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0" r:id="rId2"/>
    <p:sldMasterId id="2147483792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660" r:id="rId9"/>
    <p:sldMasterId id="2147483672" r:id="rId10"/>
    <p:sldMasterId id="2147483684" r:id="rId11"/>
    <p:sldMasterId id="2147483804" r:id="rId12"/>
    <p:sldMasterId id="2147483816" r:id="rId13"/>
  </p:sldMasterIdLst>
  <p:sldIdLst>
    <p:sldId id="256" r:id="rId14"/>
    <p:sldId id="257" r:id="rId15"/>
    <p:sldId id="258" r:id="rId16"/>
    <p:sldId id="259" r:id="rId17"/>
    <p:sldId id="260" r:id="rId18"/>
    <p:sldId id="262" r:id="rId19"/>
    <p:sldId id="263" r:id="rId20"/>
    <p:sldId id="261" r:id="rId21"/>
    <p:sldId id="265" r:id="rId22"/>
    <p:sldId id="264" r:id="rId23"/>
    <p:sldId id="267" r:id="rId24"/>
    <p:sldId id="266" r:id="rId25"/>
    <p:sldId id="26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D58D-2585-4FD1-B2FE-7026E7D021C2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F40B-5ED6-4B9A-93DB-34FE5B10100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EDE81-55A2-4819-A869-C2190FCD59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1A3F7D-A53D-487A-9549-1D3E5F02E6B3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09A943A-6532-48F0-B2FB-6A64570EA9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F33196-B88A-41E8-A951-C4A39EE3A901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FE1356-8942-4EF6-9C85-DBC66D2775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1CD904-1D3C-4CDD-9705-3E141C8DBDD0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B510DA-028D-43A2-947A-4CC961D52F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DD1892D-22BE-46CE-A556-4E366C6BCA1C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B31020-1C4D-4690-94FC-76E3E5074D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93AFD19-D334-4BFF-AEBF-1057065BB099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61567F-99B5-4822-939A-9BCA693FDE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6924D2-66A7-41F2-AAED-08AF418CED01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05F81F-0F79-4069-B688-F347AEF3E0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9F7C8B-316C-444E-9957-3109FAAFD6B8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C42FE81-BA21-402D-A81E-170A02A028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FCB532-44E6-43B5-B94B-AB0B6CACDF0A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FD5214-BC37-4C5A-A093-171235B784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21E65A2-F781-4DEE-83D1-C61BE097041F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FD9EEE-7EAA-4FA1-98E3-9B366F3935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20ADDF-B0E2-444C-96FF-301D89DCE9D4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54FD2EA-9655-4801-BF99-C77696F5AC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F824F9-84B2-4644-9C62-131722A9F6BA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793DD5-328F-4904-B3FE-B2FCA2453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7D14-C473-408D-88D7-A49CA071758F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FD96-69CB-47A2-A86E-7C9D366D40A2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5D58D-2585-4FD1-B2FE-7026E7D021C2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E0D70-9BE9-45E4-9617-D9E85A457DB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8F40B-5ED6-4B9A-93DB-34FE5B10100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7F756-85C6-43F4-B33F-248B3116AC1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29" name="Picture 6" descr="Kumar_Research Methodology-0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1" name="Picture 6" descr="Kumar_Research Methodology-0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7D14-C473-408D-88D7-A49CA071758F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99934-77E5-4883-A030-9C630C9E026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BFD96-69CB-47A2-A86E-7C9D366D40A2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8792E-BD66-42CD-AA08-E7B42E3DAE0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4797153"/>
            <a:ext cx="8568952" cy="1296144"/>
          </a:xfrm>
        </p:spPr>
        <p:txBody>
          <a:bodyPr/>
          <a:lstStyle/>
          <a:p>
            <a:pPr algn="l"/>
            <a:r>
              <a:rPr lang="en-GB" dirty="0" smtClean="0"/>
              <a:t>Chapter 1 - Research: A Way of Thinking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27784" y="6093296"/>
            <a:ext cx="39239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6419056" cy="1152128"/>
          </a:xfrm>
        </p:spPr>
        <p:txBody>
          <a:bodyPr/>
          <a:lstStyle/>
          <a:p>
            <a:r>
              <a:rPr lang="en-GB" sz="3600" dirty="0" smtClean="0"/>
              <a:t>Figure 1.2 Types of research</a:t>
            </a:r>
            <a:endParaRPr lang="en-GB" sz="3600" dirty="0"/>
          </a:p>
        </p:txBody>
      </p:sp>
      <p:sp>
        <p:nvSpPr>
          <p:cNvPr id="3" name="Rectangle 2"/>
          <p:cNvSpPr/>
          <p:nvPr/>
        </p:nvSpPr>
        <p:spPr>
          <a:xfrm>
            <a:off x="2843808" y="6093296"/>
            <a:ext cx="39604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56073"/>
            <a:ext cx="72771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875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848"/>
            <a:ext cx="6491064" cy="998984"/>
          </a:xfrm>
        </p:spPr>
        <p:txBody>
          <a:bodyPr/>
          <a:lstStyle/>
          <a:p>
            <a:r>
              <a:rPr lang="en-GB" sz="3600" dirty="0" smtClean="0"/>
              <a:t>The mixed methods approach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132855"/>
            <a:ext cx="7560840" cy="40324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Combine </a:t>
            </a:r>
            <a:r>
              <a:rPr lang="en-GB" dirty="0"/>
              <a:t>multiple methods</a:t>
            </a:r>
            <a:r>
              <a:rPr lang="en-GB" dirty="0" smtClean="0"/>
              <a:t> of different paradigms (quantitative /qualitative ) to improve findings</a:t>
            </a:r>
          </a:p>
          <a:p>
            <a:r>
              <a:rPr lang="en-GB" dirty="0" smtClean="0"/>
              <a:t>Advantages: </a:t>
            </a:r>
          </a:p>
          <a:p>
            <a:pPr lvl="1"/>
            <a:r>
              <a:rPr lang="en-GB" dirty="0"/>
              <a:t>Enhances research </a:t>
            </a:r>
            <a:r>
              <a:rPr lang="en-GB" dirty="0" smtClean="0"/>
              <a:t>possibilities</a:t>
            </a:r>
          </a:p>
          <a:p>
            <a:pPr lvl="1"/>
            <a:r>
              <a:rPr lang="en-GB" dirty="0"/>
              <a:t>Better for more complex </a:t>
            </a:r>
            <a:r>
              <a:rPr lang="en-GB" dirty="0" smtClean="0"/>
              <a:t>situations</a:t>
            </a:r>
          </a:p>
          <a:p>
            <a:pPr lvl="1"/>
            <a:r>
              <a:rPr lang="en-GB" dirty="0"/>
              <a:t>Enrichment of </a:t>
            </a:r>
            <a:r>
              <a:rPr lang="en-GB" dirty="0" smtClean="0"/>
              <a:t>data</a:t>
            </a:r>
          </a:p>
          <a:p>
            <a:pPr lvl="1"/>
            <a:r>
              <a:rPr lang="en-GB" dirty="0"/>
              <a:t>Collecting additional research </a:t>
            </a:r>
            <a:r>
              <a:rPr lang="en-GB" dirty="0" smtClean="0"/>
              <a:t>evidence</a:t>
            </a:r>
          </a:p>
          <a:p>
            <a:pPr marL="514350" indent="-457200"/>
            <a:r>
              <a:rPr lang="en-GB" dirty="0"/>
              <a:t>Disadvantages: </a:t>
            </a:r>
          </a:p>
          <a:p>
            <a:pPr marL="914400" lvl="1" indent="-457200"/>
            <a:r>
              <a:rPr lang="en-GB" dirty="0"/>
              <a:t>More data means more work and </a:t>
            </a:r>
            <a:r>
              <a:rPr lang="en-GB" dirty="0" smtClean="0"/>
              <a:t>resources</a:t>
            </a:r>
          </a:p>
          <a:p>
            <a:pPr marL="914400" lvl="1" indent="-457200"/>
            <a:r>
              <a:rPr lang="en-GB" dirty="0"/>
              <a:t>Requires additional and diverse </a:t>
            </a:r>
            <a:r>
              <a:rPr lang="en-GB" dirty="0" smtClean="0"/>
              <a:t>skills</a:t>
            </a:r>
          </a:p>
          <a:p>
            <a:pPr marL="914400" lvl="1" indent="-457200"/>
            <a:r>
              <a:rPr lang="en-GB" dirty="0"/>
              <a:t>Contacting two study </a:t>
            </a:r>
            <a:r>
              <a:rPr lang="en-GB" dirty="0" smtClean="0"/>
              <a:t>populations</a:t>
            </a:r>
          </a:p>
          <a:p>
            <a:pPr marL="914400" lvl="1" indent="-457200"/>
            <a:r>
              <a:rPr lang="en-GB" dirty="0"/>
              <a:t>Resolving disagreements in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39604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5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980728"/>
            <a:ext cx="6624736" cy="1143000"/>
          </a:xfrm>
        </p:spPr>
        <p:txBody>
          <a:bodyPr/>
          <a:lstStyle/>
          <a:p>
            <a:r>
              <a:rPr lang="en-GB" sz="4000" dirty="0" smtClean="0"/>
              <a:t>Paradigms of research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7571184" cy="3744416"/>
          </a:xfrm>
        </p:spPr>
        <p:txBody>
          <a:bodyPr/>
          <a:lstStyle/>
          <a:p>
            <a:pPr marL="0" indent="0">
              <a:buNone/>
            </a:pPr>
            <a:r>
              <a:rPr lang="en-GB" sz="3000" dirty="0" smtClean="0"/>
              <a:t>Form the basis of research methodology</a:t>
            </a:r>
          </a:p>
          <a:p>
            <a:r>
              <a:rPr lang="en-GB" sz="3000" dirty="0" smtClean="0"/>
              <a:t>Quantitative approach (</a:t>
            </a:r>
            <a:r>
              <a:rPr lang="en-US" sz="3000" dirty="0" smtClean="0"/>
              <a:t>systematic</a:t>
            </a:r>
            <a:r>
              <a:rPr lang="en-US" sz="3000" dirty="0"/>
              <a:t>, scientific or positivist approach to social </a:t>
            </a:r>
            <a:r>
              <a:rPr lang="en-US" sz="3000" dirty="0" smtClean="0"/>
              <a:t>enquiry)</a:t>
            </a:r>
            <a:endParaRPr lang="en-GB" sz="3000" dirty="0" smtClean="0"/>
          </a:p>
          <a:p>
            <a:r>
              <a:rPr lang="en-GB" sz="3000" dirty="0" smtClean="0"/>
              <a:t>Qualitative approach (</a:t>
            </a:r>
            <a:r>
              <a:rPr lang="en-US" sz="3000" dirty="0"/>
              <a:t>ethnographic, ecological or naturalistic </a:t>
            </a:r>
            <a:r>
              <a:rPr lang="en-US" sz="3000" dirty="0" smtClean="0"/>
              <a:t>approach)</a:t>
            </a:r>
            <a:endParaRPr lang="en-GB" sz="3000" dirty="0" smtClean="0"/>
          </a:p>
          <a:p>
            <a:r>
              <a:rPr lang="en-GB" sz="3000" dirty="0" smtClean="0"/>
              <a:t>Mixed methods approach (combination of quantitative and qualitative approach)</a:t>
            </a:r>
            <a:endParaRPr lang="en-GB" sz="3000" dirty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38884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47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6768752" cy="1224136"/>
          </a:xfrm>
        </p:spPr>
        <p:txBody>
          <a:bodyPr>
            <a:noAutofit/>
          </a:bodyPr>
          <a:lstStyle/>
          <a:p>
            <a:r>
              <a:rPr lang="en-GB" sz="3000" dirty="0" smtClean="0"/>
              <a:t>Table 1.2 Differences </a:t>
            </a:r>
            <a:r>
              <a:rPr lang="en-GB" sz="3000" dirty="0"/>
              <a:t>between qualitative, quantitative and mixed methods approaches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627784" y="6093296"/>
            <a:ext cx="39239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9" y="2393570"/>
            <a:ext cx="5976664" cy="362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62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989856"/>
            <a:ext cx="6120680" cy="1143000"/>
          </a:xfrm>
        </p:spPr>
        <p:txBody>
          <a:bodyPr/>
          <a:lstStyle/>
          <a:p>
            <a:r>
              <a:rPr lang="en-GB" dirty="0" smtClean="0"/>
              <a:t>Topics covered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132857"/>
            <a:ext cx="7632848" cy="3816424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Reasons for doing research</a:t>
            </a:r>
          </a:p>
          <a:p>
            <a:r>
              <a:rPr lang="en-GB" dirty="0" smtClean="0"/>
              <a:t>How evidence from research can inform practice</a:t>
            </a:r>
          </a:p>
          <a:p>
            <a:r>
              <a:rPr lang="en-GB" dirty="0" smtClean="0"/>
              <a:t>Applications of research</a:t>
            </a:r>
          </a:p>
          <a:p>
            <a:r>
              <a:rPr lang="en-GB" dirty="0" smtClean="0"/>
              <a:t>Characteristics and requirements of research process</a:t>
            </a:r>
          </a:p>
          <a:p>
            <a:r>
              <a:rPr lang="en-GB" dirty="0" smtClean="0"/>
              <a:t>Types of research</a:t>
            </a:r>
          </a:p>
          <a:p>
            <a:r>
              <a:rPr lang="en-GB" dirty="0" smtClean="0"/>
              <a:t>Mixed methods approach</a:t>
            </a:r>
          </a:p>
          <a:p>
            <a:r>
              <a:rPr lang="en-GB" dirty="0" smtClean="0"/>
              <a:t>Paradigms of research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27784" y="6093296"/>
            <a:ext cx="39239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</a:p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25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6480720" cy="1143000"/>
          </a:xfrm>
        </p:spPr>
        <p:txBody>
          <a:bodyPr/>
          <a:lstStyle/>
          <a:p>
            <a:r>
              <a:rPr lang="en-GB" dirty="0" smtClean="0"/>
              <a:t>Reasons for doing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060848"/>
            <a:ext cx="7632848" cy="3921299"/>
          </a:xfrm>
        </p:spPr>
        <p:txBody>
          <a:bodyPr/>
          <a:lstStyle/>
          <a:p>
            <a:r>
              <a:rPr lang="en-GB" dirty="0" smtClean="0"/>
              <a:t>To understand a field you are studying/working in</a:t>
            </a:r>
          </a:p>
          <a:p>
            <a:r>
              <a:rPr lang="en-GB" dirty="0" smtClean="0"/>
              <a:t>To explain and find answers in relation to what you perceive</a:t>
            </a:r>
          </a:p>
          <a:p>
            <a:r>
              <a:rPr lang="en-GB" dirty="0" smtClean="0"/>
              <a:t>To critically examine certain aspects</a:t>
            </a:r>
          </a:p>
          <a:p>
            <a:r>
              <a:rPr lang="en-GB" dirty="0" smtClean="0"/>
              <a:t>To make changes </a:t>
            </a:r>
          </a:p>
          <a:p>
            <a:r>
              <a:rPr lang="en-GB" dirty="0" smtClean="0"/>
              <a:t>To find answers to theoretical questions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39604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9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061864"/>
            <a:ext cx="640871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How evidence from research can inform practice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388021"/>
            <a:ext cx="7272808" cy="377728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Decision makers use evidence to improve services or make processes more effective</a:t>
            </a:r>
          </a:p>
          <a:p>
            <a:r>
              <a:rPr lang="en-GB" dirty="0" smtClean="0"/>
              <a:t>Evidence-based practice is used to collect information to determine the appropriateness of practice taking into account: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Evidence to deliver process/services effectively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Critical judgement of service providers on suitability and appropriateness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Consumer experience or preference</a:t>
            </a:r>
          </a:p>
          <a:p>
            <a:pPr lvl="1">
              <a:buFont typeface="Wingdings" pitchFamily="2" charset="2"/>
              <a:buChar char="§"/>
            </a:pPr>
            <a:endParaRPr lang="en-GB" dirty="0" smtClean="0"/>
          </a:p>
          <a:p>
            <a:pPr lvl="1"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55776" y="6093296"/>
            <a:ext cx="39959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3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7344816" cy="936104"/>
          </a:xfrm>
        </p:spPr>
        <p:txBody>
          <a:bodyPr/>
          <a:lstStyle/>
          <a:p>
            <a:r>
              <a:rPr lang="en-GB" dirty="0" smtClean="0"/>
              <a:t>Application of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060848"/>
            <a:ext cx="7920880" cy="3705275"/>
          </a:xfrm>
        </p:spPr>
        <p:txBody>
          <a:bodyPr/>
          <a:lstStyle/>
          <a:p>
            <a:r>
              <a:rPr lang="en-GB" dirty="0" smtClean="0"/>
              <a:t>Examine your own field</a:t>
            </a:r>
          </a:p>
          <a:p>
            <a:r>
              <a:rPr lang="en-GB" dirty="0" smtClean="0"/>
              <a:t>Methodologists have developed research methods to understand your specific area</a:t>
            </a:r>
          </a:p>
          <a:p>
            <a:r>
              <a:rPr lang="en-GB" dirty="0" smtClean="0"/>
              <a:t>There are many different procedures and techniques </a:t>
            </a:r>
          </a:p>
          <a:p>
            <a:r>
              <a:rPr lang="en-GB" dirty="0" smtClean="0"/>
              <a:t>Reliability and validity depends on the soundness of the research methods adopted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40324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6408712" cy="1143000"/>
          </a:xfrm>
        </p:spPr>
        <p:txBody>
          <a:bodyPr>
            <a:noAutofit/>
          </a:bodyPr>
          <a:lstStyle/>
          <a:p>
            <a:r>
              <a:rPr lang="en-GB" sz="3600" dirty="0" smtClean="0"/>
              <a:t>Figure 1.1 The applications of research</a:t>
            </a:r>
            <a:endParaRPr lang="en-GB" sz="3600" dirty="0"/>
          </a:p>
        </p:txBody>
      </p:sp>
      <p:sp>
        <p:nvSpPr>
          <p:cNvPr id="3" name="Rectangle 2"/>
          <p:cNvSpPr/>
          <p:nvPr/>
        </p:nvSpPr>
        <p:spPr>
          <a:xfrm>
            <a:off x="2699792" y="6093296"/>
            <a:ext cx="38519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</a:p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01540"/>
            <a:ext cx="6192688" cy="391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254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908720"/>
            <a:ext cx="6840760" cy="1143000"/>
          </a:xfrm>
        </p:spPr>
        <p:txBody>
          <a:bodyPr/>
          <a:lstStyle/>
          <a:p>
            <a:r>
              <a:rPr lang="en-GB" sz="4000" dirty="0" smtClean="0"/>
              <a:t>Research: What does it mean?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556992"/>
          </a:xfrm>
        </p:spPr>
        <p:txBody>
          <a:bodyPr/>
          <a:lstStyle/>
          <a:p>
            <a:r>
              <a:rPr lang="en-GB" sz="3000" dirty="0" smtClean="0"/>
              <a:t>“Research is a structured inquiry that utilises acceptable scientific methodology to solve problems and creates new knowledge that is generally applicable.” (Grinnell 1993:4)</a:t>
            </a:r>
          </a:p>
          <a:p>
            <a:endParaRPr lang="en-GB" sz="3000" dirty="0" smtClean="0"/>
          </a:p>
          <a:p>
            <a:r>
              <a:rPr lang="en-GB" sz="3000" dirty="0" smtClean="0"/>
              <a:t>“a systematic investigation to find answers to a problem” (Burns, 1997:2)</a:t>
            </a:r>
          </a:p>
          <a:p>
            <a:endParaRPr lang="en-GB" sz="3000" dirty="0" smtClean="0"/>
          </a:p>
          <a:p>
            <a:endParaRPr lang="en-GB" sz="3000" dirty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40324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15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6491064" cy="1080120"/>
          </a:xfrm>
        </p:spPr>
        <p:txBody>
          <a:bodyPr>
            <a:noAutofit/>
          </a:bodyPr>
          <a:lstStyle/>
          <a:p>
            <a:r>
              <a:rPr lang="en-GB" sz="3600" dirty="0" smtClean="0"/>
              <a:t>Characteristics and requirements of research process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320280"/>
            <a:ext cx="7643192" cy="37010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Collecting, analysing and interpretation of information to answer questions must require certain characteristics: </a:t>
            </a:r>
          </a:p>
          <a:p>
            <a:r>
              <a:rPr lang="en-GB" dirty="0" smtClean="0"/>
              <a:t>Controlled</a:t>
            </a:r>
          </a:p>
          <a:p>
            <a:r>
              <a:rPr lang="en-GB" dirty="0" smtClean="0"/>
              <a:t>Rigorous</a:t>
            </a:r>
          </a:p>
          <a:p>
            <a:r>
              <a:rPr lang="en-GB" dirty="0" smtClean="0"/>
              <a:t>Systematic</a:t>
            </a:r>
          </a:p>
          <a:p>
            <a:r>
              <a:rPr lang="en-GB" dirty="0" smtClean="0"/>
              <a:t>Valid and verifiable</a:t>
            </a:r>
          </a:p>
          <a:p>
            <a:r>
              <a:rPr lang="en-GB" dirty="0" smtClean="0"/>
              <a:t>Empirical</a:t>
            </a:r>
          </a:p>
          <a:p>
            <a:r>
              <a:rPr lang="en-GB" dirty="0" smtClean="0"/>
              <a:t>Critical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55776" y="6093296"/>
            <a:ext cx="39959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908720"/>
            <a:ext cx="6048672" cy="1008112"/>
          </a:xfrm>
        </p:spPr>
        <p:txBody>
          <a:bodyPr/>
          <a:lstStyle/>
          <a:p>
            <a:r>
              <a:rPr lang="en-GB" dirty="0" smtClean="0"/>
              <a:t>Types of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232" y="2060848"/>
            <a:ext cx="7355160" cy="4065315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Mode of enquiry to find answers to a research problem underpinned by different philosophies:</a:t>
            </a:r>
          </a:p>
          <a:p>
            <a:pPr lvl="1"/>
            <a:r>
              <a:rPr lang="en-AU" b="1" dirty="0"/>
              <a:t>Quantitative approach</a:t>
            </a:r>
            <a:r>
              <a:rPr lang="en-AU" dirty="0"/>
              <a:t> or the </a:t>
            </a:r>
            <a:r>
              <a:rPr lang="en-AU" b="1" dirty="0"/>
              <a:t>structured </a:t>
            </a:r>
            <a:r>
              <a:rPr lang="en-AU" b="1" dirty="0" smtClean="0"/>
              <a:t>approach</a:t>
            </a:r>
            <a:endParaRPr lang="en-GB" dirty="0"/>
          </a:p>
          <a:p>
            <a:pPr lvl="1"/>
            <a:r>
              <a:rPr lang="en-AU" b="1" dirty="0"/>
              <a:t>Qualitative approach</a:t>
            </a:r>
            <a:r>
              <a:rPr lang="en-AU" dirty="0"/>
              <a:t> or the </a:t>
            </a:r>
            <a:r>
              <a:rPr lang="en-AU" b="1" dirty="0"/>
              <a:t>unstructured </a:t>
            </a:r>
            <a:r>
              <a:rPr lang="en-AU" b="1" dirty="0" smtClean="0"/>
              <a:t>approach</a:t>
            </a:r>
            <a:endParaRPr lang="en-GB" dirty="0"/>
          </a:p>
          <a:p>
            <a:pPr lvl="1"/>
            <a:r>
              <a:rPr lang="en-AU" b="1" dirty="0"/>
              <a:t>Mixed methods </a:t>
            </a:r>
            <a:r>
              <a:rPr lang="en-AU" b="1" dirty="0" smtClean="0"/>
              <a:t>approach</a:t>
            </a:r>
          </a:p>
          <a:p>
            <a:r>
              <a:rPr lang="en-AU" dirty="0" smtClean="0"/>
              <a:t>The choice of approach depends on</a:t>
            </a:r>
          </a:p>
          <a:p>
            <a:pPr lvl="1"/>
            <a:r>
              <a:rPr lang="en-US" b="1" dirty="0"/>
              <a:t>Aim of </a:t>
            </a:r>
            <a:r>
              <a:rPr lang="en-US" b="1" dirty="0" smtClean="0"/>
              <a:t>enquiry</a:t>
            </a:r>
            <a:r>
              <a:rPr lang="en-US" dirty="0" smtClean="0"/>
              <a:t> </a:t>
            </a:r>
            <a:r>
              <a:rPr lang="en-US" dirty="0"/>
              <a:t>– exploration, confirmation or quantification. </a:t>
            </a:r>
            <a:endParaRPr lang="en-GB" dirty="0"/>
          </a:p>
          <a:p>
            <a:pPr lvl="1"/>
            <a:r>
              <a:rPr lang="en-US" b="1" dirty="0"/>
              <a:t>Use of the findings</a:t>
            </a:r>
            <a:r>
              <a:rPr lang="en-US" dirty="0"/>
              <a:t> – policy formulation or process understanding. 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39604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2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ranj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0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545</Words>
  <Application>Microsoft Office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13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9_Custom Design</vt:lpstr>
      <vt:lpstr>10_Custom Design</vt:lpstr>
      <vt:lpstr>11_Custom Design</vt:lpstr>
      <vt:lpstr>3_Custom Design</vt:lpstr>
      <vt:lpstr>7_Custom Design</vt:lpstr>
      <vt:lpstr>6_Custom Design</vt:lpstr>
      <vt:lpstr>5_Custom Design</vt:lpstr>
      <vt:lpstr>4_Custom Design</vt:lpstr>
      <vt:lpstr>Custom Design</vt:lpstr>
      <vt:lpstr>1_Custom Design</vt:lpstr>
      <vt:lpstr>2_Custom Design</vt:lpstr>
      <vt:lpstr>ranjit</vt:lpstr>
      <vt:lpstr>8_Custom Design</vt:lpstr>
      <vt:lpstr>Chapter 1 - Research: A Way of Thinking</vt:lpstr>
      <vt:lpstr>Topics covered</vt:lpstr>
      <vt:lpstr>Reasons for doing research</vt:lpstr>
      <vt:lpstr>How evidence from research can inform practice</vt:lpstr>
      <vt:lpstr>Application of research</vt:lpstr>
      <vt:lpstr>Figure 1.1 The applications of research</vt:lpstr>
      <vt:lpstr>Research: What does it mean?</vt:lpstr>
      <vt:lpstr>Characteristics and requirements of research process</vt:lpstr>
      <vt:lpstr>Types of research</vt:lpstr>
      <vt:lpstr>Figure 1.2 Types of research</vt:lpstr>
      <vt:lpstr>The mixed methods approach</vt:lpstr>
      <vt:lpstr>Paradigms of research</vt:lpstr>
      <vt:lpstr>Table 1.2 Differences between qualitative, quantitative and mixed methods approaches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Stephanie</dc:creator>
  <cp:lastModifiedBy>Smita, Suchi</cp:lastModifiedBy>
  <cp:revision>26</cp:revision>
  <dcterms:created xsi:type="dcterms:W3CDTF">2013-06-07T08:51:05Z</dcterms:created>
  <dcterms:modified xsi:type="dcterms:W3CDTF">2015-12-18T06:27:07Z</dcterms:modified>
</cp:coreProperties>
</file>