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  <p:sldMasterId id="2147483720" r:id="rId5"/>
  </p:sldMasterIdLst>
  <p:notesMasterIdLst>
    <p:notesMasterId r:id="rId20"/>
  </p:notesMasterIdLst>
  <p:sldIdLst>
    <p:sldId id="256" r:id="rId6"/>
    <p:sldId id="257" r:id="rId7"/>
    <p:sldId id="258" r:id="rId8"/>
    <p:sldId id="259" r:id="rId9"/>
    <p:sldId id="260" r:id="rId10"/>
    <p:sldId id="262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B3350-8E24-4FA1-9314-6BA2C26990E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A69FA-BDEF-400D-9BA7-59EFE3B529F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472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A69FA-BDEF-400D-9BA7-59EFE3B529F2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51EE-20C8-412D-8C3B-856607473933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authored by Stephanie Fleisher © SAGE publications Ltd 2014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0453-7142-4F84-BAE8-C174CC0DC9DE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4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F9AA-5E37-4A69-AF91-DA1C932089C9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01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07FF-D63F-4C1E-9A52-59161FE5083E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1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4771-0976-44A3-A11B-670D575E518D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39D8-1967-4048-8B19-F875FC307180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1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5834-6D2B-4F4F-9C86-56289AB5FBFA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6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C272-5191-43FC-A364-3139D68E025C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2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5BCC-4A78-4371-9FBE-1866E4F08C7D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7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1E64-539F-4B3E-8CBA-CB46CAC4D9DC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3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1296-D62B-43AB-8E2C-4E50C1636BA6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5244-4770-4F92-A917-FFD364B04F32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authored by Stephanie Fleisher © SAGE publications Ltd 2014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19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07E9-4260-4138-A51F-E2B60901F36B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951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76EE-BFA3-4DFD-AF74-679D31CCEF1E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439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6F9D-ADB8-4E38-88F4-E294BD005A13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010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C962-BA3A-4E05-8F4B-179B6FDE9133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11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0C74-C71C-4945-B1AC-705A09755B49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42B1-5455-4FF6-9106-6704F0EFF782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165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B8A-471F-49B5-BC2B-5DB097CC5405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68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263B-748E-46F2-B695-EDF556AE58E9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2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041E-C4EA-49A1-9DF9-8FC25961FF90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71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5AD0-E433-46BA-A743-62734A7059FD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316B-8A2B-4995-A681-284351B5D62A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165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8B49-8217-463D-AB33-05BA191143F9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18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81C7-E70D-4ED8-8CB5-F7204DC9A362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951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1E6E-6EFC-47D4-81B3-BE8791571A2A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439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18F9-8A7F-4529-8728-E674094EE702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010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D851EE-20C8-412D-8C3B-856607473933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BE5244-4770-4F92-A917-FFD364B04F32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BEDE81-55A2-4819-A869-C2190FCD59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E5316B-8A2B-4995-A681-284351B5D62A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D5BB87-DB8F-4FCE-8E8A-5CF21256B87C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004B4F-0777-4522-8761-D9DC90799CFD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53FF8D-C9AE-435A-BA28-082D7B688177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BB87-DB8F-4FCE-8E8A-5CF21256B87C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68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744274-197A-4A83-9C61-CC518B520399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767704-882F-4B49-8D50-BD365BD4732B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FFC7AF-AE42-41D6-B1E2-3F7033906EE6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BC0453-7142-4F84-BAE8-C174CC0DC9DE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11A3F7D-A53D-487A-9549-1D3E5F02E6B3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09A943A-6532-48F0-B2FB-6A64570EA9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CF33196-B88A-41E8-A951-C4A39EE3A901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CFE1356-8942-4EF6-9C85-DBC66D2775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91CD904-1D3C-4CDD-9705-3E141C8DBDD0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DB510DA-028D-43A2-947A-4CC961D52F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DD1892D-22BE-46CE-A556-4E366C6BCA1C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9B31020-1C4D-4690-94FC-76E3E5074D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93AFD19-D334-4BFF-AEBF-1057065BB099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261567F-99B5-4822-939A-9BCA693FDE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4B4F-0777-4522-8761-D9DC90799CFD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27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F6924D2-66A7-41F2-AAED-08AF418CED01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405F81F-0F79-4069-B688-F347AEF3E0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A9F7C8B-316C-444E-9957-3109FAAFD6B8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C42FE81-BA21-402D-A81E-170A02A028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DFCB532-44E6-43B5-B94B-AB0B6CACDF0A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BFD5214-BC37-4C5A-A093-171235B784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21E65A2-F781-4DEE-83D1-C61BE097041F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6FD9EEE-7EAA-4FA1-98E3-9B366F3935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020ADDF-B0E2-444C-96FF-301D89DCE9D4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54FD2EA-9655-4801-BF99-C77696F5AC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0F824F9-84B2-4644-9C62-131722A9F6BA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E793DD5-328F-4904-B3FE-B2FCA2453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FF8D-C9AE-435A-BA28-082D7B688177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4274-197A-4A83-9C61-CC518B520399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7704-882F-4B49-8D50-BD365BD4732B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C7AF-AE42-41D6-B1E2-3F7033906EE6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9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6B217-3E55-4F8F-A3B8-BBB707BF09C3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authored by Stephanie Fleisher © SAGE publications Ltd 2014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C47CE-5F6C-477E-9AB1-0A1A76EA0D45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047E3-E3B3-4CB5-8C9A-DFAC109E0DB2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5B66B217-3E55-4F8F-A3B8-BBB707BF09C3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en-GB" smtClean="0"/>
              <a:t>authored by Stephanie Fleisher © SAGE publications Ltd 2014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29" name="Picture 6" descr="Kumar_Research Methodology-01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2051" name="Picture 6" descr="Kumar_Research Methodology-02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800600"/>
            <a:ext cx="78486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>
                <a:solidFill>
                  <a:schemeClr val="tx1"/>
                </a:solidFill>
              </a:rPr>
              <a:t>Chapter 2 - The </a:t>
            </a:r>
            <a:r>
              <a:rPr lang="en-GB" dirty="0">
                <a:solidFill>
                  <a:schemeClr val="tx1"/>
                </a:solidFill>
              </a:rPr>
              <a:t>Research Process: 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A </a:t>
            </a:r>
            <a:r>
              <a:rPr lang="en-GB" dirty="0">
                <a:solidFill>
                  <a:schemeClr val="tx1"/>
                </a:solidFill>
              </a:rPr>
              <a:t>Quick Glance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2590800" y="6093296"/>
            <a:ext cx="39609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55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14400"/>
            <a:ext cx="6781800" cy="990600"/>
          </a:xfrm>
        </p:spPr>
        <p:txBody>
          <a:bodyPr/>
          <a:lstStyle/>
          <a:p>
            <a:r>
              <a:rPr lang="en-GB" sz="3600" dirty="0" smtClean="0"/>
              <a:t>Phase II: PLANNING – continued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7010400" cy="3733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Step IV: Selecting a sample</a:t>
            </a:r>
          </a:p>
          <a:p>
            <a:pPr marL="0" indent="0">
              <a:buNone/>
            </a:pPr>
            <a:r>
              <a:rPr lang="en-GB" i="1" dirty="0" smtClean="0"/>
              <a:t>Who</a:t>
            </a:r>
            <a:r>
              <a:rPr lang="en-GB" dirty="0" smtClean="0"/>
              <a:t> will take part in your research?</a:t>
            </a:r>
          </a:p>
          <a:p>
            <a:r>
              <a:rPr lang="en-GB" dirty="0" smtClean="0"/>
              <a:t>Select appropriate sample/participants to represent the study population</a:t>
            </a:r>
          </a:p>
          <a:p>
            <a:r>
              <a:rPr lang="en-GB" dirty="0" smtClean="0"/>
              <a:t>Avoid bias</a:t>
            </a:r>
          </a:p>
          <a:p>
            <a:r>
              <a:rPr lang="en-GB" dirty="0" smtClean="0"/>
              <a:t>Random / probability samples</a:t>
            </a:r>
          </a:p>
          <a:p>
            <a:r>
              <a:rPr lang="en-GB" dirty="0" smtClean="0"/>
              <a:t>Non-random / non probability samples</a:t>
            </a:r>
          </a:p>
          <a:p>
            <a:r>
              <a:rPr lang="en-GB" dirty="0" smtClean="0"/>
              <a:t>Be aware of strengths and weaknesses of different sampling methods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843808" y="6093296"/>
            <a:ext cx="42427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26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90600"/>
            <a:ext cx="6705600" cy="914400"/>
          </a:xfrm>
        </p:spPr>
        <p:txBody>
          <a:bodyPr/>
          <a:lstStyle/>
          <a:p>
            <a:r>
              <a:rPr lang="en-GB" sz="3800" dirty="0" smtClean="0"/>
              <a:t>Phase II: PLANNING - continued</a:t>
            </a:r>
            <a:endParaRPr lang="en-GB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9800"/>
            <a:ext cx="7620000" cy="2895600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/>
              <a:t>Step V: Writing a research proposal</a:t>
            </a:r>
          </a:p>
          <a:p>
            <a:pPr marL="0" indent="0">
              <a:buNone/>
            </a:pPr>
            <a:r>
              <a:rPr lang="en-GB" dirty="0" smtClean="0"/>
              <a:t>Write a detailed plan about your research:</a:t>
            </a:r>
          </a:p>
          <a:p>
            <a:r>
              <a:rPr lang="en-GB" i="1" dirty="0" smtClean="0"/>
              <a:t>What</a:t>
            </a:r>
            <a:r>
              <a:rPr lang="en-GB" dirty="0" smtClean="0"/>
              <a:t> are you proposing to do?</a:t>
            </a:r>
          </a:p>
          <a:p>
            <a:r>
              <a:rPr lang="en-GB" i="1" dirty="0" smtClean="0"/>
              <a:t>How</a:t>
            </a:r>
            <a:r>
              <a:rPr lang="en-GB" dirty="0" smtClean="0"/>
              <a:t> you plan to proceed?</a:t>
            </a:r>
          </a:p>
          <a:p>
            <a:r>
              <a:rPr lang="en-GB" i="1" dirty="0" smtClean="0"/>
              <a:t>Why</a:t>
            </a:r>
            <a:r>
              <a:rPr lang="en-GB" dirty="0" smtClean="0"/>
              <a:t> you select the proposed strategy?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590800" y="6093296"/>
            <a:ext cx="39609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8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0"/>
            <a:ext cx="7162800" cy="1143000"/>
          </a:xfrm>
        </p:spPr>
        <p:txBody>
          <a:bodyPr>
            <a:noAutofit/>
          </a:bodyPr>
          <a:lstStyle/>
          <a:p>
            <a:r>
              <a:rPr lang="en-GB" sz="3200" dirty="0" smtClean="0"/>
              <a:t>Phase III: CONDUCTING a research study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7010400" cy="3581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Step VI: Collecting data</a:t>
            </a:r>
          </a:p>
          <a:p>
            <a:pPr marL="0" indent="0">
              <a:buNone/>
            </a:pPr>
            <a:r>
              <a:rPr lang="en-GB" dirty="0" smtClean="0"/>
              <a:t>Doing the data gathering using one or more data collection method, such as:</a:t>
            </a:r>
          </a:p>
          <a:p>
            <a:pPr lvl="1"/>
            <a:r>
              <a:rPr lang="en-GB" dirty="0" smtClean="0"/>
              <a:t>conducting interviews</a:t>
            </a:r>
          </a:p>
          <a:p>
            <a:pPr lvl="1"/>
            <a:r>
              <a:rPr lang="en-GB" dirty="0" smtClean="0"/>
              <a:t>mailing out questionnaires</a:t>
            </a:r>
          </a:p>
          <a:p>
            <a:pPr lvl="1"/>
            <a:r>
              <a:rPr lang="en-GB" dirty="0" smtClean="0"/>
              <a:t>conducting nominal/focus groups discussions </a:t>
            </a:r>
            <a:endParaRPr lang="en-GB" dirty="0"/>
          </a:p>
          <a:p>
            <a:pPr lvl="1"/>
            <a:r>
              <a:rPr lang="en-GB" dirty="0" smtClean="0"/>
              <a:t>making an observation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Be aware of ethical issues!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843808" y="6093296"/>
            <a:ext cx="42427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6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14400"/>
            <a:ext cx="6629400" cy="1143000"/>
          </a:xfrm>
        </p:spPr>
        <p:txBody>
          <a:bodyPr>
            <a:noAutofit/>
          </a:bodyPr>
          <a:lstStyle/>
          <a:p>
            <a:r>
              <a:rPr lang="en-GB" sz="3400" dirty="0" smtClean="0"/>
              <a:t>Phase III: CONDUCTING - continued</a:t>
            </a:r>
            <a:endParaRPr lang="en-GB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7239000" cy="3916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Step VII: Processing and displaying data</a:t>
            </a:r>
          </a:p>
          <a:p>
            <a:pPr marL="0" indent="0">
              <a:buNone/>
            </a:pPr>
            <a:r>
              <a:rPr lang="en-GB" i="1" dirty="0" smtClean="0"/>
              <a:t>What</a:t>
            </a:r>
            <a:r>
              <a:rPr lang="en-GB" dirty="0" smtClean="0"/>
              <a:t> did you find </a:t>
            </a:r>
            <a:r>
              <a:rPr lang="en-GB" i="1" dirty="0" smtClean="0"/>
              <a:t>how</a:t>
            </a:r>
            <a:r>
              <a:rPr lang="en-GB" dirty="0" smtClean="0"/>
              <a:t>?</a:t>
            </a:r>
          </a:p>
          <a:p>
            <a:r>
              <a:rPr lang="en-GB" dirty="0" smtClean="0"/>
              <a:t>Analysing the data depends on the </a:t>
            </a:r>
            <a:r>
              <a:rPr lang="en-GB" i="1" dirty="0" smtClean="0"/>
              <a:t>type</a:t>
            </a:r>
            <a:r>
              <a:rPr lang="en-GB" dirty="0" smtClean="0"/>
              <a:t> of information and </a:t>
            </a:r>
            <a:r>
              <a:rPr lang="en-GB" i="1" dirty="0" smtClean="0"/>
              <a:t>how</a:t>
            </a:r>
            <a:r>
              <a:rPr lang="en-GB" dirty="0" smtClean="0"/>
              <a:t> to communicate the findings</a:t>
            </a:r>
          </a:p>
          <a:p>
            <a:r>
              <a:rPr lang="en-GB" dirty="0" smtClean="0"/>
              <a:t>Distinguish between</a:t>
            </a:r>
          </a:p>
          <a:p>
            <a:pPr marL="857250" lvl="1" indent="-457200"/>
            <a:r>
              <a:rPr lang="en-GB" dirty="0" smtClean="0"/>
              <a:t>Descriptive</a:t>
            </a:r>
          </a:p>
          <a:p>
            <a:pPr marL="857250" lvl="1" indent="-457200"/>
            <a:r>
              <a:rPr lang="en-GB" dirty="0" smtClean="0"/>
              <a:t>Quantitative (statistical procedures)</a:t>
            </a:r>
          </a:p>
          <a:p>
            <a:pPr marL="857250" lvl="1" indent="-457200"/>
            <a:r>
              <a:rPr lang="en-GB" dirty="0" smtClean="0"/>
              <a:t>Qualitative (narrative, content analysis)</a:t>
            </a:r>
          </a:p>
          <a:p>
            <a:pPr marL="857250" lvl="1" indent="-457200"/>
            <a:r>
              <a:rPr lang="en-GB" dirty="0" smtClean="0"/>
              <a:t>Attitudinal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438400" y="6093296"/>
            <a:ext cx="41133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7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6800"/>
            <a:ext cx="6858000" cy="944562"/>
          </a:xfrm>
        </p:spPr>
        <p:txBody>
          <a:bodyPr>
            <a:normAutofit/>
          </a:bodyPr>
          <a:lstStyle/>
          <a:p>
            <a:r>
              <a:rPr lang="en-GB" sz="3600" dirty="0" smtClean="0"/>
              <a:t>Phase III: CONDUCTING - continued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7010400" cy="3810000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/>
              <a:t>Step VIII: Writing a research report</a:t>
            </a:r>
          </a:p>
          <a:p>
            <a:pPr marL="0" indent="0">
              <a:buNone/>
            </a:pPr>
            <a:r>
              <a:rPr lang="en-GB" i="1" dirty="0" smtClean="0"/>
              <a:t>What</a:t>
            </a:r>
            <a:r>
              <a:rPr lang="en-GB" dirty="0" smtClean="0"/>
              <a:t> have you done? </a:t>
            </a:r>
            <a:r>
              <a:rPr lang="en-GB" i="1" dirty="0" smtClean="0"/>
              <a:t>What</a:t>
            </a:r>
            <a:r>
              <a:rPr lang="en-GB" dirty="0" smtClean="0"/>
              <a:t> </a:t>
            </a:r>
            <a:r>
              <a:rPr lang="en-GB" i="1" dirty="0" smtClean="0"/>
              <a:t>conclusions</a:t>
            </a:r>
            <a:r>
              <a:rPr lang="en-GB" dirty="0" smtClean="0"/>
              <a:t> have you drawn from the findings?</a:t>
            </a:r>
          </a:p>
          <a:p>
            <a:r>
              <a:rPr lang="en-GB" dirty="0" smtClean="0"/>
              <a:t>Different format for quantitative and qualitative research</a:t>
            </a:r>
          </a:p>
          <a:p>
            <a:r>
              <a:rPr lang="en-GB" dirty="0" smtClean="0"/>
              <a:t>Structure using main themes of study</a:t>
            </a:r>
          </a:p>
          <a:p>
            <a:r>
              <a:rPr lang="en-GB" dirty="0" smtClean="0"/>
              <a:t>Use academic conventions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843808" y="6093296"/>
            <a:ext cx="43951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56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6324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Topics covered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33600"/>
            <a:ext cx="7391400" cy="3763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The eight step model for carrying out </a:t>
            </a:r>
            <a:r>
              <a:rPr lang="en-GB" dirty="0" smtClean="0"/>
              <a:t>research:</a:t>
            </a:r>
          </a:p>
          <a:p>
            <a:pPr marL="0" indent="0">
              <a:buNone/>
            </a:pPr>
            <a:r>
              <a:rPr lang="en-GB" dirty="0" smtClean="0"/>
              <a:t>Phase I: DECIDING what to research</a:t>
            </a:r>
          </a:p>
          <a:p>
            <a:pPr marL="400050" lvl="1" indent="0">
              <a:buNone/>
            </a:pPr>
            <a:r>
              <a:rPr lang="en-GB" dirty="0" smtClean="0"/>
              <a:t>Step I: Formulating a research problem</a:t>
            </a:r>
          </a:p>
          <a:p>
            <a:pPr marL="0" indent="0">
              <a:buNone/>
            </a:pPr>
            <a:r>
              <a:rPr lang="en-GB" dirty="0" smtClean="0"/>
              <a:t>Phase II: PLANNING a research study</a:t>
            </a:r>
          </a:p>
          <a:p>
            <a:pPr marL="400050" lvl="1" indent="0">
              <a:buNone/>
            </a:pPr>
            <a:r>
              <a:rPr lang="en-GB" sz="2600" dirty="0" smtClean="0"/>
              <a:t>Step II: Conceptualising a research design</a:t>
            </a:r>
          </a:p>
          <a:p>
            <a:pPr marL="400050" lvl="1" indent="0">
              <a:buNone/>
            </a:pPr>
            <a:r>
              <a:rPr lang="en-GB" sz="2600" dirty="0" smtClean="0"/>
              <a:t>Step III: Constructing an instrument for data collection</a:t>
            </a:r>
          </a:p>
          <a:p>
            <a:pPr marL="400050" lvl="1" indent="0">
              <a:buNone/>
            </a:pPr>
            <a:r>
              <a:rPr lang="en-GB" sz="2600" dirty="0" smtClean="0"/>
              <a:t>Step IV: Selecting a sample</a:t>
            </a:r>
          </a:p>
          <a:p>
            <a:pPr marL="400050" lvl="1" indent="0">
              <a:buNone/>
            </a:pPr>
            <a:r>
              <a:rPr lang="en-GB" sz="2600" dirty="0" smtClean="0"/>
              <a:t>Step V: Writing a research proposal</a:t>
            </a:r>
          </a:p>
          <a:p>
            <a:pPr marL="0" indent="0">
              <a:buNone/>
            </a:pPr>
            <a:r>
              <a:rPr lang="en-GB" dirty="0" smtClean="0"/>
              <a:t>Phase III: CUNDUCTING </a:t>
            </a:r>
            <a:r>
              <a:rPr lang="en-GB" dirty="0"/>
              <a:t>a research study</a:t>
            </a:r>
          </a:p>
          <a:p>
            <a:pPr marL="400050" lvl="1" indent="0">
              <a:buNone/>
            </a:pPr>
            <a:r>
              <a:rPr lang="en-GB" sz="2600" dirty="0" smtClean="0"/>
              <a:t>Step VI: Collecting data</a:t>
            </a:r>
          </a:p>
          <a:p>
            <a:pPr marL="400050" lvl="1" indent="0">
              <a:buNone/>
            </a:pPr>
            <a:r>
              <a:rPr lang="en-GB" sz="2600" dirty="0" smtClean="0"/>
              <a:t>Step VII: Processing and displaying data</a:t>
            </a:r>
          </a:p>
          <a:p>
            <a:pPr marL="400050" lvl="1" indent="0">
              <a:buNone/>
            </a:pPr>
            <a:r>
              <a:rPr lang="en-GB" sz="2600" dirty="0" smtClean="0"/>
              <a:t>Step VIII: Writing a research report</a:t>
            </a:r>
            <a:endParaRPr lang="en-GB" sz="2600" dirty="0"/>
          </a:p>
        </p:txBody>
      </p:sp>
      <p:sp>
        <p:nvSpPr>
          <p:cNvPr id="4" name="Rectangle 3"/>
          <p:cNvSpPr/>
          <p:nvPr/>
        </p:nvSpPr>
        <p:spPr>
          <a:xfrm>
            <a:off x="2667000" y="6093296"/>
            <a:ext cx="38847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39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6400800" cy="8382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Figure 2.1 The research journey</a:t>
            </a:r>
            <a:endParaRPr lang="en-GB" sz="3600" dirty="0"/>
          </a:p>
        </p:txBody>
      </p:sp>
      <p:sp>
        <p:nvSpPr>
          <p:cNvPr id="3" name="Rectangle 2"/>
          <p:cNvSpPr/>
          <p:nvPr/>
        </p:nvSpPr>
        <p:spPr>
          <a:xfrm>
            <a:off x="2843808" y="6093296"/>
            <a:ext cx="40141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826295"/>
            <a:ext cx="5257800" cy="4193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599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914400"/>
            <a:ext cx="6934200" cy="1143000"/>
          </a:xfrm>
        </p:spPr>
        <p:txBody>
          <a:bodyPr/>
          <a:lstStyle/>
          <a:p>
            <a:r>
              <a:rPr lang="en-GB" dirty="0" smtClean="0"/>
              <a:t>The research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1"/>
            <a:ext cx="7620000" cy="3505200"/>
          </a:xfrm>
        </p:spPr>
        <p:txBody>
          <a:bodyPr/>
          <a:lstStyle/>
          <a:p>
            <a:r>
              <a:rPr lang="en-GB" sz="2800" dirty="0" smtClean="0"/>
              <a:t>Methodologies differ due to underpinning philosophy</a:t>
            </a:r>
          </a:p>
          <a:p>
            <a:r>
              <a:rPr lang="en-GB" sz="2800" dirty="0" smtClean="0"/>
              <a:t>The process is the same for quantitative and qualitative research</a:t>
            </a:r>
          </a:p>
          <a:p>
            <a:r>
              <a:rPr lang="en-GB" sz="2800" dirty="0" smtClean="0"/>
              <a:t>Each approach uses different research methods for data collection, data processing, analysis and style of communicating the findings</a:t>
            </a:r>
            <a:endParaRPr lang="en-GB" sz="2800" dirty="0"/>
          </a:p>
        </p:txBody>
      </p:sp>
      <p:sp>
        <p:nvSpPr>
          <p:cNvPr id="4" name="Rectangle 3"/>
          <p:cNvSpPr/>
          <p:nvPr/>
        </p:nvSpPr>
        <p:spPr>
          <a:xfrm>
            <a:off x="2843808" y="6093296"/>
            <a:ext cx="40903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68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14400"/>
            <a:ext cx="6705600" cy="1143000"/>
          </a:xfrm>
        </p:spPr>
        <p:txBody>
          <a:bodyPr>
            <a:normAutofit/>
          </a:bodyPr>
          <a:lstStyle/>
          <a:p>
            <a:r>
              <a:rPr lang="en-GB" sz="3400" dirty="0" smtClean="0"/>
              <a:t>Table 1.1 Differences between qualitative and quantitative research</a:t>
            </a:r>
            <a:endParaRPr lang="en-GB" sz="3400" dirty="0"/>
          </a:p>
        </p:txBody>
      </p:sp>
      <p:sp>
        <p:nvSpPr>
          <p:cNvPr id="3" name="Rectangle 2"/>
          <p:cNvSpPr/>
          <p:nvPr/>
        </p:nvSpPr>
        <p:spPr>
          <a:xfrm>
            <a:off x="2843808" y="6093296"/>
            <a:ext cx="40903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09800"/>
            <a:ext cx="5946874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423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20762"/>
            <a:ext cx="6629400" cy="808038"/>
          </a:xfrm>
        </p:spPr>
        <p:txBody>
          <a:bodyPr>
            <a:normAutofit/>
          </a:bodyPr>
          <a:lstStyle/>
          <a:p>
            <a:r>
              <a:rPr lang="en-GB" sz="3600" dirty="0" smtClean="0"/>
              <a:t> Figure 2.2 The research journey</a:t>
            </a:r>
            <a:endParaRPr lang="en-GB" sz="3600" dirty="0"/>
          </a:p>
        </p:txBody>
      </p:sp>
      <p:sp>
        <p:nvSpPr>
          <p:cNvPr id="3" name="Rectangle 2"/>
          <p:cNvSpPr/>
          <p:nvPr/>
        </p:nvSpPr>
        <p:spPr>
          <a:xfrm>
            <a:off x="2590800" y="6093296"/>
            <a:ext cx="39609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257084"/>
            <a:ext cx="5867400" cy="368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447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14400"/>
            <a:ext cx="6705600" cy="914400"/>
          </a:xfrm>
        </p:spPr>
        <p:txBody>
          <a:bodyPr/>
          <a:lstStyle/>
          <a:p>
            <a:r>
              <a:rPr lang="en-GB" sz="3600" dirty="0" smtClean="0"/>
              <a:t>Phase I: DECIDING what to do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7239000" cy="388620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 smtClean="0"/>
              <a:t>Step I: Formulating a research problem</a:t>
            </a:r>
          </a:p>
          <a:p>
            <a:r>
              <a:rPr lang="en-GB" dirty="0" smtClean="0"/>
              <a:t>Most important step, because the following steps are influenced </a:t>
            </a:r>
            <a:r>
              <a:rPr lang="en-GB" sz="3000" dirty="0" smtClean="0"/>
              <a:t>by</a:t>
            </a:r>
            <a:r>
              <a:rPr lang="en-GB" dirty="0" smtClean="0"/>
              <a:t> the research problem</a:t>
            </a:r>
          </a:p>
          <a:p>
            <a:r>
              <a:rPr lang="en-GB" i="1" dirty="0" smtClean="0"/>
              <a:t>What</a:t>
            </a:r>
            <a:r>
              <a:rPr lang="en-GB" dirty="0" smtClean="0"/>
              <a:t> do you want to find out </a:t>
            </a:r>
            <a:r>
              <a:rPr lang="en-GB" i="1" dirty="0" smtClean="0"/>
              <a:t>about</a:t>
            </a:r>
            <a:r>
              <a:rPr lang="en-GB" dirty="0" smtClean="0"/>
              <a:t>?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/>
              <a:t>Have you got sufficient funds to do the research?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/>
              <a:t>Have you got the time available to conduct the study?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/>
              <a:t>Have you got knowledge of relevant disciplines?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/>
              <a:t>Do you have sufficient knowledge of skills needed?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843808" y="6093296"/>
            <a:ext cx="40141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14400"/>
            <a:ext cx="6781800" cy="1143000"/>
          </a:xfrm>
        </p:spPr>
        <p:txBody>
          <a:bodyPr>
            <a:noAutofit/>
          </a:bodyPr>
          <a:lstStyle/>
          <a:p>
            <a:r>
              <a:rPr lang="en-GB" sz="3400" dirty="0" smtClean="0"/>
              <a:t>Phase II: PLANNING a research study</a:t>
            </a:r>
            <a:endParaRPr lang="en-GB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467600" cy="40687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Step II: Conceptualising a research design</a:t>
            </a:r>
          </a:p>
          <a:p>
            <a:pPr marL="0" indent="0">
              <a:buNone/>
            </a:pPr>
            <a:r>
              <a:rPr lang="en-GB" i="1" dirty="0" smtClean="0"/>
              <a:t>What</a:t>
            </a:r>
            <a:r>
              <a:rPr lang="en-GB" dirty="0" smtClean="0"/>
              <a:t> you find depends on </a:t>
            </a:r>
            <a:r>
              <a:rPr lang="en-GB" i="1" dirty="0" smtClean="0"/>
              <a:t>how</a:t>
            </a:r>
            <a:r>
              <a:rPr lang="en-GB" dirty="0" smtClean="0"/>
              <a:t> it was found</a:t>
            </a:r>
          </a:p>
          <a:p>
            <a:r>
              <a:rPr lang="en-GB" dirty="0" smtClean="0"/>
              <a:t>Select an appropriate research design:</a:t>
            </a:r>
          </a:p>
          <a:p>
            <a:pPr lvl="1"/>
            <a:r>
              <a:rPr lang="en-GB" dirty="0" smtClean="0"/>
              <a:t>Quantitative </a:t>
            </a:r>
          </a:p>
          <a:p>
            <a:pPr lvl="1"/>
            <a:r>
              <a:rPr lang="en-GB" dirty="0" smtClean="0"/>
              <a:t>Qualitative</a:t>
            </a:r>
          </a:p>
          <a:p>
            <a:pPr lvl="1"/>
            <a:r>
              <a:rPr lang="en-GB" dirty="0" smtClean="0"/>
              <a:t>Mixed methods </a:t>
            </a:r>
          </a:p>
          <a:p>
            <a:r>
              <a:rPr lang="en-GB" dirty="0" smtClean="0"/>
              <a:t>The design has to be </a:t>
            </a:r>
          </a:p>
          <a:p>
            <a:pPr lvl="2"/>
            <a:r>
              <a:rPr lang="en-GB" dirty="0" smtClean="0"/>
              <a:t>Valid</a:t>
            </a:r>
          </a:p>
          <a:p>
            <a:pPr lvl="2"/>
            <a:r>
              <a:rPr lang="en-GB" dirty="0" smtClean="0"/>
              <a:t>Workable</a:t>
            </a:r>
          </a:p>
          <a:p>
            <a:pPr lvl="2"/>
            <a:r>
              <a:rPr lang="en-GB" dirty="0"/>
              <a:t>M</a:t>
            </a:r>
            <a:r>
              <a:rPr lang="en-GB" dirty="0" smtClean="0"/>
              <a:t>anageable</a:t>
            </a:r>
          </a:p>
          <a:p>
            <a:r>
              <a:rPr lang="en-GB" dirty="0" smtClean="0"/>
              <a:t>Be aware of its strengths and weaknesses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514600" y="6093296"/>
            <a:ext cx="40371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49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90600"/>
            <a:ext cx="6781800" cy="1143000"/>
          </a:xfrm>
        </p:spPr>
        <p:txBody>
          <a:bodyPr/>
          <a:lstStyle/>
          <a:p>
            <a:r>
              <a:rPr lang="en-GB" sz="3600" dirty="0" smtClean="0"/>
              <a:t>Phase II: PLANNING - continued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6000"/>
            <a:ext cx="7391400" cy="3352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Step III: Constructing an instrument for data collection</a:t>
            </a:r>
          </a:p>
          <a:p>
            <a:pPr marL="0" indent="0">
              <a:buNone/>
            </a:pPr>
            <a:r>
              <a:rPr lang="en-GB" i="1" dirty="0" smtClean="0"/>
              <a:t>How</a:t>
            </a:r>
            <a:r>
              <a:rPr lang="en-GB" dirty="0" smtClean="0"/>
              <a:t> will you collect your data?</a:t>
            </a:r>
          </a:p>
          <a:p>
            <a:r>
              <a:rPr lang="en-GB" dirty="0" smtClean="0"/>
              <a:t>Construct a research instrument or research tool to collect data (interview schedules, questionnaires, notes on observations, diaries, interview guides, etc.)</a:t>
            </a:r>
          </a:p>
          <a:p>
            <a:r>
              <a:rPr lang="en-GB" dirty="0" smtClean="0"/>
              <a:t>Or use secondary data (information already collected for other purposes)</a:t>
            </a:r>
          </a:p>
          <a:p>
            <a:r>
              <a:rPr lang="en-GB" dirty="0" smtClean="0"/>
              <a:t>Do a pre-testing of your research tool (pilot study)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514600" y="6093296"/>
            <a:ext cx="40371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2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ranj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702</Words>
  <Application>Microsoft Office PowerPoint</Application>
  <PresentationFormat>On-screen Show (4:3)</PresentationFormat>
  <Paragraphs>100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6_Custom Design</vt:lpstr>
      <vt:lpstr>5_Custom Design</vt:lpstr>
      <vt:lpstr>4_Custom Design</vt:lpstr>
      <vt:lpstr>ranjit</vt:lpstr>
      <vt:lpstr>Custom Design</vt:lpstr>
      <vt:lpstr>Chapter 2 - The Research Process:  A Quick Glance</vt:lpstr>
      <vt:lpstr>Topics covered</vt:lpstr>
      <vt:lpstr>Figure 2.1 The research journey</vt:lpstr>
      <vt:lpstr>The research process</vt:lpstr>
      <vt:lpstr>Table 1.1 Differences between qualitative and quantitative research</vt:lpstr>
      <vt:lpstr> Figure 2.2 The research journey</vt:lpstr>
      <vt:lpstr>Phase I: DECIDING what to do</vt:lpstr>
      <vt:lpstr>Phase II: PLANNING a research study</vt:lpstr>
      <vt:lpstr>Phase II: PLANNING - continued</vt:lpstr>
      <vt:lpstr>Phase II: PLANNING – continued</vt:lpstr>
      <vt:lpstr>Phase II: PLANNING - continued</vt:lpstr>
      <vt:lpstr>Phase III: CONDUCTING a research study</vt:lpstr>
      <vt:lpstr>Phase III: CONDUCTING - continued</vt:lpstr>
      <vt:lpstr>Phase III: CONDUCTING - continued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Stephanie</dc:creator>
  <cp:lastModifiedBy>Smita, Suchi</cp:lastModifiedBy>
  <cp:revision>33</cp:revision>
  <dcterms:created xsi:type="dcterms:W3CDTF">2006-08-16T00:00:00Z</dcterms:created>
  <dcterms:modified xsi:type="dcterms:W3CDTF">2015-12-18T06:29:29Z</dcterms:modified>
</cp:coreProperties>
</file>