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4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2" autoAdjust="0"/>
    <p:restoredTop sz="94660"/>
  </p:normalViewPr>
  <p:slideViewPr>
    <p:cSldViewPr>
      <p:cViewPr>
        <p:scale>
          <a:sx n="76" d="100"/>
          <a:sy n="76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953000"/>
            <a:ext cx="8610600" cy="9906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3 - Reviewing the literature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6093296"/>
            <a:ext cx="4113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6553200" cy="914400"/>
          </a:xfrm>
        </p:spPr>
        <p:txBody>
          <a:bodyPr/>
          <a:lstStyle/>
          <a:p>
            <a:r>
              <a:rPr lang="en-GB" sz="4200" dirty="0" smtClean="0"/>
              <a:t>Writing a literature review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6934200" cy="3200400"/>
          </a:xfrm>
        </p:spPr>
        <p:txBody>
          <a:bodyPr/>
          <a:lstStyle/>
          <a:p>
            <a:r>
              <a:rPr lang="en-GB" sz="2800" dirty="0" smtClean="0"/>
              <a:t>Thematic, based on the main theme of enquiry</a:t>
            </a:r>
          </a:p>
          <a:p>
            <a:r>
              <a:rPr lang="en-GB" sz="2800" dirty="0" smtClean="0"/>
              <a:t>Following a logical order</a:t>
            </a:r>
          </a:p>
          <a:p>
            <a:r>
              <a:rPr lang="en-GB" sz="2800" dirty="0" smtClean="0"/>
              <a:t>Arguments referenced with supporting evidence from the existing literature</a:t>
            </a:r>
          </a:p>
          <a:p>
            <a:r>
              <a:rPr lang="en-GB" sz="2800" dirty="0" smtClean="0"/>
              <a:t>Use academic referencing style 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6705600" cy="9906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239000" cy="38401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Function of literature review</a:t>
            </a:r>
          </a:p>
          <a:p>
            <a:r>
              <a:rPr lang="en-GB" dirty="0" smtClean="0"/>
              <a:t>How to review the literature</a:t>
            </a:r>
          </a:p>
          <a:p>
            <a:r>
              <a:rPr lang="en-GB" dirty="0" smtClean="0"/>
              <a:t>Searching for existing literature</a:t>
            </a:r>
          </a:p>
          <a:p>
            <a:r>
              <a:rPr lang="en-GB" dirty="0" smtClean="0"/>
              <a:t>Reviewing selected literature</a:t>
            </a:r>
          </a:p>
          <a:p>
            <a:r>
              <a:rPr lang="en-GB" dirty="0" smtClean="0"/>
              <a:t>Developing theoretical and conceptual frameworks</a:t>
            </a:r>
          </a:p>
          <a:p>
            <a:r>
              <a:rPr lang="en-GB" dirty="0" smtClean="0"/>
              <a:t>How to write a literature review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8"/>
            <a:ext cx="6477000" cy="944562"/>
          </a:xfrm>
        </p:spPr>
        <p:txBody>
          <a:bodyPr/>
          <a:lstStyle/>
          <a:p>
            <a:r>
              <a:rPr lang="en-GB" sz="3800" dirty="0" smtClean="0"/>
              <a:t>Function of literature review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543800" cy="3733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 literature review is an integral part of the research process</a:t>
            </a:r>
          </a:p>
          <a:p>
            <a:pPr lvl="0"/>
            <a:r>
              <a:rPr lang="en-US" dirty="0" smtClean="0"/>
              <a:t>Providing a </a:t>
            </a:r>
            <a:r>
              <a:rPr lang="en-US" dirty="0"/>
              <a:t>theoretical background to </a:t>
            </a:r>
            <a:r>
              <a:rPr lang="en-US" dirty="0" smtClean="0"/>
              <a:t>a study:</a:t>
            </a:r>
            <a:endParaRPr lang="en-GB" dirty="0"/>
          </a:p>
          <a:p>
            <a:pPr lvl="1"/>
            <a:r>
              <a:rPr lang="en-US" dirty="0" smtClean="0"/>
              <a:t>Bringing </a:t>
            </a:r>
            <a:r>
              <a:rPr lang="en-US" dirty="0"/>
              <a:t>clarity and focus to </a:t>
            </a:r>
            <a:r>
              <a:rPr lang="en-US" dirty="0" smtClean="0"/>
              <a:t>the research problem</a:t>
            </a:r>
            <a:endParaRPr lang="en-GB" dirty="0"/>
          </a:p>
          <a:p>
            <a:pPr lvl="1"/>
            <a:r>
              <a:rPr lang="en-US" dirty="0" smtClean="0"/>
              <a:t>Improving research methodology </a:t>
            </a:r>
            <a:endParaRPr lang="en-GB" dirty="0"/>
          </a:p>
          <a:p>
            <a:pPr lvl="1"/>
            <a:r>
              <a:rPr lang="en-US" dirty="0" smtClean="0"/>
              <a:t>Broadening knowledge </a:t>
            </a:r>
            <a:r>
              <a:rPr lang="en-US" dirty="0"/>
              <a:t>base in </a:t>
            </a:r>
            <a:r>
              <a:rPr lang="en-US" dirty="0" smtClean="0"/>
              <a:t>the research area</a:t>
            </a:r>
            <a:r>
              <a:rPr lang="en-US" dirty="0"/>
              <a:t> </a:t>
            </a:r>
            <a:r>
              <a:rPr lang="en-US" dirty="0" smtClean="0"/>
              <a:t>of interest</a:t>
            </a:r>
            <a:endParaRPr lang="en-GB" dirty="0"/>
          </a:p>
          <a:p>
            <a:pPr lvl="1"/>
            <a:r>
              <a:rPr lang="en-US" dirty="0" err="1" smtClean="0"/>
              <a:t>Contextualising</a:t>
            </a:r>
            <a:r>
              <a:rPr lang="en-US" dirty="0" smtClean="0"/>
              <a:t> findings by integrating with </a:t>
            </a:r>
            <a:r>
              <a:rPr lang="en-US" dirty="0"/>
              <a:t>the exiting body of </a:t>
            </a:r>
            <a:r>
              <a:rPr lang="en-US" dirty="0" smtClean="0"/>
              <a:t>knowledge</a:t>
            </a:r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67000" y="6096000"/>
            <a:ext cx="4038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6629400" cy="838200"/>
          </a:xfrm>
        </p:spPr>
        <p:txBody>
          <a:bodyPr>
            <a:normAutofit/>
          </a:bodyPr>
          <a:lstStyle/>
          <a:p>
            <a:r>
              <a:rPr lang="en-GB" sz="3800" dirty="0" smtClean="0"/>
              <a:t>How to review the literature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38862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Start with broad area of interest if research problem is not known and narrow down</a:t>
            </a:r>
          </a:p>
          <a:p>
            <a:r>
              <a:rPr lang="en-GB" dirty="0" smtClean="0"/>
              <a:t>Focused around the research problem</a:t>
            </a:r>
          </a:p>
          <a:p>
            <a:pPr lvl="1"/>
            <a:r>
              <a:rPr lang="en-US" dirty="0"/>
              <a:t>What is already known in the area?</a:t>
            </a:r>
            <a:endParaRPr lang="en-GB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not known or what are the gaps in the existing body of knowledge?</a:t>
            </a:r>
            <a:endParaRPr lang="en-GB" dirty="0"/>
          </a:p>
          <a:p>
            <a:pPr lvl="1"/>
            <a:r>
              <a:rPr lang="en-US" dirty="0"/>
              <a:t>What questions have remained unanswered?</a:t>
            </a:r>
            <a:endParaRPr lang="en-GB" dirty="0"/>
          </a:p>
          <a:p>
            <a:pPr lvl="1"/>
            <a:r>
              <a:rPr lang="en-US" dirty="0"/>
              <a:t>Are there any areas of professional conflict?</a:t>
            </a:r>
            <a:endParaRPr lang="en-GB" dirty="0"/>
          </a:p>
          <a:p>
            <a:pPr lvl="1"/>
            <a:r>
              <a:rPr lang="en-US" dirty="0"/>
              <a:t>What theories have been put forward relevant to </a:t>
            </a:r>
            <a:r>
              <a:rPr lang="en-US" dirty="0" smtClean="0"/>
              <a:t>the area </a:t>
            </a:r>
            <a:r>
              <a:rPr lang="en-US" dirty="0"/>
              <a:t>of research?   </a:t>
            </a:r>
            <a:endParaRPr lang="en-GB" dirty="0"/>
          </a:p>
          <a:p>
            <a:pPr lvl="1"/>
            <a:r>
              <a:rPr lang="en-US" dirty="0"/>
              <a:t>What suggestions have been made for further research?</a:t>
            </a:r>
            <a:endParaRPr lang="en-GB" dirty="0"/>
          </a:p>
          <a:p>
            <a:pPr lvl="1"/>
            <a:r>
              <a:rPr lang="en-US" dirty="0"/>
              <a:t>What research strategies have been employed by others undertaking similar research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43200" y="6096000"/>
            <a:ext cx="4088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70104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Four steps of doing a literature review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96200" cy="31242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endParaRPr lang="en-US" sz="30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 smtClean="0"/>
              <a:t>Searching </a:t>
            </a:r>
            <a:r>
              <a:rPr lang="en-US" sz="3000" dirty="0"/>
              <a:t>for the existing literature in </a:t>
            </a:r>
            <a:r>
              <a:rPr lang="en-US" sz="3000" dirty="0" smtClean="0"/>
              <a:t>the area </a:t>
            </a:r>
            <a:r>
              <a:rPr lang="en-US" sz="3000" dirty="0"/>
              <a:t>of </a:t>
            </a:r>
            <a:r>
              <a:rPr lang="en-US" sz="3000" dirty="0" smtClean="0"/>
              <a:t>interest</a:t>
            </a:r>
            <a:endParaRPr lang="en-GB" sz="3000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/>
              <a:t>Reviewing the selected </a:t>
            </a:r>
            <a:r>
              <a:rPr lang="en-US" sz="3000" dirty="0" smtClean="0"/>
              <a:t>literature</a:t>
            </a:r>
            <a:endParaRPr lang="en-GB" sz="3000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/>
              <a:t>Developing a theoretical </a:t>
            </a:r>
            <a:r>
              <a:rPr lang="en-US" sz="3000" dirty="0" smtClean="0"/>
              <a:t>framework</a:t>
            </a:r>
            <a:endParaRPr lang="en-GB" sz="3000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/>
              <a:t>Developing a conceptual </a:t>
            </a:r>
            <a:r>
              <a:rPr lang="en-US" sz="3000" dirty="0" smtClean="0"/>
              <a:t>framework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4" name="Rectangle 3"/>
          <p:cNvSpPr/>
          <p:nvPr/>
        </p:nvSpPr>
        <p:spPr>
          <a:xfrm>
            <a:off x="2362200" y="6093296"/>
            <a:ext cx="4189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6629400" cy="1143000"/>
          </a:xfrm>
        </p:spPr>
        <p:txBody>
          <a:bodyPr/>
          <a:lstStyle/>
          <a:p>
            <a:r>
              <a:rPr lang="en-GB" sz="4000" dirty="0" smtClean="0"/>
              <a:t>Searching for existing literature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6858000" cy="3733800"/>
          </a:xfrm>
        </p:spPr>
        <p:txBody>
          <a:bodyPr/>
          <a:lstStyle/>
          <a:p>
            <a:r>
              <a:rPr lang="en-GB" sz="2800" dirty="0" smtClean="0"/>
              <a:t>Set parameters for the search</a:t>
            </a:r>
          </a:p>
          <a:p>
            <a:r>
              <a:rPr lang="en-GB" sz="2800" dirty="0" smtClean="0"/>
              <a:t>Compile a reading list</a:t>
            </a:r>
          </a:p>
          <a:p>
            <a:r>
              <a:rPr lang="en-GB" sz="2800" dirty="0" smtClean="0"/>
              <a:t>Start with:</a:t>
            </a:r>
          </a:p>
          <a:p>
            <a:pPr lvl="1"/>
            <a:r>
              <a:rPr lang="en-GB" dirty="0" smtClean="0"/>
              <a:t>Books</a:t>
            </a:r>
          </a:p>
          <a:p>
            <a:pPr lvl="1"/>
            <a:r>
              <a:rPr lang="en-GB" dirty="0" smtClean="0"/>
              <a:t>Journals</a:t>
            </a:r>
          </a:p>
          <a:p>
            <a:pPr lvl="1"/>
            <a:r>
              <a:rPr lang="en-GB" dirty="0" smtClean="0"/>
              <a:t>Conference papers</a:t>
            </a:r>
          </a:p>
          <a:p>
            <a:pPr lvl="1"/>
            <a:r>
              <a:rPr lang="en-GB" dirty="0" smtClean="0"/>
              <a:t>The Internet.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093296"/>
            <a:ext cx="4037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781800" cy="1143000"/>
          </a:xfrm>
        </p:spPr>
        <p:txBody>
          <a:bodyPr/>
          <a:lstStyle/>
          <a:p>
            <a:r>
              <a:rPr lang="en-GB" sz="4000" dirty="0" smtClean="0"/>
              <a:t>Reviewing selected literature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7467600" cy="38862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Read existing literature and examine critically:</a:t>
            </a:r>
          </a:p>
          <a:p>
            <a:pPr lvl="1"/>
            <a:r>
              <a:rPr lang="en-US" dirty="0"/>
              <a:t>Note whether the knowledge relevant to </a:t>
            </a:r>
            <a:r>
              <a:rPr lang="en-US" dirty="0" smtClean="0"/>
              <a:t>a theoretical </a:t>
            </a:r>
            <a:r>
              <a:rPr lang="en-US" dirty="0"/>
              <a:t>framework has been confirmed beyond </a:t>
            </a:r>
            <a:r>
              <a:rPr lang="en-US" dirty="0" smtClean="0"/>
              <a:t>doubt</a:t>
            </a:r>
            <a:endParaRPr lang="en-GB" dirty="0"/>
          </a:p>
          <a:p>
            <a:pPr lvl="1"/>
            <a:r>
              <a:rPr lang="en-US" dirty="0"/>
              <a:t>Note the theories put forward, the criticisms of these and their basis, the methodologies adopted (study design, sample size and its characteristics, measurement procedures, etc.) and the criticisms of </a:t>
            </a:r>
            <a:r>
              <a:rPr lang="en-US" dirty="0" smtClean="0"/>
              <a:t>them</a:t>
            </a:r>
            <a:endParaRPr lang="en-GB" dirty="0"/>
          </a:p>
          <a:p>
            <a:pPr lvl="1"/>
            <a:r>
              <a:rPr lang="en-US" dirty="0"/>
              <a:t>Examine to what extent the findings can be </a:t>
            </a:r>
            <a:r>
              <a:rPr lang="en-US" dirty="0" err="1"/>
              <a:t>generalised</a:t>
            </a:r>
            <a:r>
              <a:rPr lang="en-US" dirty="0"/>
              <a:t> to other </a:t>
            </a:r>
            <a:r>
              <a:rPr lang="en-US" dirty="0" smtClean="0"/>
              <a:t>situations</a:t>
            </a:r>
            <a:endParaRPr lang="en-GB" dirty="0"/>
          </a:p>
          <a:p>
            <a:pPr lvl="1"/>
            <a:r>
              <a:rPr lang="en-US" dirty="0"/>
              <a:t>Notice where there are significant differences of opinion among researchers, </a:t>
            </a:r>
            <a:r>
              <a:rPr lang="en-US" dirty="0" smtClean="0"/>
              <a:t>giving an opinion </a:t>
            </a:r>
            <a:r>
              <a:rPr lang="en-US" dirty="0"/>
              <a:t>about their </a:t>
            </a:r>
            <a:r>
              <a:rPr lang="en-US" dirty="0" smtClean="0"/>
              <a:t>validity in addition to putting forward a position with reasons    </a:t>
            </a:r>
            <a:endParaRPr lang="en-GB" dirty="0"/>
          </a:p>
          <a:p>
            <a:pPr lvl="1"/>
            <a:r>
              <a:rPr lang="en-US" dirty="0"/>
              <a:t>Ascertain the areas in which little or nothing is known – the gaps that exist in the body of </a:t>
            </a:r>
            <a:r>
              <a:rPr lang="en-US" dirty="0" smtClean="0"/>
              <a:t>knowledge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400" y="6093296"/>
            <a:ext cx="4113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Developing theoretical and conceptual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7086600" cy="3429000"/>
          </a:xfrm>
        </p:spPr>
        <p:txBody>
          <a:bodyPr/>
          <a:lstStyle/>
          <a:p>
            <a:r>
              <a:rPr lang="en-GB" sz="2600" dirty="0" smtClean="0"/>
              <a:t>Read with focus in mind</a:t>
            </a:r>
          </a:p>
          <a:p>
            <a:r>
              <a:rPr lang="en-GB" sz="2600" dirty="0" smtClean="0"/>
              <a:t>Sort information into main themes and theories</a:t>
            </a:r>
          </a:p>
          <a:p>
            <a:r>
              <a:rPr lang="en-GB" sz="2600" dirty="0" smtClean="0"/>
              <a:t>Literature fits in two categories:</a:t>
            </a:r>
          </a:p>
          <a:p>
            <a:pPr lvl="1"/>
            <a:r>
              <a:rPr lang="en-GB" sz="2600" dirty="0" smtClean="0"/>
              <a:t>Universal or general</a:t>
            </a:r>
          </a:p>
          <a:p>
            <a:pPr lvl="1"/>
            <a:r>
              <a:rPr lang="en-GB" sz="2600" dirty="0" smtClean="0"/>
              <a:t>More specific</a:t>
            </a:r>
          </a:p>
          <a:p>
            <a:r>
              <a:rPr lang="en-GB" sz="2600" dirty="0" smtClean="0"/>
              <a:t>Conceptual framework is the basis of enquiry</a:t>
            </a:r>
            <a:r>
              <a:rPr lang="en-GB" sz="2600" dirty="0"/>
              <a:t> </a:t>
            </a:r>
            <a:r>
              <a:rPr lang="en-GB" sz="2600" dirty="0" smtClean="0"/>
              <a:t>and stems from the theoretical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6093296"/>
            <a:ext cx="3960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532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How to write a literature review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96200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Write about the literature reviewed to provide a theoretical background and contextualise findings to existing body of literature:</a:t>
            </a:r>
          </a:p>
          <a:p>
            <a:r>
              <a:rPr lang="en-GB" dirty="0" smtClean="0"/>
              <a:t>Describe various theories</a:t>
            </a:r>
          </a:p>
          <a:p>
            <a:r>
              <a:rPr lang="en-GB" dirty="0" smtClean="0"/>
              <a:t>Specify gaps in the existing knowledge area</a:t>
            </a:r>
          </a:p>
          <a:p>
            <a:r>
              <a:rPr lang="en-GB" dirty="0" smtClean="0"/>
              <a:t>Write about recent advances in the area of study</a:t>
            </a:r>
          </a:p>
          <a:p>
            <a:r>
              <a:rPr lang="en-GB" dirty="0" smtClean="0"/>
              <a:t>State current trends</a:t>
            </a:r>
          </a:p>
          <a:p>
            <a:r>
              <a:rPr lang="en-GB" dirty="0" smtClean="0"/>
              <a:t>Refine own methodology </a:t>
            </a:r>
          </a:p>
          <a:p>
            <a:r>
              <a:rPr lang="en-GB" dirty="0" smtClean="0"/>
              <a:t>Quote findings from existing studies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572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7_Custom Design</vt:lpstr>
      <vt:lpstr>6_Custom Design</vt:lpstr>
      <vt:lpstr>ranjit</vt:lpstr>
      <vt:lpstr>Custom Design</vt:lpstr>
      <vt:lpstr>Chapter 3 - Reviewing the literature</vt:lpstr>
      <vt:lpstr>Topics covered</vt:lpstr>
      <vt:lpstr>Function of literature review</vt:lpstr>
      <vt:lpstr>How to review the literature</vt:lpstr>
      <vt:lpstr>Four steps of doing a literature review</vt:lpstr>
      <vt:lpstr>Searching for existing literature</vt:lpstr>
      <vt:lpstr>Reviewing selected literature</vt:lpstr>
      <vt:lpstr>Developing theoretical and conceptual frameworks</vt:lpstr>
      <vt:lpstr>How to write a literature review</vt:lpstr>
      <vt:lpstr>Writing a literature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46</cp:revision>
  <dcterms:created xsi:type="dcterms:W3CDTF">2006-08-16T00:00:00Z</dcterms:created>
  <dcterms:modified xsi:type="dcterms:W3CDTF">2015-12-18T06:30:46Z</dcterms:modified>
</cp:coreProperties>
</file>