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2" r:id="rId2"/>
    <p:sldMasterId id="2147483660" r:id="rId3"/>
    <p:sldMasterId id="2147483696" r:id="rId4"/>
    <p:sldMasterId id="214748370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3" r:id="rId12"/>
    <p:sldId id="270" r:id="rId13"/>
    <p:sldId id="265" r:id="rId14"/>
    <p:sldId id="271" r:id="rId15"/>
    <p:sldId id="264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62" autoAdjust="0"/>
    <p:restoredTop sz="94660"/>
  </p:normalViewPr>
  <p:slideViewPr>
    <p:cSldViewPr>
      <p:cViewPr>
        <p:scale>
          <a:sx n="76" d="100"/>
          <a:sy n="76" d="100"/>
        </p:scale>
        <p:origin x="-99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51EE-20C8-412D-8C3B-85660747393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authored by Stephanie Fleisher © SAGE publications Ltd 2014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0453-7142-4F84-BAE8-C174CC0DC9DE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F9AA-5E37-4A69-AF91-DA1C932089C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51EE-20C8-412D-8C3B-85660747393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authored by Stephanie Fleisher © SAGE publications Ltd 2014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5244-4770-4F92-A917-FFD364B04F32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authored by Stephanie Fleisher © SAGE publications Ltd 2014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316B-8A2B-4995-A681-284351B5D62A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BB87-DB8F-4FCE-8E8A-5CF21256B87C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4B4F-0777-4522-8761-D9DC90799CFD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FF8D-C9AE-435A-BA28-082D7B688177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4274-197A-4A83-9C61-CC518B52039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7704-882F-4B49-8D50-BD365BD4732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5244-4770-4F92-A917-FFD364B04F32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authored by Stephanie Fleisher © SAGE publications Ltd 2014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C7AF-AE42-41D6-B1E2-3F7033906EE6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0453-7142-4F84-BAE8-C174CC0DC9DE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F9AA-5E37-4A69-AF91-DA1C932089C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30C-31C4-439F-B367-63A5ECEE40D4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E1DF-D1A2-49DD-A22C-963FA9D5291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30C-31C4-439F-B367-63A5ECEE40D4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E1DF-D1A2-49DD-A22C-963FA9D5291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30C-31C4-439F-B367-63A5ECEE40D4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E1DF-D1A2-49DD-A22C-963FA9D5291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30C-31C4-439F-B367-63A5ECEE40D4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E1DF-D1A2-49DD-A22C-963FA9D5291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30C-31C4-439F-B367-63A5ECEE40D4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E1DF-D1A2-49DD-A22C-963FA9D5291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30C-31C4-439F-B367-63A5ECEE40D4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E1DF-D1A2-49DD-A22C-963FA9D5291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30C-31C4-439F-B367-63A5ECEE40D4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E1DF-D1A2-49DD-A22C-963FA9D5291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316B-8A2B-4995-A681-284351B5D62A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30C-31C4-439F-B367-63A5ECEE40D4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E1DF-D1A2-49DD-A22C-963FA9D5291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30C-31C4-439F-B367-63A5ECEE40D4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E1DF-D1A2-49DD-A22C-963FA9D5291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30C-31C4-439F-B367-63A5ECEE40D4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E1DF-D1A2-49DD-A22C-963FA9D5291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30C-31C4-439F-B367-63A5ECEE40D4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E1DF-D1A2-49DD-A22C-963FA9D5291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D851EE-20C8-412D-8C3B-85660747393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E5244-4770-4F92-A917-FFD364B04F32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EDE81-55A2-4819-A869-C2190FCD59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E5316B-8A2B-4995-A681-284351B5D62A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5BB87-DB8F-4FCE-8E8A-5CF21256B87C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004B4F-0777-4522-8761-D9DC90799CFD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53FF8D-C9AE-435A-BA28-082D7B688177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BB87-DB8F-4FCE-8E8A-5CF21256B87C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744274-197A-4A83-9C61-CC518B52039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767704-882F-4B49-8D50-BD365BD4732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FFC7AF-AE42-41D6-B1E2-3F7033906EE6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C0453-7142-4F84-BAE8-C174CC0DC9DE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1A3F7D-A53D-487A-9549-1D3E5F02E6B3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09A943A-6532-48F0-B2FB-6A64570EA9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F33196-B88A-41E8-A951-C4A39EE3A901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FE1356-8942-4EF6-9C85-DBC66D2775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1CD904-1D3C-4CDD-9705-3E141C8DBDD0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B510DA-028D-43A2-947A-4CC961D52F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DD1892D-22BE-46CE-A556-4E366C6BCA1C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B31020-1C4D-4690-94FC-76E3E5074D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93AFD19-D334-4BFF-AEBF-1057065BB099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61567F-99B5-4822-939A-9BCA693FDE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4B4F-0777-4522-8761-D9DC90799CFD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6924D2-66A7-41F2-AAED-08AF418CED01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05F81F-0F79-4069-B688-F347AEF3E0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9F7C8B-316C-444E-9957-3109FAAFD6B8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C42FE81-BA21-402D-A81E-170A02A028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FCB532-44E6-43B5-B94B-AB0B6CACDF0A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FD5214-BC37-4C5A-A093-171235B784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21E65A2-F781-4DEE-83D1-C61BE097041F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FD9EEE-7EAA-4FA1-98E3-9B366F3935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20ADDF-B0E2-444C-96FF-301D89DCE9D4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54FD2EA-9655-4801-BF99-C77696F5AC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F824F9-84B2-4644-9C62-131722A9F6BA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793DD5-328F-4904-B3FE-B2FCA2453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FF8D-C9AE-435A-BA28-082D7B688177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4274-197A-4A83-9C61-CC518B52039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7704-882F-4B49-8D50-BD365BD4732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C7AF-AE42-41D6-B1E2-3F7033906EE6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B217-3E55-4F8F-A3B8-BBB707BF09C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authored by Stephanie Fleisher © SAGE publications Ltd 2014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B217-3E55-4F8F-A3B8-BBB707BF09C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authored by Stephanie Fleisher © SAGE publications Ltd 2014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1230C-31C4-439F-B367-63A5ECEE40D4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8E1DF-D1A2-49DD-A22C-963FA9D5291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5B66B217-3E55-4F8F-A3B8-BBB707BF09C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en-GB" smtClean="0"/>
              <a:t>authored by Stephanie Fleisher © SAGE publications Ltd 2014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29" name="Picture 6" descr="Kumar_Research Methodology-0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1" name="Picture 6" descr="Kumar_Research Methodology-0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800600"/>
            <a:ext cx="7772400" cy="1219200"/>
          </a:xfrm>
        </p:spPr>
        <p:txBody>
          <a:bodyPr/>
          <a:lstStyle/>
          <a:p>
            <a:pPr algn="l"/>
            <a:r>
              <a:rPr lang="en-GB" dirty="0" smtClean="0"/>
              <a:t>Chapter 4 - Formulating a Research Problem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590800" y="6093296"/>
            <a:ext cx="39609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5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6781800" cy="1143000"/>
          </a:xfrm>
        </p:spPr>
        <p:txBody>
          <a:bodyPr>
            <a:noAutofit/>
          </a:bodyPr>
          <a:lstStyle/>
          <a:p>
            <a:r>
              <a:rPr lang="en-GB" sz="3600" dirty="0" smtClean="0"/>
              <a:t>Figure 4.5 Characteristics of objectives</a:t>
            </a:r>
            <a:endParaRPr lang="en-GB" sz="3600" dirty="0"/>
          </a:p>
        </p:txBody>
      </p:sp>
      <p:sp>
        <p:nvSpPr>
          <p:cNvPr id="3" name="Rectangle 2"/>
          <p:cNvSpPr/>
          <p:nvPr/>
        </p:nvSpPr>
        <p:spPr>
          <a:xfrm>
            <a:off x="2514600" y="6093296"/>
            <a:ext cx="40371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</a:p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686050"/>
            <a:ext cx="7321526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761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6400800" cy="1143000"/>
          </a:xfrm>
        </p:spPr>
        <p:txBody>
          <a:bodyPr>
            <a:normAutofit/>
          </a:bodyPr>
          <a:lstStyle/>
          <a:p>
            <a:r>
              <a:rPr lang="en-GB" sz="3400" dirty="0" smtClean="0"/>
              <a:t>Figure 4.2 Steps in formulating a research problem - alcoholism</a:t>
            </a:r>
            <a:endParaRPr lang="en-GB" sz="3400" dirty="0"/>
          </a:p>
        </p:txBody>
      </p:sp>
      <p:sp>
        <p:nvSpPr>
          <p:cNvPr id="3" name="Rectangle 2"/>
          <p:cNvSpPr/>
          <p:nvPr/>
        </p:nvSpPr>
        <p:spPr>
          <a:xfrm>
            <a:off x="2514600" y="6093296"/>
            <a:ext cx="40371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</a:p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09800"/>
            <a:ext cx="5801384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32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90600"/>
            <a:ext cx="6781800" cy="1143000"/>
          </a:xfrm>
        </p:spPr>
        <p:txBody>
          <a:bodyPr/>
          <a:lstStyle/>
          <a:p>
            <a:r>
              <a:rPr lang="en-GB" dirty="0" smtClean="0"/>
              <a:t>The study population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229600" cy="3505200"/>
          </a:xfrm>
        </p:spPr>
        <p:txBody>
          <a:bodyPr/>
          <a:lstStyle/>
          <a:p>
            <a:r>
              <a:rPr lang="en-GB" dirty="0" smtClean="0"/>
              <a:t>Second important aspect to the research </a:t>
            </a:r>
          </a:p>
          <a:p>
            <a:r>
              <a:rPr lang="en-GB" dirty="0" smtClean="0"/>
              <a:t>Who constitutes the study population?</a:t>
            </a:r>
          </a:p>
          <a:p>
            <a:r>
              <a:rPr lang="en-GB" dirty="0"/>
              <a:t>S</a:t>
            </a:r>
            <a:r>
              <a:rPr lang="en-GB" dirty="0" smtClean="0"/>
              <a:t>elect appropriate participants from the study population</a:t>
            </a:r>
          </a:p>
          <a:p>
            <a:r>
              <a:rPr lang="en-GB" dirty="0" smtClean="0"/>
              <a:t>Definition may need to be narrowed down</a:t>
            </a:r>
          </a:p>
          <a:p>
            <a:r>
              <a:rPr lang="en-GB" dirty="0"/>
              <a:t>Be as specific as </a:t>
            </a:r>
            <a:r>
              <a:rPr lang="en-GB" dirty="0" smtClean="0"/>
              <a:t>possible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14600" y="6093296"/>
            <a:ext cx="40371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</a:p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69342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Establishing operational definitions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7467600" cy="35052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Explain working definitions specific to study</a:t>
            </a:r>
          </a:p>
          <a:p>
            <a:r>
              <a:rPr lang="en-GB" sz="2800" dirty="0" smtClean="0"/>
              <a:t>Define specific terms, meanings to concepts used</a:t>
            </a:r>
          </a:p>
          <a:p>
            <a:r>
              <a:rPr lang="en-GB" sz="2800" dirty="0" smtClean="0"/>
              <a:t>These may differ to dictionary or legal definitions</a:t>
            </a:r>
          </a:p>
          <a:p>
            <a:r>
              <a:rPr lang="en-GB" sz="2800" dirty="0" smtClean="0"/>
              <a:t>Avoids ambiguity and confusion</a:t>
            </a:r>
          </a:p>
          <a:p>
            <a:r>
              <a:rPr lang="en-GB" sz="2800" dirty="0" smtClean="0"/>
              <a:t>Develops a framework for the study</a:t>
            </a:r>
          </a:p>
          <a:p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2438400" y="6093296"/>
            <a:ext cx="41133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</a:p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6705600" cy="1143000"/>
          </a:xfrm>
        </p:spPr>
        <p:txBody>
          <a:bodyPr>
            <a:noAutofit/>
          </a:bodyPr>
          <a:lstStyle/>
          <a:p>
            <a:r>
              <a:rPr lang="en-GB" sz="3600" dirty="0" smtClean="0"/>
              <a:t>Formulating a research problem in qualitative research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010400" cy="39163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smtClean="0"/>
              <a:t>Different to quantitative research which is specific, narrow and the framework confines the research (tests hypotheses)</a:t>
            </a:r>
          </a:p>
          <a:p>
            <a:pPr marL="0" indent="0">
              <a:buNone/>
            </a:pPr>
            <a:r>
              <a:rPr lang="en-GB" dirty="0" smtClean="0"/>
              <a:t>Qualitative research is flexible, open, freedom to include new ideas at a later stage:</a:t>
            </a:r>
          </a:p>
          <a:p>
            <a:r>
              <a:rPr lang="en-GB" dirty="0" smtClean="0"/>
              <a:t>Research problem can be reformulated </a:t>
            </a:r>
          </a:p>
          <a:p>
            <a:r>
              <a:rPr lang="en-GB" dirty="0" smtClean="0"/>
              <a:t>Inductive reasoning</a:t>
            </a:r>
          </a:p>
          <a:p>
            <a:r>
              <a:rPr lang="en-GB" dirty="0"/>
              <a:t>F</a:t>
            </a:r>
            <a:r>
              <a:rPr lang="en-GB" dirty="0" smtClean="0"/>
              <a:t>lexible conceptual framework to increase depth and richness of data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438400" y="6093296"/>
            <a:ext cx="41133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</a:p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7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66294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Topics covered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620000" cy="3886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3300" dirty="0"/>
              <a:t>Formulating a research problem in </a:t>
            </a:r>
            <a:r>
              <a:rPr lang="en-GB" sz="3300" dirty="0" smtClean="0"/>
              <a:t>quantitative research</a:t>
            </a:r>
            <a:endParaRPr lang="en-GB" sz="3300" dirty="0"/>
          </a:p>
          <a:p>
            <a:r>
              <a:rPr lang="en-GB" dirty="0" smtClean="0"/>
              <a:t>Importance of formulating a research problem </a:t>
            </a:r>
          </a:p>
          <a:p>
            <a:r>
              <a:rPr lang="en-GB" dirty="0" smtClean="0"/>
              <a:t>Sources of formulating a research problem</a:t>
            </a:r>
          </a:p>
          <a:p>
            <a:r>
              <a:rPr lang="en-GB" dirty="0" smtClean="0"/>
              <a:t>Considerations in selecting a </a:t>
            </a:r>
            <a:r>
              <a:rPr lang="en-GB" dirty="0"/>
              <a:t>research </a:t>
            </a:r>
            <a:r>
              <a:rPr lang="en-GB" dirty="0" smtClean="0"/>
              <a:t>problem</a:t>
            </a:r>
          </a:p>
          <a:p>
            <a:r>
              <a:rPr lang="en-GB" dirty="0" smtClean="0"/>
              <a:t>Steps in formulating a research problem</a:t>
            </a:r>
          </a:p>
          <a:p>
            <a:r>
              <a:rPr lang="en-GB" dirty="0" smtClean="0"/>
              <a:t>How to formulate research objectives</a:t>
            </a:r>
          </a:p>
          <a:p>
            <a:r>
              <a:rPr lang="en-GB" dirty="0" smtClean="0"/>
              <a:t>The study population</a:t>
            </a:r>
          </a:p>
          <a:p>
            <a:r>
              <a:rPr lang="en-GB" dirty="0" smtClean="0"/>
              <a:t>Operational definitions</a:t>
            </a:r>
          </a:p>
          <a:p>
            <a:pPr marL="0" indent="0">
              <a:buNone/>
            </a:pPr>
            <a:r>
              <a:rPr lang="en-GB" sz="3300" dirty="0" smtClean="0"/>
              <a:t>Formulating a research problem in qualitative research</a:t>
            </a:r>
            <a:endParaRPr lang="en-GB" sz="3300" dirty="0"/>
          </a:p>
        </p:txBody>
      </p:sp>
      <p:sp>
        <p:nvSpPr>
          <p:cNvPr id="4" name="Rectangle 3"/>
          <p:cNvSpPr/>
          <p:nvPr/>
        </p:nvSpPr>
        <p:spPr>
          <a:xfrm>
            <a:off x="2514600" y="6093296"/>
            <a:ext cx="40371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</a:p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3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67818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Importance of formulating a research </a:t>
            </a:r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286001"/>
            <a:ext cx="7391400" cy="3810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First and most important step </a:t>
            </a:r>
            <a:endParaRPr lang="en-GB" dirty="0"/>
          </a:p>
          <a:p>
            <a:r>
              <a:rPr lang="en-GB" dirty="0" smtClean="0"/>
              <a:t>Quality and relevance of the research relies on it</a:t>
            </a:r>
          </a:p>
          <a:p>
            <a:r>
              <a:rPr lang="en-GB" dirty="0" smtClean="0"/>
              <a:t>Key to formulating the idea of what needs to be investigated</a:t>
            </a:r>
          </a:p>
          <a:p>
            <a:r>
              <a:rPr lang="en-GB" dirty="0" smtClean="0"/>
              <a:t>Determines the methodology and design of the project:</a:t>
            </a:r>
          </a:p>
          <a:p>
            <a:pPr lvl="1"/>
            <a:r>
              <a:rPr lang="en-GB" dirty="0" smtClean="0"/>
              <a:t>Descriptive and qualitative</a:t>
            </a:r>
          </a:p>
          <a:p>
            <a:pPr lvl="1"/>
            <a:r>
              <a:rPr lang="en-GB" dirty="0" smtClean="0"/>
              <a:t>Correlational and quantitative</a:t>
            </a:r>
          </a:p>
          <a:p>
            <a:r>
              <a:rPr lang="en-GB" dirty="0" smtClean="0"/>
              <a:t>The clearer the research question, the easier the next steps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40903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99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6705600" cy="1143000"/>
          </a:xfrm>
        </p:spPr>
        <p:txBody>
          <a:bodyPr/>
          <a:lstStyle/>
          <a:p>
            <a:r>
              <a:rPr lang="en-GB" sz="4000" dirty="0"/>
              <a:t>Sources </a:t>
            </a:r>
            <a:r>
              <a:rPr lang="en-GB" sz="4000" dirty="0" smtClean="0"/>
              <a:t>of research problems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1"/>
            <a:ext cx="7391400" cy="37338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Look closely in your academic field or discipline</a:t>
            </a:r>
          </a:p>
          <a:p>
            <a:r>
              <a:rPr lang="en-GB" dirty="0" smtClean="0"/>
              <a:t>Use four Ps:</a:t>
            </a:r>
          </a:p>
          <a:p>
            <a:pPr lvl="1"/>
            <a:r>
              <a:rPr lang="en-GB" dirty="0" smtClean="0"/>
              <a:t>People</a:t>
            </a:r>
          </a:p>
          <a:p>
            <a:pPr lvl="1"/>
            <a:r>
              <a:rPr lang="en-GB" dirty="0" smtClean="0"/>
              <a:t>Problems</a:t>
            </a:r>
          </a:p>
          <a:p>
            <a:pPr lvl="1"/>
            <a:r>
              <a:rPr lang="en-GB" dirty="0" smtClean="0"/>
              <a:t>Programmes</a:t>
            </a:r>
          </a:p>
          <a:p>
            <a:pPr lvl="1"/>
            <a:r>
              <a:rPr lang="en-GB" dirty="0" smtClean="0"/>
              <a:t>Phenomena</a:t>
            </a:r>
          </a:p>
          <a:p>
            <a:r>
              <a:rPr lang="en-GB" dirty="0" smtClean="0"/>
              <a:t>Apply to qualitative and quantitative research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41665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6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6705600" cy="1143000"/>
          </a:xfrm>
        </p:spPr>
        <p:txBody>
          <a:bodyPr>
            <a:noAutofit/>
          </a:bodyPr>
          <a:lstStyle/>
          <a:p>
            <a:r>
              <a:rPr lang="en-GB" sz="3600" dirty="0" smtClean="0"/>
              <a:t>Table 4.1 Aspects of the research problem</a:t>
            </a:r>
            <a:endParaRPr lang="en-GB" sz="3600" dirty="0"/>
          </a:p>
        </p:txBody>
      </p:sp>
      <p:sp>
        <p:nvSpPr>
          <p:cNvPr id="3" name="Rectangle 2"/>
          <p:cNvSpPr/>
          <p:nvPr/>
        </p:nvSpPr>
        <p:spPr>
          <a:xfrm>
            <a:off x="2590800" y="6093296"/>
            <a:ext cx="39609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</a:p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171700"/>
            <a:ext cx="67151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42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64770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Considerations </a:t>
            </a:r>
            <a:r>
              <a:rPr lang="en-GB" dirty="0" smtClean="0"/>
              <a:t>in selecting a </a:t>
            </a:r>
            <a:r>
              <a:rPr lang="en-GB" dirty="0"/>
              <a:t>research </a:t>
            </a:r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286000"/>
            <a:ext cx="6019800" cy="38100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Interest</a:t>
            </a:r>
          </a:p>
          <a:p>
            <a:r>
              <a:rPr lang="en-GB" dirty="0" smtClean="0"/>
              <a:t>Magnitude</a:t>
            </a:r>
          </a:p>
          <a:p>
            <a:r>
              <a:rPr lang="en-GB" dirty="0" smtClean="0"/>
              <a:t>Measurement of concepts</a:t>
            </a:r>
          </a:p>
          <a:p>
            <a:r>
              <a:rPr lang="en-GB" dirty="0" smtClean="0"/>
              <a:t>Level of expertise</a:t>
            </a:r>
          </a:p>
          <a:p>
            <a:r>
              <a:rPr lang="en-GB" dirty="0" smtClean="0"/>
              <a:t>Relevance</a:t>
            </a:r>
          </a:p>
          <a:p>
            <a:r>
              <a:rPr lang="en-GB" dirty="0" smtClean="0"/>
              <a:t>Availability of data</a:t>
            </a:r>
          </a:p>
          <a:p>
            <a:r>
              <a:rPr lang="en-GB" dirty="0" smtClean="0"/>
              <a:t>Ethical issues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90800" y="6093296"/>
            <a:ext cx="39609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</a:p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64770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Steps in formulating a research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2438400"/>
            <a:ext cx="6781800" cy="3611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Step 1: Identify the main subject area </a:t>
            </a:r>
          </a:p>
          <a:p>
            <a:pPr marL="0" indent="0">
              <a:buNone/>
            </a:pPr>
            <a:r>
              <a:rPr lang="en-GB" dirty="0" smtClean="0"/>
              <a:t>Step 2: Dissect into sub-areas</a:t>
            </a:r>
          </a:p>
          <a:p>
            <a:pPr marL="0" indent="0">
              <a:buNone/>
            </a:pPr>
            <a:r>
              <a:rPr lang="en-GB" dirty="0" smtClean="0"/>
              <a:t>Step 3: Select sub-areas of most interest</a:t>
            </a:r>
          </a:p>
          <a:p>
            <a:pPr marL="0" indent="0">
              <a:buNone/>
            </a:pPr>
            <a:r>
              <a:rPr lang="en-GB" dirty="0" smtClean="0"/>
              <a:t>Step 4: Raise research questions</a:t>
            </a:r>
          </a:p>
          <a:p>
            <a:pPr marL="0" indent="0">
              <a:buNone/>
            </a:pPr>
            <a:r>
              <a:rPr lang="en-GB" dirty="0" smtClean="0"/>
              <a:t>Step 5: Formulate objectives</a:t>
            </a:r>
          </a:p>
          <a:p>
            <a:pPr marL="0" indent="0">
              <a:buNone/>
            </a:pPr>
            <a:r>
              <a:rPr lang="en-GB" dirty="0" smtClean="0"/>
              <a:t>Step 6: Assess objectives</a:t>
            </a:r>
          </a:p>
          <a:p>
            <a:pPr marL="0" indent="0">
              <a:buNone/>
            </a:pPr>
            <a:r>
              <a:rPr lang="en-GB" dirty="0" smtClean="0"/>
              <a:t>Step 7: Double-check</a:t>
            </a:r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41665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</a:p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49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14400"/>
            <a:ext cx="7086600" cy="1477962"/>
          </a:xfrm>
        </p:spPr>
        <p:txBody>
          <a:bodyPr>
            <a:noAutofit/>
          </a:bodyPr>
          <a:lstStyle/>
          <a:p>
            <a:r>
              <a:rPr lang="en-GB" sz="3400" dirty="0" smtClean="0"/>
              <a:t>Figure 4.1 Dissecting the subject area of domestic violence into sub- areas</a:t>
            </a:r>
            <a:endParaRPr lang="en-GB" sz="3400" dirty="0"/>
          </a:p>
        </p:txBody>
      </p:sp>
      <p:sp>
        <p:nvSpPr>
          <p:cNvPr id="3" name="Rectangle 2"/>
          <p:cNvSpPr/>
          <p:nvPr/>
        </p:nvSpPr>
        <p:spPr>
          <a:xfrm>
            <a:off x="2667000" y="6093296"/>
            <a:ext cx="38847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</a:p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4168" y="2438400"/>
            <a:ext cx="634963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95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90600"/>
            <a:ext cx="6858000" cy="1143000"/>
          </a:xfrm>
        </p:spPr>
        <p:txBody>
          <a:bodyPr>
            <a:noAutofit/>
          </a:bodyPr>
          <a:lstStyle/>
          <a:p>
            <a:r>
              <a:rPr lang="en-GB" sz="3500" dirty="0" smtClean="0"/>
              <a:t>How to formulate research objectives</a:t>
            </a:r>
            <a:endParaRPr lang="en-GB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7772400" cy="3657600"/>
          </a:xfrm>
        </p:spPr>
        <p:txBody>
          <a:bodyPr>
            <a:noAutofit/>
          </a:bodyPr>
          <a:lstStyle/>
          <a:p>
            <a:r>
              <a:rPr lang="en-GB" sz="2400" dirty="0" smtClean="0"/>
              <a:t>Goals that inform what will be achieved </a:t>
            </a:r>
          </a:p>
          <a:p>
            <a:r>
              <a:rPr lang="en-GB" sz="2400" dirty="0" smtClean="0"/>
              <a:t>Main objective – overall statement</a:t>
            </a:r>
          </a:p>
          <a:p>
            <a:pPr lvl="1"/>
            <a:r>
              <a:rPr lang="en-GB" sz="2400" dirty="0" smtClean="0"/>
              <a:t>Describing the main focus</a:t>
            </a:r>
          </a:p>
          <a:p>
            <a:r>
              <a:rPr lang="en-GB" sz="2400" dirty="0" smtClean="0"/>
              <a:t>Sub-objectives – specific aspects</a:t>
            </a:r>
          </a:p>
          <a:p>
            <a:pPr lvl="1"/>
            <a:r>
              <a:rPr lang="en-GB" sz="2400" dirty="0" smtClean="0"/>
              <a:t>Clear and unambiguous wording</a:t>
            </a:r>
          </a:p>
          <a:p>
            <a:pPr lvl="1"/>
            <a:r>
              <a:rPr lang="en-GB" sz="2400" dirty="0" smtClean="0"/>
              <a:t>Numerically listed</a:t>
            </a:r>
          </a:p>
          <a:p>
            <a:pPr lvl="1"/>
            <a:r>
              <a:rPr lang="en-GB" sz="2400" dirty="0" smtClean="0"/>
              <a:t>Each contains one aspect </a:t>
            </a:r>
          </a:p>
          <a:p>
            <a:pPr lvl="1"/>
            <a:r>
              <a:rPr lang="en-GB" sz="2400" dirty="0" smtClean="0"/>
              <a:t>Starts with action word: ‘to find out’, ‘to explore’</a:t>
            </a:r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2590800" y="6093296"/>
            <a:ext cx="39609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</a:p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26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anj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546</Words>
  <Application>Microsoft Office PowerPoint</Application>
  <PresentationFormat>On-screen Show (4:3)</PresentationFormat>
  <Paragraphs>88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7_Custom Design</vt:lpstr>
      <vt:lpstr>6_Custom Design</vt:lpstr>
      <vt:lpstr>Custom Design</vt:lpstr>
      <vt:lpstr>ranjit</vt:lpstr>
      <vt:lpstr>1_Custom Design</vt:lpstr>
      <vt:lpstr>Chapter 4 - Formulating a Research Problem</vt:lpstr>
      <vt:lpstr>Topics covered</vt:lpstr>
      <vt:lpstr>Importance of formulating a research problem</vt:lpstr>
      <vt:lpstr>Sources of research problems</vt:lpstr>
      <vt:lpstr>Table 4.1 Aspects of the research problem</vt:lpstr>
      <vt:lpstr>Considerations in selecting a research problem</vt:lpstr>
      <vt:lpstr>Steps in formulating a research problem</vt:lpstr>
      <vt:lpstr>Figure 4.1 Dissecting the subject area of domestic violence into sub- areas</vt:lpstr>
      <vt:lpstr>How to formulate research objectives</vt:lpstr>
      <vt:lpstr>Figure 4.5 Characteristics of objectives</vt:lpstr>
      <vt:lpstr>Figure 4.2 Steps in formulating a research problem - alcoholism</vt:lpstr>
      <vt:lpstr>The study population</vt:lpstr>
      <vt:lpstr>Establishing operational definitions</vt:lpstr>
      <vt:lpstr>Formulating a research problem in qualitative research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Stephanie</dc:creator>
  <cp:lastModifiedBy>Smita, Suchi</cp:lastModifiedBy>
  <cp:revision>39</cp:revision>
  <dcterms:created xsi:type="dcterms:W3CDTF">2006-08-16T00:00:00Z</dcterms:created>
  <dcterms:modified xsi:type="dcterms:W3CDTF">2015-12-18T06:32:25Z</dcterms:modified>
</cp:coreProperties>
</file>