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27"/>
  </p:notesMasterIdLst>
  <p:handoutMasterIdLst>
    <p:handoutMasterId r:id="rId28"/>
  </p:handoutMasterIdLst>
  <p:sldIdLst>
    <p:sldId id="319" r:id="rId5"/>
    <p:sldId id="313" r:id="rId6"/>
    <p:sldId id="333" r:id="rId7"/>
    <p:sldId id="330" r:id="rId8"/>
    <p:sldId id="373" r:id="rId9"/>
    <p:sldId id="385" r:id="rId10"/>
    <p:sldId id="341" r:id="rId11"/>
    <p:sldId id="375" r:id="rId12"/>
    <p:sldId id="342" r:id="rId13"/>
    <p:sldId id="351" r:id="rId14"/>
    <p:sldId id="356" r:id="rId15"/>
    <p:sldId id="357" r:id="rId16"/>
    <p:sldId id="376" r:id="rId17"/>
    <p:sldId id="377" r:id="rId18"/>
    <p:sldId id="378" r:id="rId19"/>
    <p:sldId id="361" r:id="rId20"/>
    <p:sldId id="371" r:id="rId21"/>
    <p:sldId id="383" r:id="rId22"/>
    <p:sldId id="384" r:id="rId23"/>
    <p:sldId id="372" r:id="rId24"/>
    <p:sldId id="374" r:id="rId25"/>
    <p:sldId id="386" r:id="rId26"/>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FFFFFF"/>
    <a:srgbClr val="2484C6"/>
    <a:srgbClr val="292929"/>
    <a:srgbClr val="1C1C1C"/>
    <a:srgbClr val="B2B2B2"/>
    <a:srgbClr val="808080"/>
    <a:srgbClr val="FFE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8" autoAdjust="0"/>
    <p:restoredTop sz="90420" autoAdjust="0"/>
  </p:normalViewPr>
  <p:slideViewPr>
    <p:cSldViewPr snapToGrid="0">
      <p:cViewPr>
        <p:scale>
          <a:sx n="66" d="100"/>
          <a:sy n="66" d="100"/>
        </p:scale>
        <p:origin x="-1362" y="-180"/>
      </p:cViewPr>
      <p:guideLst>
        <p:guide orient="horz" pos="316"/>
        <p:guide orient="horz" pos="1488"/>
        <p:guide orient="horz" pos="1200"/>
        <p:guide orient="horz" pos="2971"/>
        <p:guide orient="horz" pos="892"/>
        <p:guide orient="horz" pos="4176"/>
        <p:guide pos="4434"/>
        <p:guide pos="218"/>
        <p:guide pos="428"/>
        <p:guide pos="5335"/>
        <p:guide pos="5543"/>
      </p:guideLst>
    </p:cSldViewPr>
  </p:slideViewPr>
  <p:outlineViewPr>
    <p:cViewPr>
      <p:scale>
        <a:sx n="33" d="100"/>
        <a:sy n="33" d="100"/>
      </p:scale>
      <p:origin x="0" y="3504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solidFill>
                  <a:srgbClr val="000000"/>
                </a:solidFill>
                <a:latin typeface="Arial"/>
                <a:cs typeface="+mn-cs"/>
              </a:defRPr>
            </a:lvl1pPr>
          </a:lstStyle>
          <a:p>
            <a:pPr>
              <a:defRPr/>
            </a:pPr>
            <a:r>
              <a:rPr lang="en-US"/>
              <a:t>7/14/2010</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800">
                <a:solidFill>
                  <a:srgbClr val="000000"/>
                </a:solidFill>
                <a:latin typeface="Times New Roman"/>
                <a:cs typeface="+mn-cs"/>
              </a:defRPr>
            </a:lvl1pPr>
          </a:lstStyle>
          <a:p>
            <a:pPr>
              <a:defRPr/>
            </a:pPr>
            <a:r>
              <a:rPr lang="pt-BR"/>
              <a:t>©</a:t>
            </a:r>
            <a:r>
              <a:rPr lang="pt-BR">
                <a:latin typeface="Arial"/>
              </a:rPr>
              <a:t> 2008 Microsoft Corporation.</a:t>
            </a:r>
            <a:r>
              <a:rPr lang="en-US">
                <a:latin typeface="Arial"/>
              </a:rPr>
              <a:t> </a:t>
            </a:r>
            <a:r>
              <a:rPr lang="pt-BR">
                <a:latin typeface="Arial"/>
              </a:rPr>
              <a:t>Todos os direitos reservados.</a:t>
            </a:r>
            <a:r>
              <a:rPr lang="en-US">
                <a:latin typeface="Arial"/>
              </a:rPr>
              <a:t> </a:t>
            </a:r>
            <a:r>
              <a:rPr lang="pt-BR">
                <a:latin typeface="Arial"/>
              </a:rPr>
              <a:t>Microsoft, Windows, Windows Vista e outros nomes de produtos s</a:t>
            </a:r>
            <a:r>
              <a:rPr lang="pt-BR"/>
              <a:t>ã</a:t>
            </a:r>
            <a:r>
              <a:rPr lang="pt-BR">
                <a:latin typeface="Arial"/>
              </a:rPr>
              <a:t>o ou podem ser marcas registradas e/ou marcas comerciais nos EUA e/ou outros pa</a:t>
            </a:r>
            <a:r>
              <a:rPr lang="pt-BR"/>
              <a:t>í</a:t>
            </a:r>
            <a:r>
              <a:rPr lang="pt-BR">
                <a:latin typeface="Arial"/>
              </a:rPr>
              <a:t>ses.</a:t>
            </a:r>
            <a:endParaRPr lang="en-US">
              <a:latin typeface="Arial"/>
            </a:endParaRPr>
          </a:p>
          <a:p>
            <a:pPr>
              <a:defRPr/>
            </a:pPr>
            <a:r>
              <a:rPr lang="pt-BR">
                <a:latin typeface="Arial"/>
              </a:rPr>
              <a:t>Este documento </a:t>
            </a:r>
            <a:r>
              <a:rPr lang="pt-BR"/>
              <a:t>é</a:t>
            </a:r>
            <a:r>
              <a:rPr lang="pt-BR">
                <a:latin typeface="Arial"/>
              </a:rPr>
              <a:t> meramente informativo e representa a vis</a:t>
            </a:r>
            <a:r>
              <a:rPr lang="pt-BR"/>
              <a:t>ã</a:t>
            </a:r>
            <a:r>
              <a:rPr lang="pt-BR">
                <a:latin typeface="Arial"/>
              </a:rPr>
              <a:t>o atual da Microsoft Corporation a partir da data desta apresenta</a:t>
            </a:r>
            <a:r>
              <a:rPr lang="pt-BR"/>
              <a:t>çã</a:t>
            </a:r>
            <a:r>
              <a:rPr lang="pt-BR">
                <a:latin typeface="Arial"/>
              </a:rPr>
              <a:t>o.</a:t>
            </a:r>
            <a:r>
              <a:rPr lang="en-US">
                <a:latin typeface="Arial"/>
              </a:rPr>
              <a:t>  </a:t>
            </a:r>
            <a:r>
              <a:rPr lang="pt-BR">
                <a:latin typeface="Arial"/>
              </a:rPr>
              <a:t>Como a Microsoft deve atender a condi</a:t>
            </a:r>
            <a:r>
              <a:rPr lang="pt-BR"/>
              <a:t>çõ</a:t>
            </a:r>
            <a:r>
              <a:rPr lang="pt-BR">
                <a:latin typeface="Arial"/>
              </a:rPr>
              <a:t>es de mercado em constante altera</a:t>
            </a:r>
            <a:r>
              <a:rPr lang="pt-BR"/>
              <a:t>çã</a:t>
            </a:r>
            <a:r>
              <a:rPr lang="pt-BR">
                <a:latin typeface="Arial"/>
              </a:rPr>
              <a:t>o, este documento n</a:t>
            </a:r>
            <a:r>
              <a:rPr lang="pt-BR"/>
              <a:t>ã</a:t>
            </a:r>
            <a:r>
              <a:rPr lang="pt-BR">
                <a:latin typeface="Arial"/>
              </a:rPr>
              <a:t>o deve ser interpretado como um compromisso por parte da Microsoft, e a Microsoft n</a:t>
            </a:r>
            <a:r>
              <a:rPr lang="pt-BR"/>
              <a:t>ã</a:t>
            </a:r>
            <a:r>
              <a:rPr lang="pt-BR">
                <a:latin typeface="Arial"/>
              </a:rPr>
              <a:t>o pode garantir a precis</a:t>
            </a:r>
            <a:r>
              <a:rPr lang="pt-BR"/>
              <a:t>ã</a:t>
            </a:r>
            <a:r>
              <a:rPr lang="pt-BR">
                <a:latin typeface="Arial"/>
              </a:rPr>
              <a:t>o de qualquer informa</a:t>
            </a:r>
            <a:r>
              <a:rPr lang="pt-BR"/>
              <a:t>çã</a:t>
            </a:r>
            <a:r>
              <a:rPr lang="pt-BR">
                <a:latin typeface="Arial"/>
              </a:rPr>
              <a:t>o fornecida ap</a:t>
            </a:r>
            <a:r>
              <a:rPr lang="pt-BR"/>
              <a:t>ó</a:t>
            </a:r>
            <a:r>
              <a:rPr lang="pt-BR">
                <a:latin typeface="Arial"/>
              </a:rPr>
              <a:t>s a data desta apresenta</a:t>
            </a:r>
            <a:r>
              <a:rPr lang="pt-BR"/>
              <a:t>çã</a:t>
            </a:r>
            <a:r>
              <a:rPr lang="pt-BR">
                <a:latin typeface="Arial"/>
              </a:rPr>
              <a:t>o.</a:t>
            </a:r>
            <a:r>
              <a:rPr lang="en-US">
                <a:latin typeface="Arial"/>
              </a:rPr>
              <a:t>  </a:t>
            </a:r>
            <a:br>
              <a:rPr lang="en-US">
                <a:latin typeface="Arial"/>
              </a:rPr>
            </a:br>
            <a:r>
              <a:rPr lang="pt-BR">
                <a:latin typeface="Arial"/>
              </a:rPr>
              <a:t>A MICROSOFT N</a:t>
            </a:r>
            <a:r>
              <a:rPr lang="pt-BR"/>
              <a:t>Ã</a:t>
            </a:r>
            <a:r>
              <a:rPr lang="pt-BR">
                <a:latin typeface="Arial"/>
              </a:rPr>
              <a:t>O D</a:t>
            </a:r>
            <a:r>
              <a:rPr lang="pt-BR"/>
              <a:t>Á</a:t>
            </a:r>
            <a:r>
              <a:rPr lang="pt-BR">
                <a:latin typeface="Arial"/>
              </a:rPr>
              <a:t> QUALQUER GARANTIA, SEJA ELA EXPRESSA, IMPL</a:t>
            </a:r>
            <a:r>
              <a:rPr lang="pt-BR"/>
              <a:t>Í</a:t>
            </a:r>
            <a:r>
              <a:rPr lang="pt-BR">
                <a:latin typeface="Arial"/>
              </a:rPr>
              <a:t>CITA OU ESTATUT</a:t>
            </a:r>
            <a:r>
              <a:rPr lang="pt-BR"/>
              <a:t>Á</a:t>
            </a:r>
            <a:r>
              <a:rPr lang="pt-BR">
                <a:latin typeface="Arial"/>
              </a:rPr>
              <a:t>RIA, REFERENTE </a:t>
            </a:r>
            <a:r>
              <a:rPr lang="pt-BR"/>
              <a:t>À</a:t>
            </a:r>
            <a:r>
              <a:rPr lang="pt-BR">
                <a:latin typeface="Arial"/>
              </a:rPr>
              <a:t>S INFORMA</a:t>
            </a:r>
            <a:r>
              <a:rPr lang="pt-BR"/>
              <a:t>ÇÕ</a:t>
            </a:r>
            <a:r>
              <a:rPr lang="pt-BR">
                <a:latin typeface="Arial"/>
              </a:rPr>
              <a:t>ES DESTA APRESENTA</a:t>
            </a:r>
            <a:r>
              <a:rPr lang="pt-BR"/>
              <a:t>ÇÃ</a:t>
            </a:r>
            <a:r>
              <a:rPr lang="pt-BR">
                <a:latin typeface="Arial"/>
              </a:rPr>
              <a:t>O.</a:t>
            </a:r>
            <a:endParaRPr lang="en-US">
              <a:latin typeface="Arial"/>
            </a:endParaRP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cs typeface="+mn-cs"/>
              </a:defRPr>
            </a:lvl1pPr>
          </a:lstStyle>
          <a:p>
            <a:pPr>
              <a:defRPr/>
            </a:pPr>
            <a:fld id="{F66E18DA-4C73-46B6-A4B2-2DA8DD0D8D19}" type="slidenum">
              <a:rPr lang="en-US"/>
              <a:pPr>
                <a:defRPr/>
              </a:pPr>
              <a:t>‹nº›</a:t>
            </a:fld>
            <a:endParaRPr lang="en-US" dirty="0"/>
          </a:p>
        </p:txBody>
      </p:sp>
    </p:spTree>
    <p:extLst>
      <p:ext uri="{BB962C8B-B14F-4D97-AF65-F5344CB8AC3E}">
        <p14:creationId xmlns="" xmlns:p14="http://schemas.microsoft.com/office/powerpoint/2010/main" val="2756513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cs typeface="+mn-cs"/>
              </a:defRPr>
            </a:lvl1pPr>
          </a:lstStyle>
          <a:p>
            <a:pPr>
              <a:defRPr/>
            </a:pPr>
            <a:fld id="{5EF1250D-665C-4947-894D-3D9780CB87F7}" type="datetimeFigureOut">
              <a:rPr lang="en-US"/>
              <a:pPr>
                <a:defRPr/>
              </a:pPr>
              <a:t>9/15/2011</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mn-lt"/>
                <a:cs typeface="+mn-cs"/>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endParaRPr lang="en-US"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cs typeface="+mn-cs"/>
              </a:defRPr>
            </a:lvl1pPr>
          </a:lstStyle>
          <a:p>
            <a:pPr>
              <a:defRPr/>
            </a:pPr>
            <a:fld id="{F0C8746E-95DA-4251-BB4D-5955DEA2E401}" type="slidenum">
              <a:rPr lang="en-US"/>
              <a:pPr>
                <a:defRPr/>
              </a:pPr>
              <a:t>‹nº›</a:t>
            </a:fld>
            <a:endParaRPr lang="en-US" dirty="0"/>
          </a:p>
        </p:txBody>
      </p:sp>
    </p:spTree>
    <p:extLst>
      <p:ext uri="{BB962C8B-B14F-4D97-AF65-F5344CB8AC3E}">
        <p14:creationId xmlns="" xmlns:p14="http://schemas.microsoft.com/office/powerpoint/2010/main" val="3311953850"/>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Calibri"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19459"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19460"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19461"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2</a:t>
            </a:r>
            <a:endParaRPr lang="en-US" smtClean="0"/>
          </a:p>
        </p:txBody>
      </p:sp>
      <p:sp>
        <p:nvSpPr>
          <p:cNvPr id="19462"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3"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0483"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048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0485"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3</a:t>
            </a:r>
            <a:endParaRPr lang="en-US" smtClean="0"/>
          </a:p>
        </p:txBody>
      </p:sp>
      <p:sp>
        <p:nvSpPr>
          <p:cNvPr id="20486"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487"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pt-BR" dirty="0" smtClean="0"/>
          </a:p>
        </p:txBody>
      </p:sp>
      <p:sp>
        <p:nvSpPr>
          <p:cNvPr id="2150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pt-BR" smtClean="0">
                <a:solidFill>
                  <a:srgbClr val="000000"/>
                </a:solidFill>
                <a:latin typeface="Calibri"/>
              </a:rPr>
              <a:t>14/07/2010 4:47 PM</a:t>
            </a:r>
            <a:endParaRPr lang="en-US" smtClean="0"/>
          </a:p>
        </p:txBody>
      </p:sp>
      <p:sp>
        <p:nvSpPr>
          <p:cNvPr id="2150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pt-BR" smtClean="0"/>
              <a:t>© 2007 Microsoft Corporation.</a:t>
            </a:r>
            <a:r>
              <a:rPr lang="en-US" smtClean="0"/>
              <a:t> </a:t>
            </a:r>
            <a:r>
              <a:rPr lang="pt-BR" smtClean="0"/>
              <a:t>Todos os direitos reservados.</a:t>
            </a:r>
            <a:r>
              <a:rPr lang="en-US" smtClean="0"/>
              <a:t> </a:t>
            </a:r>
            <a:r>
              <a:rPr lang="pt-BR" smtClean="0"/>
              <a:t>Microsoft, Windows, Windows Vista e outros nomes de produtos são ou podem ser marcas registradas e/ou marcas comerciais nos EUA e/ou outros países.</a:t>
            </a:r>
            <a:endParaRPr lang="en-US" smtClean="0">
              <a:solidFill>
                <a:schemeClr val="tx1"/>
              </a:solidFill>
            </a:endParaRPr>
          </a:p>
          <a:p>
            <a:pPr defTabSz="912813" fontAlgn="base">
              <a:spcBef>
                <a:spcPct val="0"/>
              </a:spcBef>
              <a:spcAft>
                <a:spcPct val="0"/>
              </a:spcAft>
              <a:defRPr/>
            </a:pPr>
            <a:r>
              <a:rPr lang="pt-BR" smtClean="0"/>
              <a:t>Este documento é meramente informativo e representa a visão atual da Microsoft Corporation a partir da data desta apresentação.</a:t>
            </a:r>
            <a:r>
              <a:rPr lang="en-US" smtClean="0"/>
              <a:t>  </a:t>
            </a:r>
            <a:r>
              <a:rPr lang="pt-BR" smtClean="0"/>
              <a:t>Como a Microsoft deve atender a condições de mercado em constante alteração, este documento não deve ser interpretado como um compromisso por parte da Microsoft, e a Microsoft não pode garantir a precisão de qualquer informação fornecida após a data desta apresentação.</a:t>
            </a:r>
            <a:r>
              <a:rPr lang="en-US" smtClean="0"/>
              <a:t>  </a:t>
            </a:r>
            <a:br>
              <a:rPr lang="en-US" smtClean="0"/>
            </a:br>
            <a:r>
              <a:rPr lang="pt-BR" smtClean="0"/>
              <a:t>A MICROSOFT NÃO DÁ QUALQUER GARANTIA, SEJA ELA EXPRESSA, IMPLÍCITA OU ESTATUTÁRIA, REFERENTE ÀS INFORMAÇÕES DESTA APRESENTAÇÃO.</a:t>
            </a:r>
            <a:endParaRPr lang="en-US" smtClean="0">
              <a:solidFill>
                <a:schemeClr val="tx1"/>
              </a:solidFill>
            </a:endParaRPr>
          </a:p>
          <a:p>
            <a:pPr defTabSz="912813" fontAlgn="base">
              <a:spcBef>
                <a:spcPct val="0"/>
              </a:spcBef>
              <a:spcAft>
                <a:spcPct val="0"/>
              </a:spcAft>
              <a:defRPr/>
            </a:pPr>
            <a:endParaRPr lang="en-US" smtClean="0">
              <a:solidFill>
                <a:schemeClr val="tx1"/>
              </a:solidFill>
            </a:endParaRPr>
          </a:p>
        </p:txBody>
      </p:sp>
      <p:sp>
        <p:nvSpPr>
          <p:cNvPr id="2150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rgbClr val="000000"/>
                </a:solidFill>
                <a:latin typeface="Calibri"/>
              </a:rPr>
              <a:t>4</a:t>
            </a:r>
            <a:endParaRPr lang="en-US" smtClean="0"/>
          </a:p>
        </p:txBody>
      </p:sp>
      <p:sp>
        <p:nvSpPr>
          <p:cNvPr id="21510" name="Slide Image Placeholder 1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11" name="Notes Placeholder 1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2" descr="fundo2.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647872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4" descr="fundo2.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04904" y="2913311"/>
            <a:ext cx="5874627" cy="1477927"/>
          </a:xfrm>
          <a:noFill/>
          <a:ln>
            <a:noFill/>
          </a:ln>
        </p:spPr>
        <p:txBody>
          <a:bodyPr lIns="180000" tIns="72000" rIns="144000" bIns="7200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15536" y="1637413"/>
            <a:ext cx="5863995" cy="1148316"/>
          </a:xfrm>
        </p:spPr>
        <p:txBody>
          <a:bodyPr lIns="144000" tIns="144000" rIns="144000" bIns="144000" anchor="b" anchorCtr="0">
            <a:noAutofit/>
          </a:bodyPr>
          <a:lstStyle>
            <a:lvl1pPr>
              <a:lnSpc>
                <a:spcPct val="80000"/>
              </a:lnSpc>
              <a:defRPr sz="3600" spc="0">
                <a:solidFill>
                  <a:schemeClr val="tx1"/>
                </a:solidFill>
                <a:effectLst/>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30368835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800" y="14220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6147411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0631290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101484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 xmlns:p14="http://schemas.microsoft.com/office/powerpoint/2010/main" val="2128426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pic>
        <p:nvPicPr>
          <p:cNvPr id="4" name="Picture 8" descr="fundo2.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328613" y="6380163"/>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F697C251-E4E5-4975-83B9-117BBBA871AE}" type="slidenum">
              <a:rPr lang="en-US" sz="1400" smtClean="0">
                <a:solidFill>
                  <a:schemeClr val="bg1"/>
                </a:solidFill>
                <a:latin typeface="+mn-lt"/>
                <a:cs typeface="+mn-cs"/>
              </a:rPr>
              <a:pPr algn="l" defTabSz="914363" fontAlgn="auto">
                <a:spcBef>
                  <a:spcPts val="0"/>
                </a:spcBef>
                <a:spcAft>
                  <a:spcPts val="0"/>
                </a:spcAft>
                <a:defRPr/>
              </a:pPr>
              <a:t>‹nº›</a:t>
            </a:fld>
            <a:endParaRPr lang="en-US" sz="1400" dirty="0">
              <a:solidFill>
                <a:schemeClr val="bg1"/>
              </a:solidFill>
              <a:latin typeface="+mn-lt"/>
              <a:cs typeface="+mn-cs"/>
            </a:endParaRPr>
          </a:p>
        </p:txBody>
      </p:sp>
      <p:sp>
        <p:nvSpPr>
          <p:cNvPr id="6" name="TextBox 9"/>
          <p:cNvSpPr txBox="1"/>
          <p:nvPr userDrawn="1"/>
        </p:nvSpPr>
        <p:spPr>
          <a:xfrm>
            <a:off x="7627938" y="6562725"/>
            <a:ext cx="184150" cy="369888"/>
          </a:xfrm>
          <a:prstGeom prst="rect">
            <a:avLst/>
          </a:prstGeom>
          <a:noFill/>
        </p:spPr>
        <p:txBody>
          <a:bodyPr wrap="none">
            <a:spAutoFit/>
          </a:bodyPr>
          <a:lstStyle/>
          <a:p>
            <a:pPr defTabSz="914363" fontAlgn="auto">
              <a:spcBef>
                <a:spcPts val="0"/>
              </a:spcBef>
              <a:spcAft>
                <a:spcPts val="0"/>
              </a:spcAft>
              <a:defRPr/>
            </a:pPr>
            <a:endParaRPr lang="en-US" dirty="0">
              <a:latin typeface="+mn-lt"/>
              <a:cs typeface="+mn-cs"/>
            </a:endParaRPr>
          </a:p>
        </p:txBody>
      </p:sp>
      <p:sp>
        <p:nvSpPr>
          <p:cNvPr id="8" name="Rectangle 3"/>
          <p:cNvSpPr/>
          <p:nvPr userDrawn="1"/>
        </p:nvSpPr>
        <p:spPr bwMode="auto">
          <a:xfrm>
            <a:off x="0" y="1280559"/>
            <a:ext cx="9144000" cy="5220586"/>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lIns="72000" tIns="45718" rIns="72000" bIns="45718" anchor="ctr"/>
          <a:lstStyle/>
          <a:p>
            <a:pPr algn="ctr" defTabSz="914099" fontAlgn="auto">
              <a:spcBef>
                <a:spcPts val="0"/>
              </a:spcBef>
              <a:spcAft>
                <a:spcPts val="0"/>
              </a:spcAft>
              <a:defRPr/>
            </a:pPr>
            <a:endParaRPr lang="en-US" sz="2000" dirty="0">
              <a:solidFill>
                <a:schemeClr val="tx1"/>
              </a:solidFill>
            </a:endParaRPr>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346075" y="1416050"/>
            <a:ext cx="8453438" cy="1621330"/>
          </a:xfrm>
        </p:spPr>
        <p:txBody>
          <a:bodyPr/>
          <a:lstStyle>
            <a:lvl1pPr marL="0" indent="0">
              <a:lnSpc>
                <a:spcPct val="80000"/>
              </a:lnSpc>
              <a:buFontTx/>
              <a:buNone/>
              <a:defRPr sz="2400" b="0">
                <a:solidFill>
                  <a:srgbClr val="292929"/>
                </a:solidFill>
                <a:latin typeface="Consolas" pitchFamily="49" charset="0"/>
                <a:cs typeface="Courier New" pitchFamily="49" charset="0"/>
              </a:defRPr>
            </a:lvl1pPr>
            <a:lvl2pPr marL="457200" indent="6350">
              <a:lnSpc>
                <a:spcPct val="80000"/>
              </a:lnSpc>
              <a:buFontTx/>
              <a:buNone/>
              <a:defRPr sz="2000" b="0">
                <a:solidFill>
                  <a:srgbClr val="292929"/>
                </a:solidFill>
                <a:latin typeface="Consolas" pitchFamily="49" charset="0"/>
                <a:cs typeface="Courier New" pitchFamily="49" charset="0"/>
              </a:defRPr>
            </a:lvl2pPr>
            <a:lvl3pPr marL="796925" indent="0">
              <a:lnSpc>
                <a:spcPct val="80000"/>
              </a:lnSpc>
              <a:buFontTx/>
              <a:buNone/>
              <a:defRPr sz="1800" b="0">
                <a:solidFill>
                  <a:srgbClr val="292929"/>
                </a:solidFill>
                <a:latin typeface="Consolas" pitchFamily="49" charset="0"/>
                <a:cs typeface="Courier New" pitchFamily="49" charset="0"/>
              </a:defRPr>
            </a:lvl3pPr>
            <a:lvl4pPr marL="1147763" indent="20638">
              <a:lnSpc>
                <a:spcPct val="80000"/>
              </a:lnSpc>
              <a:buFontTx/>
              <a:buNone/>
              <a:defRPr sz="1800" b="0">
                <a:solidFill>
                  <a:srgbClr val="292929"/>
                </a:solidFill>
                <a:latin typeface="Consolas" pitchFamily="49" charset="0"/>
                <a:cs typeface="Courier New" pitchFamily="49" charset="0"/>
              </a:defRPr>
            </a:lvl4pPr>
            <a:lvl5pPr marL="1489075" indent="0">
              <a:lnSpc>
                <a:spcPct val="80000"/>
              </a:lnSpc>
              <a:buFontTx/>
              <a:buNone/>
              <a:defRPr sz="1800" b="0">
                <a:solidFill>
                  <a:srgbClr val="292929"/>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1220404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2" descr="fundo2.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547506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73400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pic>
        <p:nvPicPr>
          <p:cNvPr id="3074" name="Picture 6" descr="fundo2.jpg"/>
          <p:cNvPicPr>
            <a:picLocks noChangeAspect="1"/>
          </p:cNvPicPr>
          <p:nvPr userDrawn="1"/>
        </p:nvPicPr>
        <p:blipFill>
          <a:blip r:embed="rId1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7350" y="228600"/>
            <a:ext cx="8412163" cy="55403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076" name="Text Placeholder 2"/>
          <p:cNvSpPr>
            <a:spLocks noGrp="1"/>
          </p:cNvSpPr>
          <p:nvPr>
            <p:ph type="body" idx="1"/>
          </p:nvPr>
        </p:nvSpPr>
        <p:spPr bwMode="auto">
          <a:xfrm>
            <a:off x="387350" y="1420813"/>
            <a:ext cx="8380413"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6"/>
          <p:cNvSpPr txBox="1">
            <a:spLocks/>
          </p:cNvSpPr>
          <p:nvPr userDrawn="1"/>
        </p:nvSpPr>
        <p:spPr>
          <a:xfrm>
            <a:off x="328613" y="6380163"/>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90ADE6F8-83EB-4A2E-B76E-EA1588B8D3A2}" type="slidenum">
              <a:rPr lang="en-US" sz="1400" smtClean="0">
                <a:solidFill>
                  <a:schemeClr val="bg1"/>
                </a:solidFill>
                <a:latin typeface="+mn-lt"/>
                <a:cs typeface="+mn-cs"/>
              </a:rPr>
              <a:pPr algn="l" defTabSz="914363" fontAlgn="auto">
                <a:spcBef>
                  <a:spcPts val="0"/>
                </a:spcBef>
                <a:spcAft>
                  <a:spcPts val="0"/>
                </a:spcAft>
                <a:defRPr/>
              </a:pPr>
              <a:t>‹nº›</a:t>
            </a:fld>
            <a:endParaRPr lang="en-US" sz="1400" dirty="0">
              <a:solidFill>
                <a:schemeClr val="bg1"/>
              </a:solidFill>
              <a:latin typeface="+mn-lt"/>
              <a:cs typeface="+mn-cs"/>
            </a:endParaRPr>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793" r:id="rId3"/>
    <p:sldLayoutId id="2147483794" r:id="rId4"/>
    <p:sldLayoutId id="2147483795" r:id="rId5"/>
    <p:sldLayoutId id="2147483796" r:id="rId6"/>
    <p:sldLayoutId id="2147483801" r:id="rId7"/>
    <p:sldLayoutId id="2147483802" r:id="rId8"/>
    <p:sldLayoutId id="2147483797" r:id="rId9"/>
  </p:sldLayoutIdLst>
  <p:transition>
    <p:fade/>
  </p:transition>
  <p:timing>
    <p:tnLst>
      <p:par>
        <p:cTn id="1" dur="indefinite" restart="never" nodeType="tmRoot"/>
      </p:par>
    </p:tnLst>
  </p:timing>
  <p:txStyles>
    <p:titleStyle>
      <a:lvl1pPr algn="l" defTabSz="912813" rtl="0" eaLnBrk="0" fontAlgn="base" hangingPunct="0">
        <a:lnSpc>
          <a:spcPct val="90000"/>
        </a:lnSpc>
        <a:spcBef>
          <a:spcPct val="0"/>
        </a:spcBef>
        <a:spcAft>
          <a:spcPct val="0"/>
        </a:spcAft>
        <a:defRPr lang="en-US" sz="4000" kern="1200" spc="-100" dirty="0">
          <a:ln w="3175">
            <a:noFill/>
          </a:ln>
          <a:solidFill>
            <a:schemeClr val="bg1"/>
          </a:solidFill>
          <a:latin typeface="Calibri" pitchFamily="34" charset="0"/>
          <a:ea typeface="+mn-ea"/>
          <a:cs typeface="Arial" charset="0"/>
        </a:defRPr>
      </a:lvl1pPr>
      <a:lvl2pPr algn="l" defTabSz="912813" rtl="0" eaLnBrk="0" fontAlgn="base" hangingPunct="0">
        <a:lnSpc>
          <a:spcPct val="90000"/>
        </a:lnSpc>
        <a:spcBef>
          <a:spcPct val="0"/>
        </a:spcBef>
        <a:spcAft>
          <a:spcPct val="0"/>
        </a:spcAft>
        <a:defRPr sz="4000">
          <a:solidFill>
            <a:schemeClr val="bg1"/>
          </a:solidFill>
          <a:latin typeface="Calibri" pitchFamily="34" charset="0"/>
          <a:cs typeface="Arial" charset="0"/>
        </a:defRPr>
      </a:lvl2pPr>
      <a:lvl3pPr algn="l" defTabSz="912813" rtl="0" eaLnBrk="0" fontAlgn="base" hangingPunct="0">
        <a:lnSpc>
          <a:spcPct val="90000"/>
        </a:lnSpc>
        <a:spcBef>
          <a:spcPct val="0"/>
        </a:spcBef>
        <a:spcAft>
          <a:spcPct val="0"/>
        </a:spcAft>
        <a:defRPr sz="4000">
          <a:solidFill>
            <a:schemeClr val="bg1"/>
          </a:solidFill>
          <a:latin typeface="Calibri" pitchFamily="34" charset="0"/>
          <a:cs typeface="Arial" charset="0"/>
        </a:defRPr>
      </a:lvl3pPr>
      <a:lvl4pPr algn="l" defTabSz="912813" rtl="0" eaLnBrk="0" fontAlgn="base" hangingPunct="0">
        <a:lnSpc>
          <a:spcPct val="90000"/>
        </a:lnSpc>
        <a:spcBef>
          <a:spcPct val="0"/>
        </a:spcBef>
        <a:spcAft>
          <a:spcPct val="0"/>
        </a:spcAft>
        <a:defRPr sz="4000">
          <a:solidFill>
            <a:schemeClr val="bg1"/>
          </a:solidFill>
          <a:latin typeface="Calibri" pitchFamily="34" charset="0"/>
          <a:cs typeface="Arial" charset="0"/>
        </a:defRPr>
      </a:lvl4pPr>
      <a:lvl5pPr algn="l" defTabSz="912813" rtl="0" eaLnBrk="0" fontAlgn="base" hangingPunct="0">
        <a:lnSpc>
          <a:spcPct val="90000"/>
        </a:lnSpc>
        <a:spcBef>
          <a:spcPct val="0"/>
        </a:spcBef>
        <a:spcAft>
          <a:spcPct val="0"/>
        </a:spcAft>
        <a:defRPr sz="4000">
          <a:solidFill>
            <a:schemeClr val="bg1"/>
          </a:solidFill>
          <a:latin typeface="Calibri" pitchFamily="34" charset="0"/>
          <a:cs typeface="Arial" charset="0"/>
        </a:defRPr>
      </a:lvl5pPr>
      <a:lvl6pPr marL="457200" algn="l" defTabSz="912813" rtl="0" fontAlgn="base">
        <a:lnSpc>
          <a:spcPct val="90000"/>
        </a:lnSpc>
        <a:spcBef>
          <a:spcPct val="0"/>
        </a:spcBef>
        <a:spcAft>
          <a:spcPct val="0"/>
        </a:spcAft>
        <a:defRPr sz="4000">
          <a:solidFill>
            <a:schemeClr val="bg1"/>
          </a:solidFill>
          <a:latin typeface="Calibri" pitchFamily="34" charset="0"/>
          <a:cs typeface="Arial" charset="0"/>
        </a:defRPr>
      </a:lvl6pPr>
      <a:lvl7pPr marL="914400" algn="l" defTabSz="912813" rtl="0" fontAlgn="base">
        <a:lnSpc>
          <a:spcPct val="90000"/>
        </a:lnSpc>
        <a:spcBef>
          <a:spcPct val="0"/>
        </a:spcBef>
        <a:spcAft>
          <a:spcPct val="0"/>
        </a:spcAft>
        <a:defRPr sz="4000">
          <a:solidFill>
            <a:schemeClr val="bg1"/>
          </a:solidFill>
          <a:latin typeface="Calibri" pitchFamily="34" charset="0"/>
          <a:cs typeface="Arial" charset="0"/>
        </a:defRPr>
      </a:lvl7pPr>
      <a:lvl8pPr marL="1371600" algn="l" defTabSz="912813" rtl="0" fontAlgn="base">
        <a:lnSpc>
          <a:spcPct val="90000"/>
        </a:lnSpc>
        <a:spcBef>
          <a:spcPct val="0"/>
        </a:spcBef>
        <a:spcAft>
          <a:spcPct val="0"/>
        </a:spcAft>
        <a:defRPr sz="4000">
          <a:solidFill>
            <a:schemeClr val="bg1"/>
          </a:solidFill>
          <a:latin typeface="Calibri" pitchFamily="34" charset="0"/>
          <a:cs typeface="Arial" charset="0"/>
        </a:defRPr>
      </a:lvl8pPr>
      <a:lvl9pPr marL="1828800" algn="l" defTabSz="912813" rtl="0" fontAlgn="base">
        <a:lnSpc>
          <a:spcPct val="90000"/>
        </a:lnSpc>
        <a:spcBef>
          <a:spcPct val="0"/>
        </a:spcBef>
        <a:spcAft>
          <a:spcPct val="0"/>
        </a:spcAft>
        <a:defRPr sz="4000">
          <a:solidFill>
            <a:schemeClr val="bg1"/>
          </a:solidFill>
          <a:latin typeface="Calibri" pitchFamily="34" charset="0"/>
          <a:cs typeface="Arial" charset="0"/>
        </a:defRPr>
      </a:lvl9pPr>
    </p:titleStyle>
    <p:bodyStyle>
      <a:lvl1pPr marL="361950" indent="-361950" algn="l" defTabSz="912813" rtl="0" eaLnBrk="0" fontAlgn="base" hangingPunct="0">
        <a:lnSpc>
          <a:spcPct val="90000"/>
        </a:lnSpc>
        <a:spcBef>
          <a:spcPct val="20000"/>
        </a:spcBef>
        <a:spcAft>
          <a:spcPct val="0"/>
        </a:spcAft>
        <a:buSzPct val="100000"/>
        <a:buBlip>
          <a:blip r:embed="rId13"/>
        </a:buBlip>
        <a:defRPr sz="3200" kern="1200">
          <a:solidFill>
            <a:schemeClr val="bg1"/>
          </a:solidFill>
          <a:latin typeface="Calibri" pitchFamily="34" charset="0"/>
          <a:ea typeface="+mn-ea"/>
          <a:cs typeface="+mn-cs"/>
        </a:defRPr>
      </a:lvl1pPr>
      <a:lvl2pPr marL="808038" indent="-344488" algn="l" defTabSz="912813" rtl="0" eaLnBrk="0" fontAlgn="base" hangingPunct="0">
        <a:lnSpc>
          <a:spcPct val="90000"/>
        </a:lnSpc>
        <a:spcBef>
          <a:spcPct val="20000"/>
        </a:spcBef>
        <a:spcAft>
          <a:spcPct val="0"/>
        </a:spcAft>
        <a:buSzPct val="100000"/>
        <a:buBlip>
          <a:blip r:embed="rId13"/>
        </a:buBlip>
        <a:defRPr sz="2800" kern="1200">
          <a:solidFill>
            <a:schemeClr val="bg1"/>
          </a:solidFill>
          <a:latin typeface="Calibri" pitchFamily="34" charset="0"/>
          <a:ea typeface="+mn-ea"/>
          <a:cs typeface="+mn-cs"/>
        </a:defRPr>
      </a:lvl2pPr>
      <a:lvl3pPr marL="1168400" indent="-346075" algn="l" defTabSz="912813" rtl="0" eaLnBrk="0" fontAlgn="base" hangingPunct="0">
        <a:lnSpc>
          <a:spcPct val="90000"/>
        </a:lnSpc>
        <a:spcBef>
          <a:spcPct val="20000"/>
        </a:spcBef>
        <a:spcAft>
          <a:spcPct val="0"/>
        </a:spcAft>
        <a:buSzPct val="100000"/>
        <a:buBlip>
          <a:blip r:embed="rId13"/>
        </a:buBlip>
        <a:defRPr sz="2400" kern="1200">
          <a:solidFill>
            <a:schemeClr val="bg1"/>
          </a:solidFill>
          <a:latin typeface="Calibri" pitchFamily="34" charset="0"/>
          <a:ea typeface="+mn-ea"/>
          <a:cs typeface="+mn-cs"/>
        </a:defRPr>
      </a:lvl3pPr>
      <a:lvl4pPr marL="1516063" indent="-347663" algn="l" defTabSz="912813" rtl="0" eaLnBrk="0" fontAlgn="base" hangingPunct="0">
        <a:lnSpc>
          <a:spcPct val="90000"/>
        </a:lnSpc>
        <a:spcBef>
          <a:spcPct val="20000"/>
        </a:spcBef>
        <a:spcAft>
          <a:spcPct val="0"/>
        </a:spcAft>
        <a:buSzPct val="100000"/>
        <a:buBlip>
          <a:blip r:embed="rId13"/>
        </a:buBlip>
        <a:defRPr sz="2400" kern="1200">
          <a:solidFill>
            <a:schemeClr val="bg1"/>
          </a:solidFill>
          <a:latin typeface="Calibri" pitchFamily="34" charset="0"/>
          <a:ea typeface="+mn-ea"/>
          <a:cs typeface="+mn-cs"/>
        </a:defRPr>
      </a:lvl4pPr>
      <a:lvl5pPr marL="1852613" indent="-325438" algn="l" defTabSz="912813" rtl="0" eaLnBrk="0" fontAlgn="base" hangingPunct="0">
        <a:lnSpc>
          <a:spcPct val="90000"/>
        </a:lnSpc>
        <a:spcBef>
          <a:spcPct val="20000"/>
        </a:spcBef>
        <a:spcAft>
          <a:spcPct val="0"/>
        </a:spcAft>
        <a:buSzPct val="100000"/>
        <a:buBlip>
          <a:blip r:embed="rId13"/>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www.novell.com/linux/?r=suse" TargetMode="External"/><Relationship Id="rId2" Type="http://schemas.openxmlformats.org/officeDocument/2006/relationships/hyperlink" Target="http://www.novell.com/news/press/2011/7/suse-and-xamarin-partner-to-accelerate-innovation-and-support-mono-customers-and-community.html?utm_source=twitterfeed&amp;utm_medium=twitter" TargetMode="External"/><Relationship Id="rId1" Type="http://schemas.openxmlformats.org/officeDocument/2006/relationships/slideLayout" Target="../slideLayouts/slideLayout3.xml"/><Relationship Id="rId4" Type="http://schemas.openxmlformats.org/officeDocument/2006/relationships/hyperlink" Target="http://www.mono-project.com/Main_Pag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thesims3.ea.com/" TargetMode="Externa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mono-project.com/Mono:PowerPC" TargetMode="External"/><Relationship Id="rId13" Type="http://schemas.openxmlformats.org/officeDocument/2006/relationships/hyperlink" Target="http://mono-project.com/index.php?title=Mono:Alpha&amp;action=edit" TargetMode="External"/><Relationship Id="rId3" Type="http://schemas.openxmlformats.org/officeDocument/2006/relationships/image" Target="../media/image5.png"/><Relationship Id="rId7" Type="http://schemas.openxmlformats.org/officeDocument/2006/relationships/hyperlink" Target="http://mono-project.com/Mono:SPARC" TargetMode="External"/><Relationship Id="rId12" Type="http://schemas.openxmlformats.org/officeDocument/2006/relationships/hyperlink" Target="http://mono-project.com/Mono:AR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mono-project.com/Mono:S390" TargetMode="External"/><Relationship Id="rId11" Type="http://schemas.openxmlformats.org/officeDocument/2006/relationships/hyperlink" Target="http://mono-project.com/Mono:IA64" TargetMode="External"/><Relationship Id="rId5" Type="http://schemas.openxmlformats.org/officeDocument/2006/relationships/image" Target="../media/image7.png"/><Relationship Id="rId15" Type="http://schemas.openxmlformats.org/officeDocument/2006/relationships/hyperlink" Target="http://mono-project.com/index.php?title=Mono:HPPA&amp;action=edit" TargetMode="External"/><Relationship Id="rId10" Type="http://schemas.openxmlformats.org/officeDocument/2006/relationships/hyperlink" Target="http://mono-project.com/Mono:AMD64" TargetMode="External"/><Relationship Id="rId4" Type="http://schemas.openxmlformats.org/officeDocument/2006/relationships/image" Target="../media/image6.png"/><Relationship Id="rId9" Type="http://schemas.openxmlformats.org/officeDocument/2006/relationships/hyperlink" Target="http://mono-project.com/Mono:X86" TargetMode="External"/><Relationship Id="rId14" Type="http://schemas.openxmlformats.org/officeDocument/2006/relationships/hyperlink" Target="http://mono-project.com/Mono:MI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ctrTitle"/>
          </p:nvPr>
        </p:nvSpPr>
        <p:spPr bwMode="auto">
          <a:xfrm>
            <a:off x="515938" y="1154562"/>
            <a:ext cx="5864225" cy="1631501"/>
          </a:xfrm>
        </p:spPr>
        <p:txBody>
          <a:bodyPr numCol="1" compatLnSpc="1">
            <a:prstTxWarp prst="textNoShape">
              <a:avLst/>
            </a:prstTxWarp>
            <a:spAutoFit/>
          </a:bodyPr>
          <a:lstStyle/>
          <a:p>
            <a:r>
              <a:rPr lang="pt-BR" b="1" dirty="0"/>
              <a:t>O Projeto Mono: </a:t>
            </a:r>
            <a:r>
              <a:rPr lang="pt-BR" b="1" dirty="0" smtClean="0"/>
              <a:t/>
            </a:r>
            <a:br>
              <a:rPr lang="pt-BR" b="1" dirty="0" smtClean="0"/>
            </a:br>
            <a:r>
              <a:rPr lang="pt-BR" b="1" dirty="0" smtClean="0"/>
              <a:t>Aplicações </a:t>
            </a:r>
            <a:r>
              <a:rPr lang="pt-BR" b="1" dirty="0"/>
              <a:t>.NET para sistemas </a:t>
            </a:r>
            <a:r>
              <a:rPr lang="pt-BR" b="1" dirty="0" smtClean="0"/>
              <a:t>não Windows</a:t>
            </a:r>
            <a:endParaRPr lang="pt-BR" b="1" dirty="0"/>
          </a:p>
        </p:txBody>
      </p:sp>
      <p:pic>
        <p:nvPicPr>
          <p:cNvPr id="9221"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7680325" y="2636838"/>
            <a:ext cx="603250" cy="60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2"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7747000" y="1760538"/>
            <a:ext cx="1136650" cy="1138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3"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7289800" y="2214563"/>
            <a:ext cx="7016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 descr="F:\monobrasil.jpg"/>
          <p:cNvPicPr>
            <a:picLocks noChangeAspect="1" noChangeArrowheads="1"/>
          </p:cNvPicPr>
          <p:nvPr/>
        </p:nvPicPr>
        <p:blipFill>
          <a:blip r:embed="rId6"/>
          <a:srcRect/>
          <a:stretch>
            <a:fillRect/>
          </a:stretch>
        </p:blipFill>
        <p:spPr bwMode="auto">
          <a:xfrm>
            <a:off x="5761966" y="4198595"/>
            <a:ext cx="2709593" cy="1465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a:t>Crie no VS e rode no Linux</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Portando aplicativos</a:t>
            </a:r>
            <a:endParaRPr sz="3600" dirty="0">
              <a:solidFill>
                <a:schemeClr val="accent1"/>
              </a:solidFill>
            </a:endParaRPr>
          </a:p>
        </p:txBody>
      </p:sp>
      <p:sp>
        <p:nvSpPr>
          <p:cNvPr id="9219" name="Text Placeholder 2"/>
          <p:cNvSpPr>
            <a:spLocks noGrp="1"/>
          </p:cNvSpPr>
          <p:nvPr>
            <p:ph idx="1"/>
          </p:nvPr>
        </p:nvSpPr>
        <p:spPr>
          <a:xfrm>
            <a:off x="381000" y="1786960"/>
            <a:ext cx="8382000" cy="4678204"/>
          </a:xfrm>
        </p:spPr>
        <p:txBody>
          <a:bodyPr/>
          <a:lstStyle/>
          <a:p>
            <a:r>
              <a:rPr lang="pt-BR" dirty="0"/>
              <a:t>Compatibilidade Binária</a:t>
            </a:r>
          </a:p>
          <a:p>
            <a:r>
              <a:rPr lang="pt-BR" dirty="0"/>
              <a:t>Monte o disco do </a:t>
            </a:r>
            <a:r>
              <a:rPr lang="pt-BR" dirty="0" err="1"/>
              <a:t>linux</a:t>
            </a:r>
            <a:r>
              <a:rPr lang="pt-BR" dirty="0"/>
              <a:t> e copie seus binários no </a:t>
            </a:r>
            <a:r>
              <a:rPr lang="pt-BR" dirty="0" err="1"/>
              <a:t>linux</a:t>
            </a:r>
            <a:endParaRPr lang="pt-BR" dirty="0"/>
          </a:p>
          <a:p>
            <a:r>
              <a:rPr lang="pt-BR" dirty="0"/>
              <a:t>Compartilhe no windows e acesso no </a:t>
            </a:r>
            <a:r>
              <a:rPr lang="pt-BR" dirty="0" err="1"/>
              <a:t>linux</a:t>
            </a:r>
            <a:endParaRPr lang="pt-BR" dirty="0"/>
          </a:p>
          <a:p>
            <a:r>
              <a:rPr lang="pt-BR" dirty="0"/>
              <a:t>Testando</a:t>
            </a:r>
          </a:p>
          <a:p>
            <a:pPr lvl="1"/>
            <a:r>
              <a:rPr lang="pt-BR" dirty="0"/>
              <a:t>Uso de máquinas </a:t>
            </a:r>
            <a:r>
              <a:rPr lang="pt-BR" dirty="0" err="1"/>
              <a:t>virtuas</a:t>
            </a:r>
            <a:r>
              <a:rPr lang="pt-BR" dirty="0"/>
              <a:t>: </a:t>
            </a:r>
            <a:r>
              <a:rPr lang="pt-BR" dirty="0" err="1"/>
              <a:t>Ex</a:t>
            </a:r>
            <a:r>
              <a:rPr lang="pt-BR" dirty="0"/>
              <a:t>: Virtual </a:t>
            </a:r>
            <a:r>
              <a:rPr lang="pt-BR" dirty="0" smtClean="0"/>
              <a:t>PC	</a:t>
            </a:r>
            <a:endParaRPr lang="pt-BR" dirty="0"/>
          </a:p>
          <a:p>
            <a:pPr lvl="1"/>
            <a:r>
              <a:rPr lang="pt-BR" dirty="0" err="1"/>
              <a:t>Donwload</a:t>
            </a:r>
            <a:r>
              <a:rPr lang="pt-BR" dirty="0"/>
              <a:t> das VM e </a:t>
            </a:r>
            <a:r>
              <a:rPr lang="pt-BR" dirty="0" err="1"/>
              <a:t>LiveCD</a:t>
            </a:r>
            <a:r>
              <a:rPr lang="pt-BR" dirty="0"/>
              <a:t> no site do mono</a:t>
            </a:r>
          </a:p>
          <a:p>
            <a:endParaRPr lang="pt-BR" sz="2400" dirty="0"/>
          </a:p>
          <a:p>
            <a:pPr lvl="1"/>
            <a:endParaRPr lang="pt-BR" sz="2000" dirty="0"/>
          </a:p>
          <a:p>
            <a:pPr lvl="1"/>
            <a:endParaRPr lang="pt-BR" sz="20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439290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MOMA </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Compatibilidade</a:t>
            </a:r>
            <a:endParaRPr sz="3600" dirty="0">
              <a:solidFill>
                <a:schemeClr val="accent1"/>
              </a:solidFill>
            </a:endParaRPr>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6"/>
          <a:srcRect/>
          <a:stretch>
            <a:fillRect/>
          </a:stretch>
        </p:blipFill>
        <p:spPr bwMode="auto">
          <a:xfrm>
            <a:off x="548640" y="1451492"/>
            <a:ext cx="4742688" cy="3307064"/>
          </a:xfrm>
          <a:prstGeom prst="rect">
            <a:avLst/>
          </a:prstGeom>
          <a:noFill/>
          <a:ln w="9525">
            <a:noFill/>
            <a:miter lim="800000"/>
            <a:headEnd/>
            <a:tailEnd/>
          </a:ln>
        </p:spPr>
      </p:pic>
      <p:pic>
        <p:nvPicPr>
          <p:cNvPr id="11" name="Picture 4"/>
          <p:cNvPicPr>
            <a:picLocks noChangeAspect="1" noChangeArrowheads="1"/>
          </p:cNvPicPr>
          <p:nvPr/>
        </p:nvPicPr>
        <p:blipFill>
          <a:blip r:embed="rId7"/>
          <a:srcRect/>
          <a:stretch>
            <a:fillRect/>
          </a:stretch>
        </p:blipFill>
        <p:spPr bwMode="auto">
          <a:xfrm>
            <a:off x="264881" y="3255173"/>
            <a:ext cx="7475780" cy="2886865"/>
          </a:xfrm>
          <a:prstGeom prst="rect">
            <a:avLst/>
          </a:prstGeom>
          <a:noFill/>
          <a:ln w="9525">
            <a:noFill/>
            <a:miter lim="800000"/>
            <a:headEnd/>
            <a:tailEnd/>
          </a:ln>
        </p:spPr>
      </p:pic>
      <p:pic>
        <p:nvPicPr>
          <p:cNvPr id="9" name="Imagem 8"/>
          <p:cNvPicPr>
            <a:picLocks noChangeAspect="1"/>
          </p:cNvPicPr>
          <p:nvPr/>
        </p:nvPicPr>
        <p:blipFill>
          <a:blip r:embed="rId8">
            <a:alphaModFix/>
            <a:lum/>
          </a:blip>
          <a:srcRect/>
          <a:stretch>
            <a:fillRect/>
          </a:stretch>
        </p:blipFill>
        <p:spPr>
          <a:xfrm>
            <a:off x="4633772" y="1830677"/>
            <a:ext cx="4122084" cy="2848992"/>
          </a:xfrm>
          <a:prstGeom prst="rect">
            <a:avLst/>
          </a:prstGeom>
          <a:noFill/>
          <a:ln>
            <a:noFill/>
          </a:ln>
        </p:spPr>
      </p:pic>
    </p:spTree>
    <p:extLst>
      <p:ext uri="{BB962C8B-B14F-4D97-AF65-F5344CB8AC3E}">
        <p14:creationId xmlns="" xmlns:p14="http://schemas.microsoft.com/office/powerpoint/2010/main" val="2649937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Banco de Dados</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Portando aplicativos</a:t>
            </a:r>
            <a:endParaRPr sz="3600" dirty="0">
              <a:solidFill>
                <a:schemeClr val="accent1"/>
              </a:solidFill>
            </a:endParaRPr>
          </a:p>
        </p:txBody>
      </p:sp>
      <p:sp>
        <p:nvSpPr>
          <p:cNvPr id="9219" name="Text Placeholder 2"/>
          <p:cNvSpPr>
            <a:spLocks noGrp="1"/>
          </p:cNvSpPr>
          <p:nvPr>
            <p:ph idx="1"/>
          </p:nvPr>
        </p:nvSpPr>
        <p:spPr>
          <a:xfrm>
            <a:off x="381000" y="1592990"/>
            <a:ext cx="8382000" cy="4382738"/>
          </a:xfrm>
        </p:spPr>
        <p:txBody>
          <a:bodyPr/>
          <a:lstStyle/>
          <a:p>
            <a:r>
              <a:rPr lang="pt-BR" dirty="0"/>
              <a:t>Mono faz acesso </a:t>
            </a:r>
            <a:r>
              <a:rPr lang="pt-BR" dirty="0" smtClean="0"/>
              <a:t>direto ao MS </a:t>
            </a:r>
            <a:r>
              <a:rPr lang="pt-BR" dirty="0" err="1" smtClean="0"/>
              <a:t>SQLServer</a:t>
            </a:r>
            <a:r>
              <a:rPr lang="pt-BR" dirty="0" smtClean="0"/>
              <a:t> e </a:t>
            </a:r>
            <a:r>
              <a:rPr lang="pt-BR" dirty="0"/>
              <a:t>não existe necessidade de mudar de banco para rodar sua aplicação no </a:t>
            </a:r>
            <a:r>
              <a:rPr lang="pt-BR" dirty="0" smtClean="0"/>
              <a:t>Linux</a:t>
            </a:r>
            <a:r>
              <a:rPr lang="pt-BR" dirty="0"/>
              <a:t>.</a:t>
            </a:r>
          </a:p>
          <a:p>
            <a:r>
              <a:rPr lang="pt-BR" dirty="0" smtClean="0"/>
              <a:t>Disponibiliza </a:t>
            </a:r>
            <a:r>
              <a:rPr lang="pt-BR" dirty="0"/>
              <a:t>os </a:t>
            </a:r>
            <a:r>
              <a:rPr lang="pt-BR" dirty="0" err="1"/>
              <a:t>dataproviders</a:t>
            </a:r>
            <a:r>
              <a:rPr lang="pt-BR" dirty="0"/>
              <a:t> para os bancos : MySQL, </a:t>
            </a:r>
            <a:r>
              <a:rPr lang="pt-BR" dirty="0" err="1"/>
              <a:t>Postgresql</a:t>
            </a:r>
            <a:r>
              <a:rPr lang="pt-BR" dirty="0"/>
              <a:t>, Oracle, </a:t>
            </a:r>
            <a:r>
              <a:rPr lang="pt-BR" dirty="0">
                <a:solidFill>
                  <a:srgbClr val="FFFF00"/>
                </a:solidFill>
              </a:rPr>
              <a:t>DB2</a:t>
            </a:r>
            <a:r>
              <a:rPr lang="pt-BR" dirty="0"/>
              <a:t>, </a:t>
            </a:r>
            <a:r>
              <a:rPr lang="pt-BR" dirty="0" err="1"/>
              <a:t>SyBase</a:t>
            </a:r>
            <a:endParaRPr lang="pt-BR" dirty="0"/>
          </a:p>
          <a:p>
            <a:r>
              <a:rPr lang="pt-BR" dirty="0"/>
              <a:t>É </a:t>
            </a:r>
            <a:r>
              <a:rPr lang="pt-BR" dirty="0" smtClean="0"/>
              <a:t>possível </a:t>
            </a:r>
            <a:r>
              <a:rPr lang="pt-BR" dirty="0"/>
              <a:t>usar os </a:t>
            </a:r>
            <a:r>
              <a:rPr lang="pt-BR" dirty="0" err="1"/>
              <a:t>dataproviders</a:t>
            </a:r>
            <a:r>
              <a:rPr lang="pt-BR" dirty="0"/>
              <a:t> do mono no .NET com VS para acessar os bancos livres.</a:t>
            </a:r>
          </a:p>
          <a:p>
            <a:endParaRPr lang="pt-BR" sz="2400" dirty="0"/>
          </a:p>
          <a:p>
            <a:pPr lvl="1"/>
            <a:endParaRPr lang="pt-BR" sz="2000" dirty="0"/>
          </a:p>
          <a:p>
            <a:pPr lvl="1"/>
            <a:endParaRPr lang="pt-BR" sz="20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712278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XAMARIN nova casa do Mono</a:t>
            </a:r>
            <a:endParaRPr lang="pt-BR" dirty="0"/>
          </a:p>
        </p:txBody>
      </p:sp>
      <p:sp>
        <p:nvSpPr>
          <p:cNvPr id="3" name="Espaço Reservado para Conteúdo 2"/>
          <p:cNvSpPr>
            <a:spLocks noGrp="1"/>
          </p:cNvSpPr>
          <p:nvPr>
            <p:ph idx="1"/>
          </p:nvPr>
        </p:nvSpPr>
        <p:spPr>
          <a:xfrm>
            <a:off x="388800" y="1422000"/>
            <a:ext cx="8382000" cy="5256824"/>
          </a:xfrm>
        </p:spPr>
        <p:txBody>
          <a:bodyPr/>
          <a:lstStyle/>
          <a:p>
            <a:r>
              <a:rPr lang="en-US" sz="2400" b="1" dirty="0" smtClean="0"/>
              <a:t>SUSE and </a:t>
            </a:r>
            <a:r>
              <a:rPr lang="en-US" sz="2400" b="1" dirty="0" err="1" smtClean="0"/>
              <a:t>Xamarin</a:t>
            </a:r>
            <a:r>
              <a:rPr lang="en-US" sz="2400" b="1" dirty="0" smtClean="0"/>
              <a:t> Partner to Accelerate Innovation and Support Mono Customers and Community</a:t>
            </a:r>
          </a:p>
          <a:p>
            <a:r>
              <a:rPr lang="en-US" sz="2400" i="1" dirty="0" err="1" smtClean="0"/>
              <a:t>Xamarin</a:t>
            </a:r>
            <a:r>
              <a:rPr lang="en-US" sz="2400" i="1" dirty="0" smtClean="0"/>
              <a:t> granted broad rights to Mono; will continue development of mobile products and oversee Mono project</a:t>
            </a:r>
          </a:p>
          <a:p>
            <a:r>
              <a:rPr lang="pt-BR" sz="1400" dirty="0" smtClean="0">
                <a:hlinkClick r:id="rId2"/>
              </a:rPr>
              <a:t>http://www.novell.com/news/press/2011/7/suse-and-xamarin-partner-to-accelerate-innovation-and-support-mono-customers-and-community.html?</a:t>
            </a:r>
            <a:r>
              <a:rPr lang="pt-BR" sz="1400" dirty="0" err="1" smtClean="0">
                <a:hlinkClick r:id="rId2"/>
              </a:rPr>
              <a:t>utm_source</a:t>
            </a:r>
            <a:r>
              <a:rPr lang="pt-BR" sz="1400" dirty="0" smtClean="0">
                <a:hlinkClick r:id="rId2"/>
              </a:rPr>
              <a:t>=</a:t>
            </a:r>
            <a:r>
              <a:rPr lang="pt-BR" sz="1400" dirty="0" err="1" smtClean="0">
                <a:hlinkClick r:id="rId2"/>
              </a:rPr>
              <a:t>twitterfeed&amp;utm_medium</a:t>
            </a:r>
            <a:r>
              <a:rPr lang="pt-BR" sz="1400" dirty="0" smtClean="0">
                <a:hlinkClick r:id="rId2"/>
              </a:rPr>
              <a:t>=</a:t>
            </a:r>
            <a:r>
              <a:rPr lang="pt-BR" sz="1400" dirty="0" err="1" smtClean="0">
                <a:hlinkClick r:id="rId2"/>
              </a:rPr>
              <a:t>twitter</a:t>
            </a:r>
            <a:endParaRPr lang="pt-BR" sz="1400" dirty="0" smtClean="0"/>
          </a:p>
          <a:p>
            <a:r>
              <a:rPr lang="en-US" sz="2400" dirty="0" smtClean="0"/>
              <a:t>The agreement grants </a:t>
            </a:r>
            <a:r>
              <a:rPr lang="en-US" sz="2400" dirty="0" err="1" smtClean="0"/>
              <a:t>Xamarin</a:t>
            </a:r>
            <a:r>
              <a:rPr lang="en-US" sz="2400" dirty="0" smtClean="0"/>
              <a:t> a broad, perpetual license to all intellectual property covering Mono, </a:t>
            </a:r>
            <a:r>
              <a:rPr lang="en-US" sz="2400" dirty="0" err="1" smtClean="0"/>
              <a:t>MonoTouch</a:t>
            </a:r>
            <a:r>
              <a:rPr lang="en-US" sz="2400" dirty="0" smtClean="0"/>
              <a:t>, Mono for Android and Mono Tools for Visual Studio. </a:t>
            </a:r>
            <a:r>
              <a:rPr lang="en-US" sz="2400" dirty="0" err="1" smtClean="0"/>
              <a:t>Xamarin</a:t>
            </a:r>
            <a:r>
              <a:rPr lang="en-US" sz="2400" dirty="0" smtClean="0"/>
              <a:t> will also provide technical support to </a:t>
            </a:r>
            <a:r>
              <a:rPr lang="en-US" sz="2400" u="sng" dirty="0" err="1" smtClean="0">
                <a:hlinkClick r:id="rId3"/>
              </a:rPr>
              <a:t>SUSE</a:t>
            </a:r>
            <a:r>
              <a:rPr lang="en-US" sz="2400" dirty="0" err="1" smtClean="0"/>
              <a:t>customers</a:t>
            </a:r>
            <a:r>
              <a:rPr lang="en-US" sz="2400" dirty="0" smtClean="0"/>
              <a:t> using Mono-based products, and assume stewardship of the </a:t>
            </a:r>
            <a:r>
              <a:rPr lang="en-US" sz="2400" u="sng" dirty="0" err="1" smtClean="0">
                <a:hlinkClick r:id="rId4"/>
              </a:rPr>
              <a:t>Mono</a:t>
            </a:r>
            <a:r>
              <a:rPr lang="en-US" sz="2400" dirty="0" err="1" smtClean="0"/>
              <a:t>open</a:t>
            </a:r>
            <a:r>
              <a:rPr lang="en-US" sz="2400" dirty="0" smtClean="0"/>
              <a:t> source community project.</a:t>
            </a:r>
          </a:p>
          <a:p>
            <a:endParaRPr lang="en-US" sz="2400" i="1" dirty="0" smtClean="0"/>
          </a:p>
          <a:p>
            <a:r>
              <a:rPr lang="en-US" sz="2400" i="1" dirty="0" smtClean="0"/>
              <a:t>WWW.XAMARIN.COM</a:t>
            </a:r>
          </a:p>
          <a:p>
            <a:endParaRPr lang="pt-BR"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Xamarin</a:t>
            </a:r>
            <a:r>
              <a:rPr lang="pt-BR" dirty="0" smtClean="0"/>
              <a:t> Mono </a:t>
            </a:r>
            <a:r>
              <a:rPr lang="pt-BR" dirty="0" err="1" smtClean="0"/>
              <a:t>Touch</a:t>
            </a:r>
            <a:endParaRPr lang="pt-BR" dirty="0"/>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alphaModFix/>
            <a:lum/>
          </a:blip>
          <a:srcRect/>
          <a:stretch>
            <a:fillRect/>
          </a:stretch>
        </p:blipFill>
        <p:spPr>
          <a:xfrm>
            <a:off x="-889200" y="1423904"/>
            <a:ext cx="10033200" cy="4268880"/>
          </a:xfrm>
          <a:prstGeom prst="rect">
            <a:avLst/>
          </a:prstGeom>
          <a:noFill/>
          <a:ln>
            <a:noFill/>
          </a:ln>
        </p:spPr>
      </p:pic>
      <p:sp>
        <p:nvSpPr>
          <p:cNvPr id="5" name="Espaço Reservado para Texto 2"/>
          <p:cNvSpPr txBox="1">
            <a:spLocks/>
          </p:cNvSpPr>
          <p:nvPr/>
        </p:nvSpPr>
        <p:spPr>
          <a:xfrm>
            <a:off x="3511296" y="1835360"/>
            <a:ext cx="5251704" cy="3527119"/>
          </a:xfrm>
          <a:prstGeom prst="rect">
            <a:avLst/>
          </a:prstGeom>
        </p:spPr>
        <p:txBody>
          <a:bodyPr/>
          <a:lstStyle>
            <a:lvl1pPr marL="361950" indent="-361950" algn="l" defTabSz="912813" rtl="0" eaLnBrk="0" fontAlgn="base" hangingPunct="0">
              <a:lnSpc>
                <a:spcPct val="90000"/>
              </a:lnSpc>
              <a:spcBef>
                <a:spcPct val="20000"/>
              </a:spcBef>
              <a:spcAft>
                <a:spcPct val="0"/>
              </a:spcAft>
              <a:buSzPct val="100000"/>
              <a:buBlip>
                <a:blip r:embed="rId3"/>
              </a:buBlip>
              <a:defRPr sz="3200" kern="1200">
                <a:solidFill>
                  <a:schemeClr val="bg1"/>
                </a:solidFill>
                <a:latin typeface="Calibri" pitchFamily="34" charset="0"/>
                <a:ea typeface="+mn-ea"/>
                <a:cs typeface="+mn-cs"/>
              </a:defRPr>
            </a:lvl1pPr>
            <a:lvl2pPr marL="808038" indent="-344488" algn="l" defTabSz="912813" rtl="0" eaLnBrk="0" fontAlgn="base" hangingPunct="0">
              <a:lnSpc>
                <a:spcPct val="90000"/>
              </a:lnSpc>
              <a:spcBef>
                <a:spcPct val="20000"/>
              </a:spcBef>
              <a:spcAft>
                <a:spcPct val="0"/>
              </a:spcAft>
              <a:buSzPct val="100000"/>
              <a:buBlip>
                <a:blip r:embed="rId3"/>
              </a:buBlip>
              <a:defRPr sz="2800" kern="1200">
                <a:solidFill>
                  <a:schemeClr val="bg1"/>
                </a:solidFill>
                <a:latin typeface="Calibri" pitchFamily="34" charset="0"/>
                <a:ea typeface="+mn-ea"/>
                <a:cs typeface="+mn-cs"/>
              </a:defRPr>
            </a:lvl2pPr>
            <a:lvl3pPr marL="1168400" indent="-346075" algn="l" defTabSz="912813" rtl="0" eaLnBrk="0" fontAlgn="base" hangingPunct="0">
              <a:lnSpc>
                <a:spcPct val="90000"/>
              </a:lnSpc>
              <a:spcBef>
                <a:spcPct val="20000"/>
              </a:spcBef>
              <a:spcAft>
                <a:spcPct val="0"/>
              </a:spcAft>
              <a:buSzPct val="100000"/>
              <a:buBlip>
                <a:blip r:embed="rId3"/>
              </a:buBlip>
              <a:defRPr sz="2400" kern="1200">
                <a:solidFill>
                  <a:schemeClr val="bg1"/>
                </a:solidFill>
                <a:latin typeface="Calibri" pitchFamily="34" charset="0"/>
                <a:ea typeface="+mn-ea"/>
                <a:cs typeface="+mn-cs"/>
              </a:defRPr>
            </a:lvl3pPr>
            <a:lvl4pPr marL="1516063" indent="-347663" algn="l" defTabSz="912813" rtl="0" eaLnBrk="0" fontAlgn="base" hangingPunct="0">
              <a:lnSpc>
                <a:spcPct val="90000"/>
              </a:lnSpc>
              <a:spcBef>
                <a:spcPct val="20000"/>
              </a:spcBef>
              <a:spcAft>
                <a:spcPct val="0"/>
              </a:spcAft>
              <a:buSzPct val="100000"/>
              <a:buBlip>
                <a:blip r:embed="rId3"/>
              </a:buBlip>
              <a:defRPr sz="2400" kern="1200">
                <a:solidFill>
                  <a:schemeClr val="bg1"/>
                </a:solidFill>
                <a:latin typeface="Calibri" pitchFamily="34" charset="0"/>
                <a:ea typeface="+mn-ea"/>
                <a:cs typeface="+mn-cs"/>
              </a:defRPr>
            </a:lvl4pPr>
            <a:lvl5pPr marL="1852613" indent="-325438" algn="l" defTabSz="912813" rtl="0" eaLnBrk="0" fontAlgn="base" hangingPunct="0">
              <a:lnSpc>
                <a:spcPct val="90000"/>
              </a:lnSpc>
              <a:spcBef>
                <a:spcPct val="20000"/>
              </a:spcBef>
              <a:spcAft>
                <a:spcPct val="0"/>
              </a:spcAft>
              <a:buSzPct val="100000"/>
              <a:buBlip>
                <a:blip r:embed="rId3"/>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pt-BR" sz="2000" dirty="0" smtClean="0"/>
              <a:t>Versão comercial do mono para IPHONE</a:t>
            </a:r>
          </a:p>
          <a:p>
            <a:pPr>
              <a:buFontTx/>
              <a:buNone/>
            </a:pPr>
            <a:r>
              <a:rPr lang="pt-BR" sz="2000" dirty="0" smtClean="0"/>
              <a:t>     C# </a:t>
            </a:r>
            <a:r>
              <a:rPr lang="pt-BR" sz="2000" dirty="0" err="1" smtClean="0"/>
              <a:t>and</a:t>
            </a:r>
            <a:r>
              <a:rPr lang="pt-BR" sz="2000" dirty="0" smtClean="0"/>
              <a:t> .NET </a:t>
            </a:r>
            <a:r>
              <a:rPr lang="pt-BR" sz="2000" dirty="0" err="1" smtClean="0"/>
              <a:t>on</a:t>
            </a:r>
            <a:r>
              <a:rPr lang="pt-BR" sz="2000" dirty="0" smtClean="0"/>
              <a:t> </a:t>
            </a:r>
            <a:r>
              <a:rPr lang="pt-BR" sz="2000" dirty="0" err="1" smtClean="0"/>
              <a:t>the</a:t>
            </a:r>
            <a:r>
              <a:rPr lang="pt-BR" sz="2000" dirty="0" smtClean="0"/>
              <a:t> </a:t>
            </a:r>
            <a:r>
              <a:rPr lang="pt-BR" sz="2000" dirty="0" err="1" smtClean="0"/>
              <a:t>iPhone</a:t>
            </a:r>
            <a:endParaRPr lang="pt-BR" sz="2000" dirty="0" smtClean="0"/>
          </a:p>
          <a:p>
            <a:pPr>
              <a:buFontTx/>
              <a:buNone/>
            </a:pPr>
            <a:r>
              <a:rPr lang="pt-BR" sz="2000" dirty="0" smtClean="0"/>
              <a:t>     .NET </a:t>
            </a:r>
            <a:r>
              <a:rPr lang="pt-BR" sz="2000" dirty="0" err="1" smtClean="0"/>
              <a:t>Bindings</a:t>
            </a:r>
            <a:r>
              <a:rPr lang="pt-BR" sz="2000" dirty="0" smtClean="0"/>
              <a:t> to </a:t>
            </a:r>
            <a:r>
              <a:rPr lang="pt-BR" sz="2000" dirty="0" err="1" smtClean="0"/>
              <a:t>Native</a:t>
            </a:r>
            <a:r>
              <a:rPr lang="pt-BR" sz="2000" dirty="0" smtClean="0"/>
              <a:t> </a:t>
            </a:r>
            <a:r>
              <a:rPr lang="pt-BR" sz="2000" dirty="0" err="1" smtClean="0"/>
              <a:t>APIs</a:t>
            </a:r>
            <a:endParaRPr lang="pt-BR" sz="2000" dirty="0" smtClean="0"/>
          </a:p>
          <a:p>
            <a:pPr>
              <a:buFontTx/>
              <a:buNone/>
            </a:pPr>
            <a:r>
              <a:rPr lang="pt-BR" sz="2000" dirty="0" smtClean="0"/>
              <a:t>     </a:t>
            </a:r>
            <a:r>
              <a:rPr lang="pt-BR" sz="2000" dirty="0" err="1" smtClean="0"/>
              <a:t>Distribute</a:t>
            </a:r>
            <a:r>
              <a:rPr lang="pt-BR" sz="2000" dirty="0" smtClean="0"/>
              <a:t> </a:t>
            </a:r>
            <a:r>
              <a:rPr lang="pt-BR" sz="2000" dirty="0" err="1" smtClean="0"/>
              <a:t>on</a:t>
            </a:r>
            <a:r>
              <a:rPr lang="pt-BR" sz="2000" dirty="0" smtClean="0"/>
              <a:t> </a:t>
            </a:r>
            <a:r>
              <a:rPr lang="pt-BR" sz="2000" dirty="0" err="1" smtClean="0"/>
              <a:t>the</a:t>
            </a:r>
            <a:r>
              <a:rPr lang="pt-BR" sz="2000" dirty="0" smtClean="0"/>
              <a:t> Apple </a:t>
            </a:r>
            <a:r>
              <a:rPr lang="pt-BR" sz="2000" dirty="0" err="1" smtClean="0"/>
              <a:t>App</a:t>
            </a:r>
            <a:r>
              <a:rPr lang="pt-BR" sz="2000" dirty="0" smtClean="0"/>
              <a:t> </a:t>
            </a:r>
            <a:r>
              <a:rPr lang="pt-BR" sz="2000" dirty="0" err="1" smtClean="0"/>
              <a:t>Store</a:t>
            </a:r>
            <a:endParaRPr lang="pt-BR" sz="2000" dirty="0" smtClean="0"/>
          </a:p>
          <a:p>
            <a:pPr>
              <a:buFontTx/>
              <a:buNone/>
            </a:pPr>
            <a:r>
              <a:rPr lang="pt-BR" sz="2000" dirty="0" smtClean="0"/>
              <a:t>     Enterprise </a:t>
            </a:r>
            <a:r>
              <a:rPr lang="pt-BR" sz="2000" dirty="0" err="1" smtClean="0"/>
              <a:t>deployable</a:t>
            </a:r>
            <a:endParaRPr lang="pt-BR" sz="2000" dirty="0" smtClean="0"/>
          </a:p>
          <a:p>
            <a:pPr>
              <a:buFontTx/>
              <a:buNone/>
            </a:pPr>
            <a:r>
              <a:rPr lang="pt-BR" sz="2000" dirty="0" smtClean="0"/>
              <a:t>     </a:t>
            </a:r>
            <a:r>
              <a:rPr lang="pt-BR" sz="2000" dirty="0" err="1" smtClean="0"/>
              <a:t>MonoDevelop</a:t>
            </a:r>
            <a:r>
              <a:rPr lang="pt-BR" sz="2000" dirty="0" smtClean="0"/>
              <a:t> </a:t>
            </a:r>
            <a:r>
              <a:rPr lang="pt-BR" sz="2000" dirty="0" err="1" smtClean="0"/>
              <a:t>Integration</a:t>
            </a:r>
            <a:endParaRPr lang="pt-BR" sz="2000" dirty="0" smtClean="0"/>
          </a:p>
          <a:p>
            <a:pPr>
              <a:buFontTx/>
              <a:buNone/>
            </a:pPr>
            <a:r>
              <a:rPr lang="pt-BR" sz="2000" dirty="0" smtClean="0"/>
              <a:t>     </a:t>
            </a:r>
            <a:r>
              <a:rPr lang="pt-BR" sz="2000" dirty="0" err="1" smtClean="0"/>
              <a:t>XCode</a:t>
            </a:r>
            <a:r>
              <a:rPr lang="pt-BR" sz="2000" dirty="0" smtClean="0"/>
              <a:t> </a:t>
            </a:r>
            <a:r>
              <a:rPr lang="pt-BR" sz="2000" dirty="0" err="1" smtClean="0"/>
              <a:t>Integration</a:t>
            </a:r>
            <a:endParaRPr lang="pt-BR" sz="2000" dirty="0" smtClean="0"/>
          </a:p>
          <a:p>
            <a:r>
              <a:rPr lang="pt-BR" sz="2000" dirty="0" smtClean="0"/>
              <a:t>http://monotouch.net/</a:t>
            </a:r>
          </a:p>
          <a:p>
            <a:r>
              <a:rPr lang="pt-BR" sz="2000" dirty="0" smtClean="0"/>
              <a:t>http://monotouch.net/Tutorials</a:t>
            </a:r>
          </a:p>
          <a:p>
            <a:endParaRPr lang="pt-BR"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Mono for </a:t>
            </a:r>
            <a:r>
              <a:rPr lang="pt-BR" dirty="0" err="1" smtClean="0"/>
              <a:t>android</a:t>
            </a:r>
            <a:endParaRPr lang="pt-BR" dirty="0"/>
          </a:p>
        </p:txBody>
      </p:sp>
      <p:sp>
        <p:nvSpPr>
          <p:cNvPr id="3" name="Espaço Reservado para Conteúdo 2"/>
          <p:cNvSpPr>
            <a:spLocks noGrp="1"/>
          </p:cNvSpPr>
          <p:nvPr>
            <p:ph idx="1"/>
          </p:nvPr>
        </p:nvSpPr>
        <p:spPr/>
        <p:txBody>
          <a:bodyPr/>
          <a:lstStyle/>
          <a:p>
            <a:endParaRPr lang="pt-BR"/>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250" y="1500188"/>
            <a:ext cx="8953500" cy="3857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Espaço Reservado para Texto 2"/>
          <p:cNvSpPr txBox="1">
            <a:spLocks/>
          </p:cNvSpPr>
          <p:nvPr/>
        </p:nvSpPr>
        <p:spPr>
          <a:xfrm>
            <a:off x="3511296" y="1739824"/>
            <a:ext cx="5251704" cy="3527119"/>
          </a:xfrm>
          <a:prstGeom prst="rect">
            <a:avLst/>
          </a:prstGeom>
        </p:spPr>
        <p:txBody>
          <a:bodyPr/>
          <a:lstStyle>
            <a:lvl1pPr marL="361950" indent="-361950" algn="l" defTabSz="912813" rtl="0" eaLnBrk="0" fontAlgn="base" hangingPunct="0">
              <a:lnSpc>
                <a:spcPct val="90000"/>
              </a:lnSpc>
              <a:spcBef>
                <a:spcPct val="20000"/>
              </a:spcBef>
              <a:spcAft>
                <a:spcPct val="0"/>
              </a:spcAft>
              <a:buSzPct val="100000"/>
              <a:buBlip>
                <a:blip r:embed="rId6"/>
              </a:buBlip>
              <a:defRPr sz="3200" kern="1200">
                <a:solidFill>
                  <a:schemeClr val="bg1"/>
                </a:solidFill>
                <a:latin typeface="Calibri" pitchFamily="34" charset="0"/>
                <a:ea typeface="+mn-ea"/>
                <a:cs typeface="+mn-cs"/>
              </a:defRPr>
            </a:lvl1pPr>
            <a:lvl2pPr marL="808038" indent="-344488" algn="l" defTabSz="912813" rtl="0" eaLnBrk="0" fontAlgn="base" hangingPunct="0">
              <a:lnSpc>
                <a:spcPct val="90000"/>
              </a:lnSpc>
              <a:spcBef>
                <a:spcPct val="20000"/>
              </a:spcBef>
              <a:spcAft>
                <a:spcPct val="0"/>
              </a:spcAft>
              <a:buSzPct val="100000"/>
              <a:buBlip>
                <a:blip r:embed="rId6"/>
              </a:buBlip>
              <a:defRPr sz="2800" kern="1200">
                <a:solidFill>
                  <a:schemeClr val="bg1"/>
                </a:solidFill>
                <a:latin typeface="Calibri" pitchFamily="34" charset="0"/>
                <a:ea typeface="+mn-ea"/>
                <a:cs typeface="+mn-cs"/>
              </a:defRPr>
            </a:lvl2pPr>
            <a:lvl3pPr marL="1168400" indent="-346075" algn="l" defTabSz="912813" rtl="0" eaLnBrk="0" fontAlgn="base" hangingPunct="0">
              <a:lnSpc>
                <a:spcPct val="90000"/>
              </a:lnSpc>
              <a:spcBef>
                <a:spcPct val="20000"/>
              </a:spcBef>
              <a:spcAft>
                <a:spcPct val="0"/>
              </a:spcAft>
              <a:buSzPct val="100000"/>
              <a:buBlip>
                <a:blip r:embed="rId6"/>
              </a:buBlip>
              <a:defRPr sz="2400" kern="1200">
                <a:solidFill>
                  <a:schemeClr val="bg1"/>
                </a:solidFill>
                <a:latin typeface="Calibri" pitchFamily="34" charset="0"/>
                <a:ea typeface="+mn-ea"/>
                <a:cs typeface="+mn-cs"/>
              </a:defRPr>
            </a:lvl3pPr>
            <a:lvl4pPr marL="1516063" indent="-347663" algn="l" defTabSz="912813" rtl="0" eaLnBrk="0" fontAlgn="base" hangingPunct="0">
              <a:lnSpc>
                <a:spcPct val="90000"/>
              </a:lnSpc>
              <a:spcBef>
                <a:spcPct val="20000"/>
              </a:spcBef>
              <a:spcAft>
                <a:spcPct val="0"/>
              </a:spcAft>
              <a:buSzPct val="100000"/>
              <a:buBlip>
                <a:blip r:embed="rId6"/>
              </a:buBlip>
              <a:defRPr sz="2400" kern="1200">
                <a:solidFill>
                  <a:schemeClr val="bg1"/>
                </a:solidFill>
                <a:latin typeface="Calibri" pitchFamily="34" charset="0"/>
                <a:ea typeface="+mn-ea"/>
                <a:cs typeface="+mn-cs"/>
              </a:defRPr>
            </a:lvl4pPr>
            <a:lvl5pPr marL="1852613" indent="-325438" algn="l" defTabSz="912813" rtl="0" eaLnBrk="0" fontAlgn="base" hangingPunct="0">
              <a:lnSpc>
                <a:spcPct val="90000"/>
              </a:lnSpc>
              <a:spcBef>
                <a:spcPct val="20000"/>
              </a:spcBef>
              <a:spcAft>
                <a:spcPct val="0"/>
              </a:spcAft>
              <a:buSzPct val="100000"/>
              <a:buBlip>
                <a:blip r:embed="rId6"/>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pt-BR" sz="2000" dirty="0" smtClean="0"/>
              <a:t>Versão comercial do mono para </a:t>
            </a:r>
            <a:r>
              <a:rPr lang="pt-BR" sz="2000" dirty="0" err="1" smtClean="0"/>
              <a:t>Android</a:t>
            </a:r>
            <a:endParaRPr lang="pt-BR" sz="2000" dirty="0" smtClean="0"/>
          </a:p>
          <a:p>
            <a:pPr>
              <a:buFontTx/>
              <a:buNone/>
            </a:pPr>
            <a:r>
              <a:rPr lang="pt-BR" sz="2000" dirty="0" err="1" smtClean="0"/>
              <a:t>Pluing</a:t>
            </a:r>
            <a:r>
              <a:rPr lang="pt-BR" sz="2000" dirty="0" smtClean="0"/>
              <a:t> para Visual Studio </a:t>
            </a:r>
          </a:p>
          <a:p>
            <a:pPr>
              <a:buFontTx/>
              <a:buNone/>
            </a:pPr>
            <a:r>
              <a:rPr lang="pt-BR" sz="2000" dirty="0" smtClean="0"/>
              <a:t>Usa o mesmo profile do MonoTouch</a:t>
            </a:r>
          </a:p>
          <a:p>
            <a:pPr>
              <a:buFontTx/>
              <a:buNone/>
            </a:pPr>
            <a:r>
              <a:rPr lang="pt-BR" sz="2000" dirty="0" smtClean="0"/>
              <a:t>Suporte </a:t>
            </a:r>
            <a:r>
              <a:rPr lang="pt-BR" sz="2000" dirty="0" err="1" smtClean="0"/>
              <a:t>OpenGL</a:t>
            </a:r>
            <a:r>
              <a:rPr lang="pt-BR" sz="2000" dirty="0" smtClean="0"/>
              <a:t> , GC, </a:t>
            </a:r>
            <a:r>
              <a:rPr lang="pt-BR" sz="2000" dirty="0" err="1" smtClean="0"/>
              <a:t>Multi-threading</a:t>
            </a:r>
            <a:r>
              <a:rPr lang="pt-BR" sz="2000" dirty="0" smtClean="0"/>
              <a:t>, .NET 3.5, C# 3.0 e LINQ </a:t>
            </a:r>
          </a:p>
          <a:p>
            <a:pPr>
              <a:buFontTx/>
              <a:buNone/>
            </a:pPr>
            <a:r>
              <a:rPr lang="pt-BR" sz="2000" dirty="0" smtClean="0"/>
              <a:t>     .NET </a:t>
            </a:r>
            <a:r>
              <a:rPr lang="pt-BR" sz="2000" dirty="0" err="1" smtClean="0"/>
              <a:t>Bindings</a:t>
            </a:r>
            <a:r>
              <a:rPr lang="pt-BR" sz="2000" dirty="0" smtClean="0"/>
              <a:t> </a:t>
            </a:r>
            <a:r>
              <a:rPr lang="pt-BR" sz="2000" dirty="0" err="1" smtClean="0"/>
              <a:t>to</a:t>
            </a:r>
            <a:r>
              <a:rPr lang="pt-BR" sz="2000" dirty="0" smtClean="0"/>
              <a:t> </a:t>
            </a:r>
            <a:r>
              <a:rPr lang="pt-BR" sz="2000" dirty="0" err="1" smtClean="0"/>
              <a:t>Native</a:t>
            </a:r>
            <a:r>
              <a:rPr lang="pt-BR" sz="2000" dirty="0" smtClean="0"/>
              <a:t> </a:t>
            </a:r>
            <a:r>
              <a:rPr lang="pt-BR" sz="2000" dirty="0" err="1" smtClean="0"/>
              <a:t>APIs</a:t>
            </a:r>
            <a:endParaRPr lang="pt-BR" sz="2000" dirty="0" smtClean="0"/>
          </a:p>
          <a:p>
            <a:r>
              <a:rPr lang="pt-BR" sz="2000" dirty="0" smtClean="0"/>
              <a:t>http</a:t>
            </a:r>
            <a:r>
              <a:rPr lang="pt-BR" sz="2000" dirty="0"/>
              <a:t>://monodroid.net</a:t>
            </a:r>
            <a:r>
              <a:rPr lang="pt-BR" sz="2000" dirty="0" smtClean="0"/>
              <a:t>/</a:t>
            </a:r>
          </a:p>
          <a:p>
            <a:r>
              <a:rPr lang="pt-BR" sz="2000" dirty="0"/>
              <a:t>http://monodroid.net/Tutorials</a:t>
            </a:r>
            <a:endParaRPr lang="pt-BR" dirty="0"/>
          </a:p>
        </p:txBody>
      </p:sp>
      <p:pic>
        <p:nvPicPr>
          <p:cNvPr id="9" name="Picture 3"/>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658013" y="4435523"/>
            <a:ext cx="5104987" cy="2336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Ferramentas</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Portando aplicativos</a:t>
            </a:r>
            <a:endParaRPr sz="3600" dirty="0">
              <a:solidFill>
                <a:schemeClr val="accent1"/>
              </a:solidFill>
            </a:endParaRPr>
          </a:p>
        </p:txBody>
      </p:sp>
      <p:sp>
        <p:nvSpPr>
          <p:cNvPr id="9219" name="Text Placeholder 2"/>
          <p:cNvSpPr>
            <a:spLocks noGrp="1"/>
          </p:cNvSpPr>
          <p:nvPr>
            <p:ph idx="1"/>
          </p:nvPr>
        </p:nvSpPr>
        <p:spPr>
          <a:xfrm>
            <a:off x="381000" y="1592990"/>
            <a:ext cx="8382000" cy="2757678"/>
          </a:xfrm>
        </p:spPr>
        <p:txBody>
          <a:bodyPr/>
          <a:lstStyle/>
          <a:p>
            <a:pPr marL="0" indent="0">
              <a:buNone/>
            </a:pPr>
            <a:r>
              <a:rPr lang="pt-BR" sz="2800" b="1" dirty="0" smtClean="0"/>
              <a:t>Mono </a:t>
            </a:r>
            <a:r>
              <a:rPr lang="pt-BR" sz="2800" b="1" dirty="0" err="1"/>
              <a:t>Develop</a:t>
            </a:r>
            <a:endParaRPr lang="pt-BR" sz="2800" b="1" dirty="0"/>
          </a:p>
          <a:p>
            <a:r>
              <a:rPr lang="pt-BR" sz="2000" dirty="0"/>
              <a:t>Importa </a:t>
            </a:r>
            <a:r>
              <a:rPr lang="pt-BR" sz="2000" dirty="0" smtClean="0"/>
              <a:t>soluções do </a:t>
            </a:r>
            <a:r>
              <a:rPr lang="pt-BR" sz="2000" dirty="0"/>
              <a:t>Visual Studio</a:t>
            </a:r>
          </a:p>
          <a:p>
            <a:r>
              <a:rPr lang="pt-BR" sz="2000" dirty="0"/>
              <a:t>Versões Windows, Linux e MAC</a:t>
            </a:r>
          </a:p>
          <a:p>
            <a:r>
              <a:rPr lang="pt-BR" sz="2000" dirty="0"/>
              <a:t>Suporte para GTK# , </a:t>
            </a:r>
            <a:r>
              <a:rPr lang="pt-BR" sz="2000" dirty="0" err="1"/>
              <a:t>Iphone</a:t>
            </a:r>
            <a:r>
              <a:rPr lang="pt-BR" sz="2000" dirty="0"/>
              <a:t>, </a:t>
            </a:r>
            <a:r>
              <a:rPr lang="pt-BR" sz="2000" dirty="0" err="1"/>
              <a:t>MacOX</a:t>
            </a:r>
            <a:endParaRPr lang="pt-BR" sz="2000" dirty="0"/>
          </a:p>
          <a:p>
            <a:r>
              <a:rPr lang="pt-BR" sz="2000" dirty="0" smtClean="0"/>
              <a:t>Debug </a:t>
            </a:r>
            <a:r>
              <a:rPr lang="pt-BR" sz="2000" dirty="0"/>
              <a:t>integrado, controle de versão</a:t>
            </a:r>
          </a:p>
          <a:p>
            <a:r>
              <a:rPr lang="pt-BR" sz="2000" dirty="0"/>
              <a:t>Bando de Dados, </a:t>
            </a:r>
            <a:endParaRPr lang="pt-BR" sz="2000" dirty="0" smtClean="0"/>
          </a:p>
          <a:p>
            <a:r>
              <a:rPr lang="pt-BR" sz="2000" dirty="0" smtClean="0"/>
              <a:t>Sistema </a:t>
            </a:r>
            <a:r>
              <a:rPr lang="pt-BR" sz="2000" dirty="0"/>
              <a:t>de </a:t>
            </a:r>
            <a:r>
              <a:rPr lang="pt-BR" sz="2000" dirty="0" smtClean="0"/>
              <a:t>Testes</a:t>
            </a:r>
            <a:endParaRPr lang="pt-BR" sz="2000" dirty="0"/>
          </a:p>
          <a:p>
            <a:r>
              <a:rPr lang="pt-BR" sz="2000" dirty="0" smtClean="0"/>
              <a:t>Ref.: www.monodevelop.com</a:t>
            </a:r>
            <a:endParaRPr lang="pt-BR" sz="16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6"/>
          <a:srcRect/>
          <a:stretch>
            <a:fillRect/>
          </a:stretch>
        </p:blipFill>
        <p:spPr bwMode="auto">
          <a:xfrm>
            <a:off x="5284971" y="1323940"/>
            <a:ext cx="3859029" cy="2666238"/>
          </a:xfrm>
          <a:prstGeom prst="rect">
            <a:avLst/>
          </a:prstGeom>
          <a:noFill/>
          <a:ln w="9525">
            <a:noFill/>
            <a:miter lim="800000"/>
            <a:headEnd/>
            <a:tailEnd/>
          </a:ln>
        </p:spPr>
      </p:pic>
      <p:pic>
        <p:nvPicPr>
          <p:cNvPr id="11" name="Picture 3"/>
          <p:cNvPicPr>
            <a:picLocks noChangeAspect="1" noChangeArrowheads="1"/>
          </p:cNvPicPr>
          <p:nvPr/>
        </p:nvPicPr>
        <p:blipFill>
          <a:blip r:embed="rId7"/>
          <a:srcRect/>
          <a:stretch>
            <a:fillRect/>
          </a:stretch>
        </p:blipFill>
        <p:spPr bwMode="auto">
          <a:xfrm>
            <a:off x="4871688" y="2797268"/>
            <a:ext cx="3453162" cy="2385821"/>
          </a:xfrm>
          <a:prstGeom prst="rect">
            <a:avLst/>
          </a:prstGeom>
          <a:noFill/>
          <a:ln w="9525">
            <a:noFill/>
            <a:miter lim="800000"/>
            <a:headEnd/>
            <a:tailEnd/>
          </a:ln>
        </p:spPr>
      </p:pic>
    </p:spTree>
    <p:extLst>
      <p:ext uri="{BB962C8B-B14F-4D97-AF65-F5344CB8AC3E}">
        <p14:creationId xmlns="" xmlns:p14="http://schemas.microsoft.com/office/powerpoint/2010/main" val="6245774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96"/>
          </a:xfrm>
        </p:spPr>
        <p:txBody>
          <a:bodyPr/>
          <a:lstStyle/>
          <a:p>
            <a:pPr defTabSz="914363" eaLnBrk="1" fontAlgn="auto" hangingPunct="1">
              <a:spcAft>
                <a:spcPts val="0"/>
              </a:spcAft>
              <a:defRPr/>
            </a:pPr>
            <a:r>
              <a:rPr lang="pt-BR" dirty="0" smtClean="0"/>
              <a:t>Cases Internacionais</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Empresas que usam o Mono</a:t>
            </a:r>
            <a:endParaRPr sz="3600" dirty="0">
              <a:solidFill>
                <a:schemeClr val="accent1"/>
              </a:solidFill>
            </a:endParaRPr>
          </a:p>
        </p:txBody>
      </p:sp>
      <p:sp>
        <p:nvSpPr>
          <p:cNvPr id="9219" name="Text Placeholder 2"/>
          <p:cNvSpPr>
            <a:spLocks noGrp="1"/>
          </p:cNvSpPr>
          <p:nvPr>
            <p:ph idx="1"/>
          </p:nvPr>
        </p:nvSpPr>
        <p:spPr>
          <a:xfrm>
            <a:off x="380999" y="1374622"/>
            <a:ext cx="8503693" cy="5503045"/>
          </a:xfrm>
        </p:spPr>
        <p:txBody>
          <a:bodyPr/>
          <a:lstStyle/>
          <a:p>
            <a:r>
              <a:rPr lang="en-US" sz="2400" dirty="0" smtClean="0"/>
              <a:t>Electronic </a:t>
            </a:r>
            <a:r>
              <a:rPr lang="en-US" sz="2400" dirty="0"/>
              <a:t>Arts' </a:t>
            </a:r>
            <a:r>
              <a:rPr lang="en-US" sz="2400" dirty="0" smtClean="0"/>
              <a:t>Sims3</a:t>
            </a:r>
          </a:p>
          <a:p>
            <a:pPr lvl="1"/>
            <a:r>
              <a:rPr lang="en-US" sz="1400" dirty="0" smtClean="0"/>
              <a:t> </a:t>
            </a:r>
            <a:r>
              <a:rPr lang="en-US" sz="1400" dirty="0" smtClean="0">
                <a:hlinkClick r:id="rId3"/>
              </a:rPr>
              <a:t>http</a:t>
            </a:r>
            <a:r>
              <a:rPr lang="en-US" sz="1400" dirty="0">
                <a:hlinkClick r:id="rId3"/>
              </a:rPr>
              <a:t>://thesims3.ea.com</a:t>
            </a:r>
            <a:r>
              <a:rPr lang="en-US" sz="1400" dirty="0" smtClean="0">
                <a:hlinkClick r:id="rId3"/>
              </a:rPr>
              <a:t>/</a:t>
            </a:r>
            <a:endParaRPr lang="en-US" sz="1400" dirty="0" smtClean="0"/>
          </a:p>
          <a:p>
            <a:r>
              <a:rPr lang="en-US" sz="2400" dirty="0"/>
              <a:t>Unity3D </a:t>
            </a:r>
            <a:endParaRPr lang="en-US" sz="2400" dirty="0" smtClean="0"/>
          </a:p>
          <a:p>
            <a:pPr lvl="1"/>
            <a:r>
              <a:rPr lang="en-US" sz="1400" dirty="0"/>
              <a:t>Unity </a:t>
            </a:r>
            <a:r>
              <a:rPr lang="en-US" sz="1400" dirty="0" smtClean="0"/>
              <a:t>3D  é um editor de </a:t>
            </a:r>
            <a:r>
              <a:rPr lang="en-US" sz="1400" dirty="0" err="1" smtClean="0"/>
              <a:t>jogos</a:t>
            </a:r>
            <a:r>
              <a:rPr lang="en-US" sz="1400" dirty="0" smtClean="0"/>
              <a:t> cross-platform , Wii, XBOX, IPHONE, PC, </a:t>
            </a:r>
            <a:r>
              <a:rPr lang="en-US" sz="1400" dirty="0" err="1" smtClean="0"/>
              <a:t>etc</a:t>
            </a:r>
            <a:r>
              <a:rPr lang="en-US" sz="1400" dirty="0" smtClean="0"/>
              <a:t> (http://unity3d.com). </a:t>
            </a:r>
          </a:p>
          <a:p>
            <a:r>
              <a:rPr lang="en-US" sz="2400" dirty="0" smtClean="0"/>
              <a:t> </a:t>
            </a:r>
            <a:r>
              <a:rPr lang="en-US" sz="2400" dirty="0" err="1" smtClean="0"/>
              <a:t>Pollares</a:t>
            </a:r>
            <a:endParaRPr lang="en-US" sz="2400" dirty="0" smtClean="0"/>
          </a:p>
          <a:p>
            <a:pPr lvl="1"/>
            <a:r>
              <a:rPr lang="en-US" sz="1400" dirty="0" err="1" smtClean="0"/>
              <a:t>Migrou</a:t>
            </a:r>
            <a:r>
              <a:rPr lang="en-US" sz="1400" dirty="0"/>
              <a:t> </a:t>
            </a:r>
            <a:r>
              <a:rPr lang="en-US" sz="1400" dirty="0" err="1" smtClean="0"/>
              <a:t>seu</a:t>
            </a:r>
            <a:r>
              <a:rPr lang="en-US" sz="1400" dirty="0" smtClean="0"/>
              <a:t> </a:t>
            </a:r>
            <a:r>
              <a:rPr lang="en-US" sz="1400" dirty="0" err="1" smtClean="0"/>
              <a:t>desenvolvimento</a:t>
            </a:r>
            <a:r>
              <a:rPr lang="en-US" sz="1400" dirty="0" smtClean="0"/>
              <a:t> .NET de </a:t>
            </a:r>
            <a:r>
              <a:rPr lang="en-US" sz="1400" dirty="0" err="1" smtClean="0"/>
              <a:t>Windos</a:t>
            </a:r>
            <a:r>
              <a:rPr lang="en-US" sz="1400" dirty="0" smtClean="0"/>
              <a:t> </a:t>
            </a:r>
            <a:r>
              <a:rPr lang="en-US" sz="1400" dirty="0" err="1" smtClean="0"/>
              <a:t>para</a:t>
            </a:r>
            <a:r>
              <a:rPr lang="en-US" sz="1400" dirty="0" smtClean="0"/>
              <a:t> MAC.</a:t>
            </a:r>
            <a:endParaRPr lang="en-US" sz="1400" dirty="0"/>
          </a:p>
          <a:p>
            <a:r>
              <a:rPr lang="en-US" sz="2400" dirty="0" smtClean="0"/>
              <a:t> </a:t>
            </a:r>
            <a:r>
              <a:rPr lang="en-US" sz="2400" dirty="0" err="1"/>
              <a:t>DekiWiki</a:t>
            </a:r>
            <a:r>
              <a:rPr lang="en-US" sz="2400" dirty="0"/>
              <a:t> </a:t>
            </a:r>
            <a:endParaRPr lang="en-US" sz="2400" dirty="0" smtClean="0"/>
          </a:p>
          <a:p>
            <a:pPr lvl="1"/>
            <a:r>
              <a:rPr lang="en-US" sz="1400" dirty="0" err="1" smtClean="0"/>
              <a:t>Sistema</a:t>
            </a:r>
            <a:r>
              <a:rPr lang="en-US" sz="1400" dirty="0" smtClean="0"/>
              <a:t> wiki </a:t>
            </a:r>
            <a:r>
              <a:rPr lang="en-US" sz="1400" dirty="0" err="1" smtClean="0"/>
              <a:t>para</a:t>
            </a:r>
            <a:r>
              <a:rPr lang="en-US" sz="1400" dirty="0" smtClean="0"/>
              <a:t> </a:t>
            </a:r>
            <a:r>
              <a:rPr lang="en-US" sz="1400" dirty="0" err="1" smtClean="0"/>
              <a:t>Gestão</a:t>
            </a:r>
            <a:r>
              <a:rPr lang="en-US" sz="1400" dirty="0" smtClean="0"/>
              <a:t> de </a:t>
            </a:r>
            <a:r>
              <a:rPr lang="en-US" sz="1400" dirty="0" err="1" smtClean="0"/>
              <a:t>Documento</a:t>
            </a:r>
            <a:r>
              <a:rPr lang="en-US" sz="1400" dirty="0" smtClean="0"/>
              <a:t>. </a:t>
            </a:r>
            <a:r>
              <a:rPr lang="en-US" sz="1400" dirty="0"/>
              <a:t>(http://wiki.mindtouch.com) </a:t>
            </a:r>
            <a:endParaRPr lang="en-US" sz="1400" dirty="0" smtClean="0"/>
          </a:p>
          <a:p>
            <a:r>
              <a:rPr lang="en-US" sz="2400" dirty="0" smtClean="0"/>
              <a:t> </a:t>
            </a:r>
            <a:r>
              <a:rPr lang="en-US" sz="2400" dirty="0" err="1" smtClean="0"/>
              <a:t>Daruma</a:t>
            </a:r>
            <a:endParaRPr lang="en-US" sz="2400" dirty="0" smtClean="0"/>
          </a:p>
          <a:p>
            <a:pPr lvl="1"/>
            <a:r>
              <a:rPr lang="en-US" sz="1400" dirty="0" err="1" smtClean="0"/>
              <a:t>Empresa</a:t>
            </a:r>
            <a:r>
              <a:rPr lang="en-US" sz="1400" dirty="0" smtClean="0"/>
              <a:t> </a:t>
            </a:r>
            <a:r>
              <a:rPr lang="en-US" sz="1400" dirty="0" err="1" smtClean="0"/>
              <a:t>Italiana</a:t>
            </a:r>
            <a:r>
              <a:rPr lang="en-US" sz="1400" dirty="0" smtClean="0"/>
              <a:t> </a:t>
            </a:r>
            <a:r>
              <a:rPr lang="en-US" sz="1400" dirty="0" err="1" smtClean="0"/>
              <a:t>atuante</a:t>
            </a:r>
            <a:r>
              <a:rPr lang="en-US" sz="1400" dirty="0" smtClean="0"/>
              <a:t> no </a:t>
            </a:r>
            <a:r>
              <a:rPr lang="en-US" sz="1400" dirty="0" err="1" smtClean="0"/>
              <a:t>Brasil</a:t>
            </a:r>
            <a:r>
              <a:rPr lang="en-US" sz="1400" dirty="0" smtClean="0"/>
              <a:t>, </a:t>
            </a:r>
            <a:r>
              <a:rPr lang="en-US" sz="1400" dirty="0" err="1" smtClean="0"/>
              <a:t>portou</a:t>
            </a:r>
            <a:r>
              <a:rPr lang="en-US" sz="1400" dirty="0" smtClean="0"/>
              <a:t> </a:t>
            </a:r>
            <a:r>
              <a:rPr lang="en-US" sz="1400" dirty="0" err="1" smtClean="0"/>
              <a:t>todo</a:t>
            </a:r>
            <a:r>
              <a:rPr lang="en-US" sz="1400" dirty="0" smtClean="0"/>
              <a:t> o </a:t>
            </a:r>
            <a:r>
              <a:rPr lang="en-US" sz="1400" dirty="0" err="1" smtClean="0"/>
              <a:t>suporte</a:t>
            </a:r>
            <a:r>
              <a:rPr lang="en-US" sz="1400" dirty="0" smtClean="0"/>
              <a:t> a </a:t>
            </a:r>
            <a:r>
              <a:rPr lang="en-US" sz="1400" dirty="0" err="1" smtClean="0"/>
              <a:t>suas</a:t>
            </a:r>
            <a:r>
              <a:rPr lang="en-US" sz="1400" dirty="0" smtClean="0"/>
              <a:t> </a:t>
            </a:r>
            <a:r>
              <a:rPr lang="en-US" sz="1400" dirty="0" err="1" smtClean="0"/>
              <a:t>impressoras</a:t>
            </a:r>
            <a:r>
              <a:rPr lang="en-US" sz="1400" dirty="0" smtClean="0"/>
              <a:t> </a:t>
            </a:r>
            <a:r>
              <a:rPr lang="en-US" sz="1400" dirty="0" err="1" smtClean="0"/>
              <a:t>fiscais</a:t>
            </a:r>
            <a:r>
              <a:rPr lang="en-US" sz="1400" dirty="0" smtClean="0"/>
              <a:t> com Mono (http://www.daruma.com.br)</a:t>
            </a:r>
            <a:endParaRPr lang="en-US" sz="1400" dirty="0"/>
          </a:p>
          <a:p>
            <a:r>
              <a:rPr lang="en-US" sz="2400" dirty="0"/>
              <a:t> </a:t>
            </a:r>
            <a:r>
              <a:rPr lang="en-US" sz="2400" dirty="0" err="1" smtClean="0"/>
              <a:t>FluidPlay</a:t>
            </a:r>
            <a:r>
              <a:rPr lang="en-US" sz="2400" dirty="0" smtClean="0"/>
              <a:t> Games</a:t>
            </a:r>
          </a:p>
          <a:p>
            <a:pPr lvl="1"/>
            <a:r>
              <a:rPr lang="en-US" sz="1400" dirty="0" err="1" smtClean="0"/>
              <a:t>Empresa</a:t>
            </a:r>
            <a:r>
              <a:rPr lang="en-US" sz="1400" dirty="0" smtClean="0"/>
              <a:t> </a:t>
            </a:r>
            <a:r>
              <a:rPr lang="en-US" sz="1400" dirty="0" err="1" smtClean="0"/>
              <a:t>Brasileira</a:t>
            </a:r>
            <a:r>
              <a:rPr lang="en-US" sz="1400" dirty="0" smtClean="0"/>
              <a:t> </a:t>
            </a:r>
            <a:r>
              <a:rPr lang="en-US" sz="1400" dirty="0" err="1" smtClean="0"/>
              <a:t>fabricante</a:t>
            </a:r>
            <a:r>
              <a:rPr lang="en-US" sz="1400" dirty="0" smtClean="0"/>
              <a:t> de </a:t>
            </a:r>
            <a:r>
              <a:rPr lang="en-US" sz="1400" dirty="0" err="1" smtClean="0"/>
              <a:t>Jogos</a:t>
            </a:r>
            <a:r>
              <a:rPr lang="en-US" sz="1400" dirty="0" smtClean="0"/>
              <a:t> </a:t>
            </a:r>
          </a:p>
          <a:p>
            <a:r>
              <a:rPr lang="en-US" sz="2400" dirty="0" smtClean="0"/>
              <a:t>Second Live </a:t>
            </a:r>
          </a:p>
          <a:p>
            <a:pPr lvl="1"/>
            <a:r>
              <a:rPr lang="en-US" sz="1400" dirty="0" err="1" smtClean="0"/>
              <a:t>Migrou</a:t>
            </a:r>
            <a:r>
              <a:rPr lang="en-US" sz="1400" dirty="0" smtClean="0"/>
              <a:t> </a:t>
            </a:r>
            <a:r>
              <a:rPr lang="en-US" sz="1400" dirty="0" err="1" smtClean="0"/>
              <a:t>para</a:t>
            </a:r>
            <a:r>
              <a:rPr lang="en-US" sz="1400" dirty="0" smtClean="0"/>
              <a:t> Mono e </a:t>
            </a:r>
            <a:r>
              <a:rPr lang="en-US" sz="1400" dirty="0" err="1" smtClean="0"/>
              <a:t>ficou</a:t>
            </a:r>
            <a:r>
              <a:rPr lang="en-US" sz="1400" dirty="0" smtClean="0"/>
              <a:t> de 50 a 300x </a:t>
            </a:r>
            <a:r>
              <a:rPr lang="en-US" sz="1400" dirty="0" err="1" smtClean="0"/>
              <a:t>mais</a:t>
            </a:r>
            <a:r>
              <a:rPr lang="en-US" sz="1400" dirty="0" smtClean="0"/>
              <a:t> </a:t>
            </a:r>
            <a:r>
              <a:rPr lang="en-US" sz="1400" dirty="0" err="1" smtClean="0"/>
              <a:t>rápido</a:t>
            </a:r>
            <a:r>
              <a:rPr lang="en-US" sz="1400" dirty="0" smtClean="0"/>
              <a:t> a </a:t>
            </a:r>
            <a:r>
              <a:rPr lang="en-US" sz="1400" dirty="0" err="1" smtClean="0"/>
              <a:t>sua</a:t>
            </a:r>
            <a:r>
              <a:rPr lang="en-US" sz="1400" dirty="0" smtClean="0"/>
              <a:t> </a:t>
            </a:r>
            <a:r>
              <a:rPr lang="en-US" sz="1400" dirty="0" err="1" smtClean="0"/>
              <a:t>plataforma</a:t>
            </a:r>
            <a:r>
              <a:rPr lang="en-US" sz="1400" dirty="0" smtClean="0"/>
              <a:t> de </a:t>
            </a:r>
            <a:r>
              <a:rPr lang="en-US" sz="1400" dirty="0" err="1" smtClean="0"/>
              <a:t>renderização</a:t>
            </a:r>
            <a:r>
              <a:rPr lang="en-US" sz="1400" dirty="0" smtClean="0"/>
              <a:t> 3D.</a:t>
            </a:r>
          </a:p>
          <a:p>
            <a:endParaRPr lang="pt-BR" sz="2400" dirty="0"/>
          </a:p>
          <a:p>
            <a:pPr lvl="1"/>
            <a:endParaRPr lang="pt-BR" sz="1400" dirty="0"/>
          </a:p>
          <a:p>
            <a:pPr lvl="1"/>
            <a:endParaRPr lang="pt-BR" sz="1400" dirty="0"/>
          </a:p>
        </p:txBody>
      </p:sp>
      <p:pic>
        <p:nvPicPr>
          <p:cNvPr id="11268" name="Picture 5" descr="icon1.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descr="Picture 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505575" y="2642000"/>
            <a:ext cx="2489200" cy="1556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1707280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p:cNvPicPr>
            <a:picLocks noChangeAspect="1"/>
          </p:cNvPicPr>
          <p:nvPr/>
        </p:nvPicPr>
        <p:blipFill>
          <a:blip r:embed="rId3">
            <a:alphaModFix/>
            <a:lum/>
          </a:blip>
          <a:srcRect/>
          <a:stretch>
            <a:fillRect/>
          </a:stretch>
        </p:blipFill>
        <p:spPr>
          <a:xfrm>
            <a:off x="391885" y="1272900"/>
            <a:ext cx="7443127" cy="35676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title"/>
          </p:nvPr>
        </p:nvSpPr>
        <p:spPr>
          <a:xfrm>
            <a:off x="387350" y="228600"/>
            <a:ext cx="8412163" cy="1052596"/>
          </a:xfrm>
        </p:spPr>
        <p:txBody>
          <a:bodyPr/>
          <a:lstStyle/>
          <a:p>
            <a:pPr defTabSz="914363" eaLnBrk="1" fontAlgn="auto" hangingPunct="1">
              <a:spcAft>
                <a:spcPts val="0"/>
              </a:spcAft>
              <a:defRPr/>
            </a:pPr>
            <a:r>
              <a:rPr lang="pt-BR" dirty="0" smtClean="0"/>
              <a:t>GAMES em C#</a:t>
            </a:r>
            <a:r>
              <a:rPr lang="pt-BR" dirty="0" smtClean="0">
                <a:solidFill>
                  <a:srgbClr val="FFFFFF"/>
                </a:solidFill>
                <a:latin typeface="Calibri"/>
              </a:rPr>
              <a:t/>
            </a:r>
            <a:br>
              <a:rPr lang="pt-BR" dirty="0" smtClean="0">
                <a:solidFill>
                  <a:srgbClr val="FFFFFF"/>
                </a:solidFill>
                <a:latin typeface="Calibri"/>
              </a:rPr>
            </a:br>
            <a:endParaRPr sz="3600" dirty="0">
              <a:solidFill>
                <a:schemeClr val="accent1"/>
              </a:solidFill>
            </a:endParaRPr>
          </a:p>
        </p:txBody>
      </p:sp>
      <p:sp>
        <p:nvSpPr>
          <p:cNvPr id="9219" name="Text Placeholder 2"/>
          <p:cNvSpPr>
            <a:spLocks noGrp="1"/>
          </p:cNvSpPr>
          <p:nvPr>
            <p:ph idx="1"/>
          </p:nvPr>
        </p:nvSpPr>
        <p:spPr>
          <a:xfrm>
            <a:off x="4165600" y="4905829"/>
            <a:ext cx="6749143" cy="2499146"/>
          </a:xfrm>
        </p:spPr>
        <p:txBody>
          <a:bodyPr/>
          <a:lstStyle/>
          <a:p>
            <a:r>
              <a:rPr lang="pt-BR" sz="2400" dirty="0">
                <a:ln w="18415" cmpd="sng">
                  <a:solidFill>
                    <a:srgbClr val="FFFFFF"/>
                  </a:solidFill>
                  <a:prstDash val="solid"/>
                </a:ln>
                <a:solidFill>
                  <a:srgbClr val="FFFFFF"/>
                </a:solidFill>
                <a:effectLst>
                  <a:outerShdw blurRad="63500" dir="3600000" algn="tl" rotWithShape="0">
                    <a:srgbClr val="000000">
                      <a:alpha val="70000"/>
                    </a:srgbClr>
                  </a:outerShdw>
                </a:effectLst>
              </a:rPr>
              <a:t>MONO.SIMD Cases</a:t>
            </a:r>
          </a:p>
          <a:p>
            <a:pPr lvl="1"/>
            <a:r>
              <a:rPr lang="pt-BR"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SencondLive</a:t>
            </a:r>
            <a:r>
              <a:rPr lang="pt-B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mudou do LSL para Mono</a:t>
            </a:r>
          </a:p>
          <a:p>
            <a:pPr lvl="1"/>
            <a:r>
              <a:rPr lang="pt-B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50x </a:t>
            </a:r>
            <a:r>
              <a:rPr lang="pt-B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a 300x mais rápido</a:t>
            </a:r>
          </a:p>
          <a:p>
            <a:r>
              <a:rPr lang="pt-BR"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Unit3d  - </a:t>
            </a:r>
            <a:r>
              <a:rPr lang="pt-B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Usa </a:t>
            </a:r>
            <a:r>
              <a:rPr lang="pt-B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C#, </a:t>
            </a:r>
            <a:r>
              <a:rPr lang="pt-BR"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Boo</a:t>
            </a:r>
            <a:r>
              <a:rPr lang="pt-B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pt-BR" sz="2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unityScritp</a:t>
            </a:r>
            <a:endParaRPr lang="pt-BR"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pt-BR" sz="2400" dirty="0"/>
          </a:p>
          <a:p>
            <a:pPr lvl="1"/>
            <a:endParaRPr lang="pt-BR" sz="2000" dirty="0"/>
          </a:p>
          <a:p>
            <a:pPr lvl="1"/>
            <a:endParaRPr lang="pt-BR" sz="2000" dirty="0"/>
          </a:p>
        </p:txBody>
      </p:sp>
      <p:pic>
        <p:nvPicPr>
          <p:cNvPr id="9" name="Imagem 8"/>
          <p:cNvPicPr>
            <a:picLocks noChangeAspect="1"/>
          </p:cNvPicPr>
          <p:nvPr/>
        </p:nvPicPr>
        <p:blipFill>
          <a:blip r:embed="rId4">
            <a:lum/>
            <a:alphaModFix/>
          </a:blip>
          <a:srcRect/>
          <a:stretch>
            <a:fillRect/>
          </a:stretch>
        </p:blipFill>
        <p:spPr>
          <a:xfrm>
            <a:off x="7584100" y="-158971"/>
            <a:ext cx="1481499" cy="1685925"/>
          </a:xfrm>
          <a:prstGeom prst="rect">
            <a:avLst/>
          </a:prstGeom>
          <a:noFill/>
          <a:ln>
            <a:noFill/>
          </a:ln>
        </p:spPr>
      </p:pic>
    </p:spTree>
    <p:extLst>
      <p:ext uri="{BB962C8B-B14F-4D97-AF65-F5344CB8AC3E}">
        <p14:creationId xmlns="" xmlns:p14="http://schemas.microsoft.com/office/powerpoint/2010/main" val="260839424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Daruma</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Case Brasileiro</a:t>
            </a:r>
            <a:endParaRPr sz="3600" dirty="0">
              <a:solidFill>
                <a:schemeClr val="accent1"/>
              </a:solidFill>
            </a:endParaRPr>
          </a:p>
        </p:txBody>
      </p:sp>
      <p:sp>
        <p:nvSpPr>
          <p:cNvPr id="9219" name="Text Placeholder 2"/>
          <p:cNvSpPr>
            <a:spLocks noGrp="1"/>
          </p:cNvSpPr>
          <p:nvPr>
            <p:ph idx="1"/>
          </p:nvPr>
        </p:nvSpPr>
        <p:spPr>
          <a:xfrm>
            <a:off x="381000" y="1374622"/>
            <a:ext cx="4777854" cy="3151632"/>
          </a:xfrm>
        </p:spPr>
        <p:txBody>
          <a:bodyPr/>
          <a:lstStyle/>
          <a:p>
            <a:r>
              <a:rPr lang="pt-BR" sz="2400" dirty="0" err="1"/>
              <a:t>Apartir</a:t>
            </a:r>
            <a:r>
              <a:rPr lang="pt-BR" sz="2400" dirty="0"/>
              <a:t> de Março de 2006 a Daruma passou a </a:t>
            </a:r>
            <a:r>
              <a:rPr lang="pt-BR" sz="2400" dirty="0" err="1"/>
              <a:t>surportar</a:t>
            </a:r>
            <a:r>
              <a:rPr lang="pt-BR" sz="2400" dirty="0"/>
              <a:t> o uso de suas impressoras em ambiente Mono com Linux.</a:t>
            </a:r>
          </a:p>
          <a:p>
            <a:r>
              <a:rPr lang="pt-BR" sz="2400" dirty="0"/>
              <a:t>Foram realizados treinamentos da equipe desenvolvedora no Brasil, e foram feitas melhorias internas na estrutura dos </a:t>
            </a:r>
            <a:r>
              <a:rPr lang="pt-BR" sz="2400" dirty="0" err="1"/>
              <a:t>device</a:t>
            </a:r>
            <a:r>
              <a:rPr lang="pt-BR" sz="2400" dirty="0"/>
              <a:t> drives </a:t>
            </a:r>
            <a:r>
              <a:rPr lang="pt-BR" sz="2400" dirty="0" err="1"/>
              <a:t>linux</a:t>
            </a:r>
            <a:r>
              <a:rPr lang="pt-BR" sz="2400" dirty="0"/>
              <a:t> das impressoras para ficarem 100% compatível com Mono.</a:t>
            </a:r>
          </a:p>
          <a:p>
            <a:endParaRPr lang="pt-BR" sz="2400" dirty="0"/>
          </a:p>
          <a:p>
            <a:pPr lvl="1"/>
            <a:endParaRPr lang="pt-BR" sz="2000" dirty="0"/>
          </a:p>
          <a:p>
            <a:pPr lvl="1"/>
            <a:endParaRPr lang="pt-BR" sz="20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Imagem 13"/>
          <p:cNvPicPr>
            <a:picLocks noChangeAspect="1"/>
          </p:cNvPicPr>
          <p:nvPr/>
        </p:nvPicPr>
        <p:blipFill>
          <a:blip r:embed="rId6">
            <a:alphaModFix/>
            <a:lum/>
          </a:blip>
          <a:srcRect/>
          <a:stretch>
            <a:fillRect/>
          </a:stretch>
        </p:blipFill>
        <p:spPr>
          <a:xfrm>
            <a:off x="5402930" y="1101283"/>
            <a:ext cx="5999416" cy="4156944"/>
          </a:xfrm>
          <a:prstGeom prst="rect">
            <a:avLst/>
          </a:prstGeom>
          <a:noFill/>
          <a:ln>
            <a:noFill/>
          </a:ln>
        </p:spPr>
      </p:pic>
      <p:pic>
        <p:nvPicPr>
          <p:cNvPr id="15" name="Imagem 14"/>
          <p:cNvPicPr>
            <a:picLocks noChangeAspect="1"/>
          </p:cNvPicPr>
          <p:nvPr/>
        </p:nvPicPr>
        <p:blipFill>
          <a:blip r:embed="rId7">
            <a:alphaModFix/>
            <a:lum/>
          </a:blip>
          <a:srcRect/>
          <a:stretch>
            <a:fillRect/>
          </a:stretch>
        </p:blipFill>
        <p:spPr>
          <a:xfrm>
            <a:off x="5088226" y="2865120"/>
            <a:ext cx="3763166" cy="3160763"/>
          </a:xfrm>
          <a:prstGeom prst="rect">
            <a:avLst/>
          </a:prstGeom>
          <a:noFill/>
          <a:ln>
            <a:noFill/>
          </a:ln>
        </p:spPr>
      </p:pic>
      <p:pic>
        <p:nvPicPr>
          <p:cNvPr id="16" name="Imagem 15"/>
          <p:cNvPicPr>
            <a:picLocks noChangeAspect="1"/>
          </p:cNvPicPr>
          <p:nvPr/>
        </p:nvPicPr>
        <p:blipFill>
          <a:blip r:embed="rId8">
            <a:alphaModFix/>
            <a:lum/>
          </a:blip>
          <a:srcRect/>
          <a:stretch>
            <a:fillRect/>
          </a:stretch>
        </p:blipFill>
        <p:spPr>
          <a:xfrm>
            <a:off x="317095" y="4749995"/>
            <a:ext cx="4323960" cy="2047680"/>
          </a:xfrm>
          <a:prstGeom prst="rect">
            <a:avLst/>
          </a:prstGeom>
          <a:noFill/>
          <a:ln>
            <a:noFill/>
          </a:ln>
        </p:spPr>
      </p:pic>
      <p:pic>
        <p:nvPicPr>
          <p:cNvPr id="11" name="Imagem 10"/>
          <p:cNvPicPr>
            <a:picLocks noChangeAspect="1"/>
          </p:cNvPicPr>
          <p:nvPr/>
        </p:nvPicPr>
        <p:blipFill>
          <a:blip r:embed="rId9">
            <a:lum/>
            <a:alphaModFix/>
          </a:blip>
          <a:srcRect/>
          <a:stretch>
            <a:fillRect/>
          </a:stretch>
        </p:blipFill>
        <p:spPr>
          <a:xfrm>
            <a:off x="7584100" y="-158971"/>
            <a:ext cx="1481499" cy="1685925"/>
          </a:xfrm>
          <a:prstGeom prst="rect">
            <a:avLst/>
          </a:prstGeom>
          <a:noFill/>
          <a:ln>
            <a:noFill/>
          </a:ln>
        </p:spPr>
      </p:pic>
    </p:spTree>
    <p:extLst>
      <p:ext uri="{BB962C8B-B14F-4D97-AF65-F5344CB8AC3E}">
        <p14:creationId xmlns="" xmlns:p14="http://schemas.microsoft.com/office/powerpoint/2010/main" val="17591881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163638"/>
          </a:xfrm>
        </p:spPr>
        <p:txBody>
          <a:bodyPr/>
          <a:lstStyle/>
          <a:p>
            <a:pPr defTabSz="914363" eaLnBrk="1" fontAlgn="auto" hangingPunct="1">
              <a:spcAft>
                <a:spcPts val="0"/>
              </a:spcAft>
              <a:defRPr/>
            </a:pPr>
            <a:r>
              <a:rPr lang="pt-BR" sz="4400" dirty="0" smtClean="0">
                <a:solidFill>
                  <a:srgbClr val="FFFFFF"/>
                </a:solidFill>
                <a:latin typeface="Calibri"/>
              </a:rPr>
              <a:t>Agenda</a:t>
            </a:r>
            <a:br>
              <a:rPr lang="pt-BR" sz="4400" dirty="0" smtClean="0">
                <a:solidFill>
                  <a:srgbClr val="FFFFFF"/>
                </a:solidFill>
                <a:latin typeface="Calibri"/>
              </a:rPr>
            </a:br>
            <a:endParaRPr dirty="0">
              <a:solidFill>
                <a:schemeClr val="accent1"/>
              </a:solidFill>
            </a:endParaRPr>
          </a:p>
        </p:txBody>
      </p:sp>
      <p:sp>
        <p:nvSpPr>
          <p:cNvPr id="10243" name="Text Placeholder 2"/>
          <p:cNvSpPr>
            <a:spLocks noGrp="1"/>
          </p:cNvSpPr>
          <p:nvPr>
            <p:ph idx="1"/>
          </p:nvPr>
        </p:nvSpPr>
        <p:spPr>
          <a:xfrm>
            <a:off x="381000" y="844820"/>
            <a:ext cx="8382000" cy="3877985"/>
          </a:xfrm>
        </p:spPr>
        <p:txBody>
          <a:bodyPr/>
          <a:lstStyle/>
          <a:p>
            <a:pPr eaLnBrk="1" hangingPunct="1"/>
            <a:endParaRPr lang="en-US" dirty="0" smtClean="0"/>
          </a:p>
          <a:p>
            <a:pPr eaLnBrk="1" hangingPunct="1"/>
            <a:r>
              <a:rPr lang="pt-BR" dirty="0" smtClean="0">
                <a:solidFill>
                  <a:srgbClr val="FFFFFF"/>
                </a:solidFill>
              </a:rPr>
              <a:t>O Projeto Mono</a:t>
            </a:r>
            <a:endParaRPr lang="en-US" dirty="0" smtClean="0"/>
          </a:p>
          <a:p>
            <a:pPr lvl="1"/>
            <a:r>
              <a:rPr lang="pt-BR" dirty="0"/>
              <a:t>Histórico, </a:t>
            </a:r>
            <a:r>
              <a:rPr lang="pt-BR" dirty="0" smtClean="0"/>
              <a:t>Motivação, Compatibilidade, Estrutura</a:t>
            </a:r>
            <a:r>
              <a:rPr lang="pt-BR" dirty="0"/>
              <a:t>, </a:t>
            </a:r>
            <a:r>
              <a:rPr lang="pt-BR" dirty="0" smtClean="0"/>
              <a:t>Ferramentas</a:t>
            </a:r>
            <a:endParaRPr lang="pt-BR" dirty="0"/>
          </a:p>
          <a:p>
            <a:pPr eaLnBrk="1" hangingPunct="1"/>
            <a:r>
              <a:rPr lang="pt-BR" dirty="0" smtClean="0">
                <a:solidFill>
                  <a:srgbClr val="FFFFFF"/>
                </a:solidFill>
              </a:rPr>
              <a:t>Interoperabilidade de Aplicativos </a:t>
            </a:r>
            <a:r>
              <a:rPr lang="pt-BR" dirty="0" err="1" smtClean="0">
                <a:solidFill>
                  <a:srgbClr val="FFFFFF"/>
                </a:solidFill>
              </a:rPr>
              <a:t>.Net</a:t>
            </a:r>
            <a:endParaRPr lang="en-US" dirty="0" smtClean="0"/>
          </a:p>
          <a:p>
            <a:pPr lvl="1"/>
            <a:r>
              <a:rPr lang="pt-BR" dirty="0"/>
              <a:t>Orientações para porte de </a:t>
            </a:r>
            <a:r>
              <a:rPr lang="pt-BR" dirty="0" smtClean="0"/>
              <a:t>aplicativos</a:t>
            </a:r>
            <a:endParaRPr lang="en-US" dirty="0" smtClean="0"/>
          </a:p>
          <a:p>
            <a:pPr eaLnBrk="1" hangingPunct="1"/>
            <a:r>
              <a:rPr lang="pt-BR" dirty="0"/>
              <a:t>Demonstração e Cases</a:t>
            </a:r>
          </a:p>
          <a:p>
            <a:pPr lvl="1"/>
            <a:r>
              <a:rPr lang="en-US" dirty="0" smtClean="0"/>
              <a:t>Cases de </a:t>
            </a:r>
            <a:r>
              <a:rPr lang="en-US" dirty="0" err="1" smtClean="0"/>
              <a:t>sucesso</a:t>
            </a:r>
            <a:endParaRPr lang="en-US" dirty="0" smtClean="0"/>
          </a:p>
        </p:txBody>
      </p:sp>
      <p:pic>
        <p:nvPicPr>
          <p:cNvPr id="10244"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5"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6"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Case Internacional</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O Sistema da Cidade de </a:t>
            </a:r>
            <a:r>
              <a:rPr lang="pt-BR" sz="3600" dirty="0" err="1" smtClean="0">
                <a:solidFill>
                  <a:srgbClr val="8CC63F"/>
                </a:solidFill>
                <a:latin typeface="Calibri"/>
              </a:rPr>
              <a:t>Munich</a:t>
            </a:r>
            <a:r>
              <a:rPr lang="pt-BR" sz="3600" dirty="0" smtClean="0">
                <a:solidFill>
                  <a:srgbClr val="8CC63F"/>
                </a:solidFill>
                <a:latin typeface="Calibri"/>
              </a:rPr>
              <a:t> - Alemanha</a:t>
            </a:r>
            <a:endParaRPr sz="3600" dirty="0">
              <a:solidFill>
                <a:schemeClr val="accent1"/>
              </a:solidFill>
            </a:endParaRPr>
          </a:p>
        </p:txBody>
      </p:sp>
      <p:sp>
        <p:nvSpPr>
          <p:cNvPr id="9219" name="Text Placeholder 2"/>
          <p:cNvSpPr>
            <a:spLocks noGrp="1"/>
          </p:cNvSpPr>
          <p:nvPr>
            <p:ph idx="1"/>
          </p:nvPr>
        </p:nvSpPr>
        <p:spPr>
          <a:xfrm>
            <a:off x="380999" y="1374622"/>
            <a:ext cx="8503693" cy="3637919"/>
          </a:xfrm>
        </p:spPr>
        <p:txBody>
          <a:bodyPr/>
          <a:lstStyle/>
          <a:p>
            <a:r>
              <a:rPr lang="en-US" sz="2400" dirty="0" err="1"/>
              <a:t>Maior</a:t>
            </a:r>
            <a:r>
              <a:rPr lang="en-US" sz="2400" dirty="0"/>
              <a:t> </a:t>
            </a:r>
            <a:r>
              <a:rPr lang="en-US" sz="2400" dirty="0" err="1"/>
              <a:t>migração</a:t>
            </a:r>
            <a:r>
              <a:rPr lang="en-US" sz="2400" dirty="0"/>
              <a:t> </a:t>
            </a:r>
            <a:r>
              <a:rPr lang="en-US" sz="2400" dirty="0" err="1"/>
              <a:t>já</a:t>
            </a:r>
            <a:r>
              <a:rPr lang="en-US" sz="2400" dirty="0"/>
              <a:t> </a:t>
            </a:r>
            <a:r>
              <a:rPr lang="en-US" sz="2400" dirty="0" err="1"/>
              <a:t>feita</a:t>
            </a:r>
            <a:r>
              <a:rPr lang="en-US" sz="2400" dirty="0"/>
              <a:t> </a:t>
            </a:r>
            <a:r>
              <a:rPr lang="en-US" sz="2400" dirty="0" err="1"/>
              <a:t>para</a:t>
            </a:r>
            <a:r>
              <a:rPr lang="en-US" sz="2400" dirty="0"/>
              <a:t> Linux</a:t>
            </a:r>
          </a:p>
          <a:p>
            <a:r>
              <a:rPr lang="en-US" sz="2400" dirty="0"/>
              <a:t>Software </a:t>
            </a:r>
            <a:r>
              <a:rPr lang="en-US" sz="2400" dirty="0" err="1"/>
              <a:t>ActiveEntry</a:t>
            </a:r>
            <a:r>
              <a:rPr lang="en-US" sz="2400" dirty="0"/>
              <a:t> - Software </a:t>
            </a:r>
            <a:r>
              <a:rPr lang="en-US" sz="2400" dirty="0" err="1"/>
              <a:t>para</a:t>
            </a:r>
            <a:r>
              <a:rPr lang="en-US" sz="2400" dirty="0"/>
              <a:t> </a:t>
            </a:r>
            <a:r>
              <a:rPr lang="en-US" sz="2400" dirty="0" err="1"/>
              <a:t>provisão</a:t>
            </a:r>
            <a:r>
              <a:rPr lang="en-US" sz="2400" dirty="0"/>
              <a:t> e </a:t>
            </a:r>
            <a:r>
              <a:rPr lang="en-US" sz="2400" dirty="0" err="1"/>
              <a:t>gerenciamento</a:t>
            </a:r>
            <a:r>
              <a:rPr lang="en-US" sz="2400" dirty="0"/>
              <a:t> </a:t>
            </a:r>
            <a:r>
              <a:rPr lang="en-US" sz="2400" dirty="0" err="1"/>
              <a:t>usando</a:t>
            </a:r>
            <a:r>
              <a:rPr lang="en-US" sz="2400" dirty="0"/>
              <a:t> </a:t>
            </a:r>
            <a:r>
              <a:rPr lang="en-US" sz="2400" dirty="0" err="1"/>
              <a:t>pelo</a:t>
            </a:r>
            <a:r>
              <a:rPr lang="en-US" sz="2400" dirty="0"/>
              <a:t> </a:t>
            </a:r>
            <a:r>
              <a:rPr lang="en-US" sz="2400" dirty="0" err="1"/>
              <a:t>governo</a:t>
            </a:r>
            <a:r>
              <a:rPr lang="en-US" sz="2400" dirty="0"/>
              <a:t> </a:t>
            </a:r>
            <a:r>
              <a:rPr lang="en-US" sz="2400" dirty="0" err="1"/>
              <a:t>Alemão</a:t>
            </a:r>
            <a:r>
              <a:rPr lang="en-US" sz="2400" dirty="0"/>
              <a:t>. (Munich)</a:t>
            </a:r>
          </a:p>
          <a:p>
            <a:pPr lvl="1"/>
            <a:r>
              <a:rPr lang="en-US" sz="2000" dirty="0"/>
              <a:t> </a:t>
            </a:r>
            <a:r>
              <a:rPr lang="en-US" sz="2000" dirty="0" err="1"/>
              <a:t>Foram</a:t>
            </a:r>
            <a:r>
              <a:rPr lang="en-US" sz="2000" dirty="0"/>
              <a:t> </a:t>
            </a:r>
            <a:r>
              <a:rPr lang="en-US" sz="2000" dirty="0" err="1"/>
              <a:t>migrados</a:t>
            </a:r>
            <a:r>
              <a:rPr lang="en-US" sz="2000" dirty="0"/>
              <a:t> </a:t>
            </a:r>
            <a:r>
              <a:rPr lang="en-US" sz="2000" dirty="0" err="1"/>
              <a:t>todos</a:t>
            </a:r>
            <a:r>
              <a:rPr lang="en-US" sz="2000" dirty="0"/>
              <a:t> </a:t>
            </a:r>
            <a:r>
              <a:rPr lang="en-US" sz="2000" dirty="0" err="1"/>
              <a:t>os</a:t>
            </a:r>
            <a:r>
              <a:rPr lang="en-US" sz="2000" dirty="0"/>
              <a:t> </a:t>
            </a:r>
            <a:r>
              <a:rPr lang="en-US" sz="2000" dirty="0" err="1"/>
              <a:t>servidores</a:t>
            </a:r>
            <a:r>
              <a:rPr lang="en-US" sz="2000" dirty="0"/>
              <a:t> da </a:t>
            </a:r>
            <a:r>
              <a:rPr lang="en-US" sz="2000" dirty="0" err="1"/>
              <a:t>cidade</a:t>
            </a:r>
            <a:r>
              <a:rPr lang="en-US" sz="2000" dirty="0"/>
              <a:t> de </a:t>
            </a:r>
          </a:p>
          <a:p>
            <a:pPr lvl="1"/>
            <a:r>
              <a:rPr lang="en-US" sz="2000" dirty="0"/>
              <a:t>Munich </a:t>
            </a:r>
            <a:r>
              <a:rPr lang="en-US" sz="2000" dirty="0" err="1"/>
              <a:t>para</a:t>
            </a:r>
            <a:r>
              <a:rPr lang="en-US" sz="2000" dirty="0"/>
              <a:t> </a:t>
            </a:r>
            <a:r>
              <a:rPr lang="en-US" sz="2000" dirty="0" err="1"/>
              <a:t>linux</a:t>
            </a:r>
            <a:r>
              <a:rPr lang="en-US" sz="2000" dirty="0"/>
              <a:t> e </a:t>
            </a:r>
            <a:r>
              <a:rPr lang="en-US" sz="2000" dirty="0" smtClean="0"/>
              <a:t>as </a:t>
            </a:r>
            <a:r>
              <a:rPr lang="en-US" sz="2000" dirty="0" err="1"/>
              <a:t>aplicações</a:t>
            </a:r>
            <a:r>
              <a:rPr lang="en-US" sz="2000" dirty="0"/>
              <a:t> </a:t>
            </a:r>
            <a:r>
              <a:rPr lang="en-US" sz="2000" dirty="0" err="1" smtClean="0"/>
              <a:t>portadas</a:t>
            </a:r>
            <a:r>
              <a:rPr lang="en-US" sz="2000" dirty="0" smtClean="0"/>
              <a:t> </a:t>
            </a:r>
            <a:r>
              <a:rPr lang="en-US" sz="2000" dirty="0" err="1" smtClean="0"/>
              <a:t>para</a:t>
            </a:r>
            <a:r>
              <a:rPr lang="en-US" sz="2000" dirty="0" smtClean="0"/>
              <a:t>  </a:t>
            </a:r>
            <a:r>
              <a:rPr lang="en-US" sz="2000" dirty="0"/>
              <a:t>Mono</a:t>
            </a:r>
          </a:p>
          <a:p>
            <a:pPr lvl="1"/>
            <a:r>
              <a:rPr lang="en-US" sz="2000" dirty="0" smtClean="0"/>
              <a:t>Ref.: http</a:t>
            </a:r>
            <a:r>
              <a:rPr lang="en-US" sz="2000" dirty="0"/>
              <a:t>://www.novell.com/success/volcker.html</a:t>
            </a:r>
          </a:p>
          <a:p>
            <a:r>
              <a:rPr lang="en-US" sz="2400" dirty="0"/>
              <a:t>"Mono is now a critical part of our cross-platform  </a:t>
            </a:r>
            <a:r>
              <a:rPr lang="en-US" sz="2400" dirty="0" smtClean="0"/>
              <a:t>development" Matthias Bauer – </a:t>
            </a:r>
            <a:r>
              <a:rPr lang="en-US" sz="2400" dirty="0" err="1" smtClean="0"/>
              <a:t>Völcker</a:t>
            </a:r>
            <a:r>
              <a:rPr lang="en-US" sz="2400" dirty="0" smtClean="0"/>
              <a:t> </a:t>
            </a:r>
            <a:r>
              <a:rPr lang="en-US" sz="2400" dirty="0" err="1"/>
              <a:t>Informatik</a:t>
            </a:r>
            <a:r>
              <a:rPr lang="en-US" sz="2400" dirty="0"/>
              <a:t> </a:t>
            </a:r>
            <a:r>
              <a:rPr lang="en-US" sz="2400" dirty="0" smtClean="0"/>
              <a:t>AG</a:t>
            </a:r>
          </a:p>
          <a:p>
            <a:r>
              <a:rPr lang="en-US" sz="2400" dirty="0" err="1" smtClean="0"/>
              <a:t>Uso</a:t>
            </a:r>
            <a:r>
              <a:rPr lang="en-US" sz="2400" dirty="0" smtClean="0"/>
              <a:t> de C# </a:t>
            </a:r>
            <a:r>
              <a:rPr lang="en-US" sz="2400" dirty="0" err="1" smtClean="0"/>
              <a:t>em</a:t>
            </a:r>
            <a:r>
              <a:rPr lang="en-US" sz="2400" dirty="0" smtClean="0"/>
              <a:t> </a:t>
            </a:r>
            <a:r>
              <a:rPr lang="en-US" sz="2400" dirty="0" err="1" smtClean="0"/>
              <a:t>aplicação</a:t>
            </a:r>
            <a:r>
              <a:rPr lang="en-US" sz="2400" dirty="0" smtClean="0"/>
              <a:t> com </a:t>
            </a:r>
            <a:r>
              <a:rPr lang="en-US" sz="2400" dirty="0" err="1" smtClean="0"/>
              <a:t>mais</a:t>
            </a:r>
            <a:r>
              <a:rPr lang="en-US" sz="2400" dirty="0" smtClean="0"/>
              <a:t> de 2 </a:t>
            </a:r>
            <a:r>
              <a:rPr lang="en-US" sz="2400" dirty="0" err="1" smtClean="0"/>
              <a:t>milhões</a:t>
            </a:r>
            <a:r>
              <a:rPr lang="en-US" sz="2400" dirty="0" smtClean="0"/>
              <a:t> de </a:t>
            </a:r>
            <a:r>
              <a:rPr lang="en-US" sz="2400" dirty="0" err="1" smtClean="0"/>
              <a:t>linhas</a:t>
            </a:r>
            <a:endParaRPr lang="en-US" sz="2400" dirty="0" smtClean="0"/>
          </a:p>
          <a:p>
            <a:r>
              <a:rPr lang="en-US" sz="2400" dirty="0" smtClean="0"/>
              <a:t>350 </a:t>
            </a:r>
            <a:r>
              <a:rPr lang="en-US" sz="2400" dirty="0" err="1" smtClean="0"/>
              <a:t>Servidores</a:t>
            </a:r>
            <a:r>
              <a:rPr lang="en-US" sz="2400" dirty="0" smtClean="0"/>
              <a:t>, 40 mil </a:t>
            </a:r>
            <a:r>
              <a:rPr lang="en-US" sz="2400" dirty="0" err="1" smtClean="0"/>
              <a:t>estações</a:t>
            </a:r>
            <a:r>
              <a:rPr lang="en-US" sz="2400" dirty="0" smtClean="0"/>
              <a:t>, 150 mil </a:t>
            </a:r>
            <a:r>
              <a:rPr lang="en-US" sz="2400" dirty="0" err="1" smtClean="0"/>
              <a:t>usuários</a:t>
            </a:r>
            <a:endParaRPr lang="pt-BR" sz="14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2625202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Documentação</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Referências</a:t>
            </a:r>
            <a:endParaRPr sz="3600" dirty="0">
              <a:solidFill>
                <a:schemeClr val="accent1"/>
              </a:solidFill>
            </a:endParaRPr>
          </a:p>
        </p:txBody>
      </p:sp>
      <p:sp>
        <p:nvSpPr>
          <p:cNvPr id="9219" name="Text Placeholder 2"/>
          <p:cNvSpPr>
            <a:spLocks noGrp="1"/>
          </p:cNvSpPr>
          <p:nvPr>
            <p:ph idx="1"/>
          </p:nvPr>
        </p:nvSpPr>
        <p:spPr>
          <a:xfrm>
            <a:off x="373856" y="1724601"/>
            <a:ext cx="8382000" cy="3650230"/>
          </a:xfrm>
        </p:spPr>
        <p:txBody>
          <a:bodyPr/>
          <a:lstStyle/>
          <a:p>
            <a:r>
              <a:rPr lang="pt-BR" sz="2400" dirty="0"/>
              <a:t>Site </a:t>
            </a:r>
            <a:r>
              <a:rPr lang="pt-BR" sz="2400" dirty="0" smtClean="0"/>
              <a:t>internacional </a:t>
            </a:r>
            <a:r>
              <a:rPr lang="pt-BR" sz="2400" dirty="0"/>
              <a:t>:</a:t>
            </a:r>
          </a:p>
          <a:p>
            <a:pPr lvl="1"/>
            <a:r>
              <a:rPr lang="pt-BR" sz="2000" dirty="0"/>
              <a:t> www.mono-project.com</a:t>
            </a:r>
          </a:p>
          <a:p>
            <a:r>
              <a:rPr lang="pt-BR" sz="2400" dirty="0" err="1" smtClean="0"/>
              <a:t>Monkey</a:t>
            </a:r>
            <a:r>
              <a:rPr lang="pt-BR" sz="2400" smtClean="0"/>
              <a:t> Guide</a:t>
            </a:r>
            <a:r>
              <a:rPr lang="pt-BR" sz="2400" dirty="0" smtClean="0"/>
              <a:t> </a:t>
            </a:r>
            <a:r>
              <a:rPr lang="pt-BR" sz="2400" dirty="0"/>
              <a:t>:</a:t>
            </a:r>
          </a:p>
          <a:p>
            <a:pPr lvl="1"/>
            <a:r>
              <a:rPr lang="pt-BR" sz="2000" dirty="0"/>
              <a:t> </a:t>
            </a:r>
            <a:r>
              <a:rPr lang="pt-BR" sz="2000" dirty="0" smtClean="0"/>
              <a:t>http</a:t>
            </a:r>
            <a:r>
              <a:rPr lang="pt-BR" sz="2000" dirty="0"/>
              <a:t>://mono-project.com/Monkeyguide</a:t>
            </a:r>
          </a:p>
          <a:p>
            <a:r>
              <a:rPr lang="pt-BR" sz="2400" dirty="0"/>
              <a:t>Mono </a:t>
            </a:r>
            <a:r>
              <a:rPr lang="pt-BR" sz="2400" dirty="0" err="1"/>
              <a:t>APIs</a:t>
            </a:r>
            <a:r>
              <a:rPr lang="pt-BR" sz="2400" dirty="0"/>
              <a:t> : </a:t>
            </a:r>
          </a:p>
          <a:p>
            <a:pPr lvl="1"/>
            <a:r>
              <a:rPr lang="pt-BR" sz="2000" dirty="0"/>
              <a:t>http://www.go-mono.com/docs/</a:t>
            </a:r>
          </a:p>
          <a:p>
            <a:r>
              <a:rPr lang="pt-BR" sz="2400" dirty="0"/>
              <a:t>Esforço de tradução do Mono </a:t>
            </a:r>
            <a:r>
              <a:rPr lang="pt-BR" sz="2400" dirty="0" smtClean="0"/>
              <a:t>Brasil</a:t>
            </a:r>
          </a:p>
          <a:p>
            <a:pPr lvl="1"/>
            <a:r>
              <a:rPr lang="pt-BR" sz="2000" dirty="0" smtClean="0"/>
              <a:t>http://www.monobrasil.org</a:t>
            </a:r>
            <a:endParaRPr lang="pt-BR" sz="2000" dirty="0"/>
          </a:p>
          <a:p>
            <a:endParaRPr lang="pt-BR" sz="2400" dirty="0"/>
          </a:p>
          <a:p>
            <a:pPr lvl="1"/>
            <a:endParaRPr lang="pt-BR" sz="20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6962495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Obrigado	</a:t>
            </a:r>
            <a:endParaRPr lang="pt-BR" dirty="0"/>
          </a:p>
        </p:txBody>
      </p:sp>
      <p:sp>
        <p:nvSpPr>
          <p:cNvPr id="3" name="Espaço Reservado para Conteúdo 2"/>
          <p:cNvSpPr>
            <a:spLocks noGrp="1"/>
          </p:cNvSpPr>
          <p:nvPr>
            <p:ph idx="1"/>
          </p:nvPr>
        </p:nvSpPr>
        <p:spPr>
          <a:xfrm>
            <a:off x="388800" y="1422000"/>
            <a:ext cx="8382000" cy="443198"/>
          </a:xfrm>
        </p:spPr>
        <p:txBody>
          <a:bodyPr/>
          <a:lstStyle/>
          <a:p>
            <a:r>
              <a:rPr lang="pt-BR" dirty="0" smtClean="0"/>
              <a:t>Perguntas ?</a:t>
            </a:r>
            <a:endParaRPr lang="pt-B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96"/>
          </a:xfrm>
        </p:spPr>
        <p:txBody>
          <a:bodyPr/>
          <a:lstStyle/>
          <a:p>
            <a:pPr defTabSz="914363" eaLnBrk="1" fontAlgn="auto" hangingPunct="1">
              <a:spcAft>
                <a:spcPts val="0"/>
              </a:spcAft>
              <a:defRPr/>
            </a:pPr>
            <a:r>
              <a:rPr lang="pt-BR" dirty="0" smtClean="0"/>
              <a:t>Histórico</a:t>
            </a:r>
            <a:br>
              <a:rPr lang="pt-BR" dirty="0" smtClean="0"/>
            </a:br>
            <a:r>
              <a:rPr lang="pt-BR" sz="3600" dirty="0" smtClean="0">
                <a:solidFill>
                  <a:srgbClr val="8CC63F"/>
                </a:solidFill>
                <a:latin typeface="Calibri"/>
              </a:rPr>
              <a:t>Projeto MONO</a:t>
            </a:r>
            <a:endParaRPr sz="3600" dirty="0">
              <a:solidFill>
                <a:schemeClr val="accent1"/>
              </a:solidFill>
            </a:endParaRPr>
          </a:p>
        </p:txBody>
      </p:sp>
      <p:sp>
        <p:nvSpPr>
          <p:cNvPr id="9219" name="Text Placeholder 2"/>
          <p:cNvSpPr>
            <a:spLocks noGrp="1"/>
          </p:cNvSpPr>
          <p:nvPr>
            <p:ph idx="1"/>
          </p:nvPr>
        </p:nvSpPr>
        <p:spPr>
          <a:xfrm>
            <a:off x="386557" y="1441450"/>
            <a:ext cx="8327231" cy="3828740"/>
          </a:xfrm>
        </p:spPr>
        <p:txBody>
          <a:bodyPr/>
          <a:lstStyle/>
          <a:p>
            <a:r>
              <a:rPr lang="pt-BR" dirty="0"/>
              <a:t>Microsoft Lança a plataforma </a:t>
            </a:r>
            <a:r>
              <a:rPr lang="pt-BR" dirty="0" err="1"/>
              <a:t>.Net</a:t>
            </a:r>
            <a:endParaRPr lang="pt-BR" dirty="0"/>
          </a:p>
          <a:p>
            <a:pPr lvl="1"/>
            <a:r>
              <a:rPr lang="pt-BR" dirty="0"/>
              <a:t>Coloca o C# como um padrão</a:t>
            </a:r>
          </a:p>
          <a:p>
            <a:pPr lvl="1"/>
            <a:r>
              <a:rPr lang="pt-BR" dirty="0"/>
              <a:t>O Core do </a:t>
            </a:r>
            <a:r>
              <a:rPr lang="pt-BR" dirty="0" err="1"/>
              <a:t>.Net</a:t>
            </a:r>
            <a:r>
              <a:rPr lang="pt-BR" dirty="0"/>
              <a:t> é colocado como padrão</a:t>
            </a:r>
          </a:p>
          <a:p>
            <a:pPr lvl="1"/>
            <a:r>
              <a:rPr lang="pt-BR" dirty="0"/>
              <a:t>Padrões ECMA 334 , ECMA 335</a:t>
            </a:r>
          </a:p>
          <a:p>
            <a:pPr lvl="1"/>
            <a:endParaRPr lang="pt-BR" dirty="0"/>
          </a:p>
          <a:p>
            <a:r>
              <a:rPr lang="pt-BR" dirty="0"/>
              <a:t>Plataforma Microsoft </a:t>
            </a:r>
            <a:r>
              <a:rPr lang="pt-BR" dirty="0" err="1"/>
              <a:t>.Net</a:t>
            </a:r>
            <a:r>
              <a:rPr lang="pt-BR" dirty="0"/>
              <a:t> </a:t>
            </a:r>
          </a:p>
          <a:p>
            <a:pPr lvl="1"/>
            <a:r>
              <a:rPr lang="pt-BR" dirty="0" err="1"/>
              <a:t>Multi-linguagem</a:t>
            </a:r>
            <a:endParaRPr lang="pt-BR" dirty="0"/>
          </a:p>
          <a:p>
            <a:pPr lvl="1"/>
            <a:r>
              <a:rPr lang="pt-BR" dirty="0" err="1"/>
              <a:t>Garbage</a:t>
            </a:r>
            <a:r>
              <a:rPr lang="pt-BR" dirty="0"/>
              <a:t> </a:t>
            </a:r>
            <a:r>
              <a:rPr lang="pt-BR" dirty="0" err="1" smtClean="0"/>
              <a:t>collector</a:t>
            </a:r>
            <a:endParaRPr lang="pt-BR"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Imagem 6"/>
          <p:cNvPicPr>
            <a:picLocks noChangeAspect="1"/>
          </p:cNvPicPr>
          <p:nvPr/>
        </p:nvPicPr>
        <p:blipFill>
          <a:blip r:embed="rId6">
            <a:lum/>
            <a:alphaModFix/>
          </a:blip>
          <a:srcRect/>
          <a:stretch>
            <a:fillRect/>
          </a:stretch>
        </p:blipFill>
        <p:spPr>
          <a:xfrm>
            <a:off x="5971200" y="2932571"/>
            <a:ext cx="2592228" cy="2949919"/>
          </a:xfrm>
          <a:prstGeom prst="rect">
            <a:avLst/>
          </a:prstGeom>
          <a:noFill/>
          <a:ln>
            <a:noFill/>
          </a:ln>
        </p:spPr>
      </p:pic>
    </p:spTree>
    <p:extLst>
      <p:ext uri="{BB962C8B-B14F-4D97-AF65-F5344CB8AC3E}">
        <p14:creationId xmlns="" xmlns:p14="http://schemas.microsoft.com/office/powerpoint/2010/main" val="33687978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941796"/>
          </a:xfrm>
        </p:spPr>
        <p:txBody>
          <a:bodyPr/>
          <a:lstStyle/>
          <a:p>
            <a:pPr defTabSz="914363" eaLnBrk="1" fontAlgn="auto" hangingPunct="1">
              <a:spcAft>
                <a:spcPts val="0"/>
              </a:spcAft>
              <a:defRPr/>
            </a:pPr>
            <a:r>
              <a:rPr lang="pt-BR" sz="3600" dirty="0" smtClean="0"/>
              <a:t>Motivação</a:t>
            </a:r>
            <a:r>
              <a:rPr lang="pt-BR" sz="3600" dirty="0" smtClean="0">
                <a:solidFill>
                  <a:srgbClr val="FFFFFF"/>
                </a:solidFill>
                <a:latin typeface="Calibri"/>
              </a:rPr>
              <a:t/>
            </a:r>
            <a:br>
              <a:rPr lang="pt-BR" sz="3600" dirty="0" smtClean="0">
                <a:solidFill>
                  <a:srgbClr val="FFFFFF"/>
                </a:solidFill>
                <a:latin typeface="Calibri"/>
              </a:rPr>
            </a:br>
            <a:r>
              <a:rPr lang="pt-BR" sz="3200" dirty="0" smtClean="0">
                <a:solidFill>
                  <a:srgbClr val="8CC63F"/>
                </a:solidFill>
                <a:latin typeface="Calibri"/>
              </a:rPr>
              <a:t>Projeto MONO – Integração de ferramentas no Linux</a:t>
            </a:r>
            <a:endParaRPr sz="3200" dirty="0">
              <a:solidFill>
                <a:schemeClr val="accent1"/>
              </a:solidFill>
            </a:endParaRPr>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
          <p:cNvPicPr>
            <a:picLocks noChangeAspect="1" noChangeArrowheads="1"/>
          </p:cNvPicPr>
          <p:nvPr/>
        </p:nvPicPr>
        <p:blipFill>
          <a:blip r:embed="rId6"/>
          <a:srcRect/>
          <a:stretch>
            <a:fillRect/>
          </a:stretch>
        </p:blipFill>
        <p:spPr bwMode="auto">
          <a:xfrm>
            <a:off x="1306286" y="1935359"/>
            <a:ext cx="7388224" cy="406757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 xmlns:p14="http://schemas.microsoft.com/office/powerpoint/2010/main" val="12437251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350" y="228600"/>
            <a:ext cx="8412163" cy="1107996"/>
          </a:xfrm>
        </p:spPr>
        <p:txBody>
          <a:bodyPr/>
          <a:lstStyle/>
          <a:p>
            <a:r>
              <a:rPr lang="pt-BR" dirty="0"/>
              <a:t>Histórico</a:t>
            </a:r>
            <a:br>
              <a:rPr lang="pt-BR" dirty="0"/>
            </a:br>
            <a:r>
              <a:rPr lang="pt-BR" dirty="0">
                <a:solidFill>
                  <a:srgbClr val="8CC63F"/>
                </a:solidFill>
                <a:latin typeface="Calibri"/>
              </a:rPr>
              <a:t>Projeto MONO</a:t>
            </a:r>
            <a:endParaRPr lang="pt-BR" dirty="0"/>
          </a:p>
        </p:txBody>
      </p:sp>
      <p:sp>
        <p:nvSpPr>
          <p:cNvPr id="3" name="Espaço Reservado para Conteúdo 2"/>
          <p:cNvSpPr>
            <a:spLocks noGrp="1"/>
          </p:cNvSpPr>
          <p:nvPr>
            <p:ph idx="1"/>
          </p:nvPr>
        </p:nvSpPr>
        <p:spPr>
          <a:xfrm>
            <a:off x="388801" y="1422000"/>
            <a:ext cx="6026513" cy="3816429"/>
          </a:xfrm>
        </p:spPr>
        <p:txBody>
          <a:bodyPr/>
          <a:lstStyle/>
          <a:p>
            <a:r>
              <a:rPr lang="pt-BR" sz="2800" dirty="0"/>
              <a:t>Criado por  Miguel de </a:t>
            </a:r>
            <a:r>
              <a:rPr lang="pt-BR" sz="2800" dirty="0" err="1"/>
              <a:t>Icaza</a:t>
            </a:r>
            <a:r>
              <a:rPr lang="pt-BR" sz="2800" dirty="0"/>
              <a:t> em 2001</a:t>
            </a:r>
          </a:p>
          <a:p>
            <a:r>
              <a:rPr lang="pt-BR" sz="2800" dirty="0"/>
              <a:t>O Projeto Mono é uma implementação </a:t>
            </a:r>
            <a:r>
              <a:rPr lang="pt-BR" sz="2800" dirty="0" err="1"/>
              <a:t>OpenSource</a:t>
            </a:r>
            <a:r>
              <a:rPr lang="pt-BR" sz="2800" dirty="0"/>
              <a:t> que permite o desenvolvimento e execução de aplicativos construídos com o framework .Net, da Microsoft, em ambientes NÃO WINDOWS</a:t>
            </a:r>
            <a:r>
              <a:rPr lang="pt-BR" sz="2800" dirty="0" smtClean="0"/>
              <a:t>.</a:t>
            </a:r>
          </a:p>
          <a:p>
            <a:r>
              <a:rPr lang="en-US" sz="2800" dirty="0" err="1" smtClean="0">
                <a:gradFill>
                  <a:gsLst>
                    <a:gs pos="0">
                      <a:schemeClr val="tx1"/>
                    </a:gs>
                    <a:gs pos="86000">
                      <a:schemeClr val="tx1"/>
                    </a:gs>
                  </a:gsLst>
                  <a:lin ang="5400000" scaled="0"/>
                </a:gradFill>
              </a:rPr>
              <a:t>Licenciamento</a:t>
            </a:r>
            <a:r>
              <a:rPr lang="en-US" sz="2800" dirty="0" smtClean="0">
                <a:gradFill>
                  <a:gsLst>
                    <a:gs pos="0">
                      <a:schemeClr val="tx1"/>
                    </a:gs>
                    <a:gs pos="86000">
                      <a:schemeClr val="tx1"/>
                    </a:gs>
                  </a:gsLst>
                  <a:lin ang="5400000" scaled="0"/>
                </a:gradFill>
              </a:rPr>
              <a:t> MPL, LGPL, MIT, BSD</a:t>
            </a:r>
          </a:p>
          <a:p>
            <a:endParaRPr lang="pt-BR" dirty="0"/>
          </a:p>
        </p:txBody>
      </p:sp>
      <p:pic>
        <p:nvPicPr>
          <p:cNvPr id="5" name="Picture 5" descr="icon1.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6" descr="icon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7" descr="icon3.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262892" y="931303"/>
            <a:ext cx="2692423" cy="3589897"/>
          </a:xfrm>
          <a:prstGeom prst="ellipse">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938661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Estatísticas</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Projeto MONO</a:t>
            </a:r>
            <a:endParaRPr sz="3600" dirty="0">
              <a:solidFill>
                <a:schemeClr val="accent1"/>
              </a:solidFill>
            </a:endParaRPr>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Imagem 8"/>
          <p:cNvPicPr>
            <a:picLocks noChangeAspect="1"/>
          </p:cNvPicPr>
          <p:nvPr/>
        </p:nvPicPr>
        <p:blipFill>
          <a:blip r:embed="rId6">
            <a:lum/>
            <a:alphaModFix/>
          </a:blip>
          <a:srcRect/>
          <a:stretch>
            <a:fillRect/>
          </a:stretch>
        </p:blipFill>
        <p:spPr>
          <a:xfrm>
            <a:off x="7584100" y="-158971"/>
            <a:ext cx="1481499" cy="1685925"/>
          </a:xfrm>
          <a:prstGeom prst="rect">
            <a:avLst/>
          </a:prstGeom>
          <a:noFill/>
          <a:ln>
            <a:noFill/>
          </a:ln>
        </p:spPr>
      </p:pic>
      <p:pic>
        <p:nvPicPr>
          <p:cNvPr id="1026" name="Picture 2"/>
          <p:cNvPicPr>
            <a:picLocks noChangeAspect="1" noChangeArrowheads="1"/>
          </p:cNvPicPr>
          <p:nvPr/>
        </p:nvPicPr>
        <p:blipFill>
          <a:blip r:embed="rId7"/>
          <a:srcRect/>
          <a:stretch>
            <a:fillRect/>
          </a:stretch>
        </p:blipFill>
        <p:spPr bwMode="auto">
          <a:xfrm>
            <a:off x="829355" y="3991429"/>
            <a:ext cx="6557575" cy="23095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27" name="Picture 3"/>
          <p:cNvPicPr>
            <a:picLocks noChangeAspect="1" noChangeArrowheads="1"/>
          </p:cNvPicPr>
          <p:nvPr/>
        </p:nvPicPr>
        <p:blipFill>
          <a:blip r:embed="rId8"/>
          <a:srcRect b="20117"/>
          <a:stretch>
            <a:fillRect/>
          </a:stretch>
        </p:blipFill>
        <p:spPr bwMode="auto">
          <a:xfrm>
            <a:off x="319532" y="1669143"/>
            <a:ext cx="4842201" cy="17271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p:cNvPicPr>
            <a:picLocks noChangeAspect="1" noChangeArrowheads="1"/>
          </p:cNvPicPr>
          <p:nvPr/>
        </p:nvPicPr>
        <p:blipFill>
          <a:blip r:embed="rId9"/>
          <a:srcRect/>
          <a:stretch>
            <a:fillRect/>
          </a:stretch>
        </p:blipFill>
        <p:spPr bwMode="auto">
          <a:xfrm>
            <a:off x="5273222" y="1600427"/>
            <a:ext cx="3619500" cy="18573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 xmlns:p14="http://schemas.microsoft.com/office/powerpoint/2010/main" val="40826673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Runtime Mono</a:t>
            </a:r>
            <a:r>
              <a:rPr lang="pt-BR" dirty="0" smtClean="0">
                <a:solidFill>
                  <a:srgbClr val="FFFFFF"/>
                </a:solidFill>
                <a:latin typeface="Calibri"/>
              </a:rPr>
              <a:t/>
            </a:r>
            <a:br>
              <a:rPr lang="pt-BR" dirty="0" smtClean="0">
                <a:solidFill>
                  <a:srgbClr val="FFFFFF"/>
                </a:solidFill>
                <a:latin typeface="Calibri"/>
              </a:rPr>
            </a:br>
            <a:r>
              <a:rPr lang="pt-BR" sz="3600" dirty="0" smtClean="0">
                <a:solidFill>
                  <a:srgbClr val="8CC63F"/>
                </a:solidFill>
                <a:latin typeface="Calibri"/>
              </a:rPr>
              <a:t>Máquina Virtual</a:t>
            </a:r>
            <a:endParaRPr sz="3600" dirty="0">
              <a:solidFill>
                <a:schemeClr val="accent1"/>
              </a:solidFill>
            </a:endParaRPr>
          </a:p>
        </p:txBody>
      </p:sp>
      <p:sp>
        <p:nvSpPr>
          <p:cNvPr id="9219" name="Text Placeholder 2"/>
          <p:cNvSpPr>
            <a:spLocks noGrp="1"/>
          </p:cNvSpPr>
          <p:nvPr>
            <p:ph idx="1"/>
          </p:nvPr>
        </p:nvSpPr>
        <p:spPr>
          <a:xfrm>
            <a:off x="381000" y="1814670"/>
            <a:ext cx="5063836" cy="2886944"/>
          </a:xfrm>
        </p:spPr>
        <p:txBody>
          <a:bodyPr/>
          <a:lstStyle/>
          <a:p>
            <a:r>
              <a:rPr lang="pt-BR" sz="2800" dirty="0"/>
              <a:t>É a máquina virtual do Mono</a:t>
            </a:r>
          </a:p>
          <a:p>
            <a:r>
              <a:rPr lang="pt-BR" sz="2800" dirty="0"/>
              <a:t>O runtime do Mono está pronto e tem possibilidade de executar programas </a:t>
            </a:r>
            <a:r>
              <a:rPr lang="pt-BR" sz="2800" dirty="0" smtClean="0"/>
              <a:t>.NET formato Binário.</a:t>
            </a:r>
            <a:endParaRPr lang="pt-BR" sz="2800" dirty="0"/>
          </a:p>
          <a:p>
            <a:r>
              <a:rPr lang="pt-BR" sz="2800" dirty="0" smtClean="0"/>
              <a:t>Compilador JIT com </a:t>
            </a:r>
            <a:r>
              <a:rPr lang="pt-BR" sz="2800" dirty="0"/>
              <a:t>e sem </a:t>
            </a:r>
            <a:r>
              <a:rPr lang="pt-BR" sz="2800" dirty="0" smtClean="0"/>
              <a:t>otimizações.</a:t>
            </a:r>
            <a:endParaRPr lang="pt-BR" sz="2800" dirty="0"/>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Imagem 8"/>
          <p:cNvPicPr>
            <a:picLocks noChangeAspect="1"/>
          </p:cNvPicPr>
          <p:nvPr/>
        </p:nvPicPr>
        <p:blipFill>
          <a:blip r:embed="rId6">
            <a:alphaModFix/>
            <a:lum/>
          </a:blip>
          <a:srcRect/>
          <a:stretch>
            <a:fillRect/>
          </a:stretch>
        </p:blipFill>
        <p:spPr>
          <a:xfrm>
            <a:off x="5489283" y="1779454"/>
            <a:ext cx="3619792" cy="2660088"/>
          </a:xfrm>
          <a:prstGeom prst="rect">
            <a:avLst/>
          </a:prstGeom>
        </p:spPr>
      </p:pic>
      <p:sp>
        <p:nvSpPr>
          <p:cNvPr id="10" name="Text Placeholder 2"/>
          <p:cNvSpPr txBox="1">
            <a:spLocks/>
          </p:cNvSpPr>
          <p:nvPr/>
        </p:nvSpPr>
        <p:spPr bwMode="auto">
          <a:xfrm>
            <a:off x="380994" y="4702056"/>
            <a:ext cx="8575675" cy="1163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61950" indent="-361950" algn="l" defTabSz="912813" rtl="0" eaLnBrk="0" fontAlgn="base" hangingPunct="0">
              <a:lnSpc>
                <a:spcPct val="90000"/>
              </a:lnSpc>
              <a:spcBef>
                <a:spcPct val="20000"/>
              </a:spcBef>
              <a:spcAft>
                <a:spcPct val="0"/>
              </a:spcAft>
              <a:buSzPct val="100000"/>
              <a:buBlip>
                <a:blip r:embed="rId7"/>
              </a:buBlip>
              <a:defRPr sz="3200" kern="1200">
                <a:solidFill>
                  <a:schemeClr val="bg1"/>
                </a:solidFill>
                <a:latin typeface="Calibri" pitchFamily="34" charset="0"/>
                <a:ea typeface="+mn-ea"/>
                <a:cs typeface="+mn-cs"/>
              </a:defRPr>
            </a:lvl1pPr>
            <a:lvl2pPr marL="808038" indent="-344488" algn="l" defTabSz="912813" rtl="0" eaLnBrk="0" fontAlgn="base" hangingPunct="0">
              <a:lnSpc>
                <a:spcPct val="90000"/>
              </a:lnSpc>
              <a:spcBef>
                <a:spcPct val="20000"/>
              </a:spcBef>
              <a:spcAft>
                <a:spcPct val="0"/>
              </a:spcAft>
              <a:buSzPct val="100000"/>
              <a:buBlip>
                <a:blip r:embed="rId7"/>
              </a:buBlip>
              <a:defRPr sz="2800" kern="1200">
                <a:solidFill>
                  <a:schemeClr val="bg1"/>
                </a:solidFill>
                <a:latin typeface="Calibri" pitchFamily="34" charset="0"/>
                <a:ea typeface="+mn-ea"/>
                <a:cs typeface="+mn-cs"/>
              </a:defRPr>
            </a:lvl2pPr>
            <a:lvl3pPr marL="1168400" indent="-346075" algn="l" defTabSz="912813" rtl="0" eaLnBrk="0" fontAlgn="base" hangingPunct="0">
              <a:lnSpc>
                <a:spcPct val="90000"/>
              </a:lnSpc>
              <a:spcBef>
                <a:spcPct val="20000"/>
              </a:spcBef>
              <a:spcAft>
                <a:spcPct val="0"/>
              </a:spcAft>
              <a:buSzPct val="100000"/>
              <a:buBlip>
                <a:blip r:embed="rId7"/>
              </a:buBlip>
              <a:defRPr sz="2400" kern="1200">
                <a:solidFill>
                  <a:schemeClr val="bg1"/>
                </a:solidFill>
                <a:latin typeface="Calibri" pitchFamily="34" charset="0"/>
                <a:ea typeface="+mn-ea"/>
                <a:cs typeface="+mn-cs"/>
              </a:defRPr>
            </a:lvl3pPr>
            <a:lvl4pPr marL="1516063" indent="-347663" algn="l" defTabSz="912813" rtl="0" eaLnBrk="0" fontAlgn="base" hangingPunct="0">
              <a:lnSpc>
                <a:spcPct val="90000"/>
              </a:lnSpc>
              <a:spcBef>
                <a:spcPct val="20000"/>
              </a:spcBef>
              <a:spcAft>
                <a:spcPct val="0"/>
              </a:spcAft>
              <a:buSzPct val="100000"/>
              <a:buBlip>
                <a:blip r:embed="rId7"/>
              </a:buBlip>
              <a:defRPr sz="2400" kern="1200">
                <a:solidFill>
                  <a:schemeClr val="bg1"/>
                </a:solidFill>
                <a:latin typeface="Calibri" pitchFamily="34" charset="0"/>
                <a:ea typeface="+mn-ea"/>
                <a:cs typeface="+mn-cs"/>
              </a:defRPr>
            </a:lvl4pPr>
            <a:lvl5pPr marL="1852613" indent="-325438" algn="l" defTabSz="912813" rtl="0" eaLnBrk="0" fontAlgn="base" hangingPunct="0">
              <a:lnSpc>
                <a:spcPct val="90000"/>
              </a:lnSpc>
              <a:spcBef>
                <a:spcPct val="20000"/>
              </a:spcBef>
              <a:spcAft>
                <a:spcPct val="0"/>
              </a:spcAft>
              <a:buSzPct val="100000"/>
              <a:buBlip>
                <a:blip r:embed="rId7"/>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800" dirty="0" smtClean="0"/>
              <a:t>Novo  </a:t>
            </a:r>
            <a:r>
              <a:rPr lang="pt-BR" sz="2800" dirty="0" err="1" smtClean="0"/>
              <a:t>Garbage</a:t>
            </a:r>
            <a:r>
              <a:rPr lang="pt-BR" sz="2800" dirty="0" smtClean="0"/>
              <a:t> </a:t>
            </a:r>
            <a:r>
              <a:rPr lang="pt-BR" sz="2800" dirty="0" err="1" smtClean="0"/>
              <a:t>Collector</a:t>
            </a:r>
            <a:r>
              <a:rPr lang="pt-BR" sz="2800" dirty="0" smtClean="0"/>
              <a:t> já disponível, melhorando a performance e reduzindo o uso de memória em cerca de 50%.</a:t>
            </a:r>
            <a:endParaRPr lang="pt-BR" dirty="0"/>
          </a:p>
        </p:txBody>
      </p:sp>
    </p:spTree>
    <p:extLst>
      <p:ext uri="{BB962C8B-B14F-4D97-AF65-F5344CB8AC3E}">
        <p14:creationId xmlns="" xmlns:p14="http://schemas.microsoft.com/office/powerpoint/2010/main" val="19571545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Versão estável 2.10</a:t>
            </a:r>
            <a:endParaRPr lang="pt-BR" dirty="0"/>
          </a:p>
        </p:txBody>
      </p:sp>
      <p:sp>
        <p:nvSpPr>
          <p:cNvPr id="3" name="Espaço Reservado para Conteúdo 2"/>
          <p:cNvSpPr>
            <a:spLocks noGrp="1"/>
          </p:cNvSpPr>
          <p:nvPr>
            <p:ph idx="1"/>
          </p:nvPr>
        </p:nvSpPr>
        <p:spPr>
          <a:xfrm>
            <a:off x="388800" y="1030514"/>
            <a:ext cx="4226743" cy="4792081"/>
          </a:xfrm>
        </p:spPr>
        <p:txBody>
          <a:bodyPr/>
          <a:lstStyle/>
          <a:p>
            <a:pPr>
              <a:buNone/>
            </a:pPr>
            <a:r>
              <a:rPr lang="pt-BR" sz="2400" b="1" dirty="0" smtClean="0"/>
              <a:t>Mono 2.10 </a:t>
            </a:r>
            <a:r>
              <a:rPr lang="pt-BR" sz="2400" b="1" dirty="0" err="1" smtClean="0"/>
              <a:t>Long</a:t>
            </a:r>
            <a:r>
              <a:rPr lang="pt-BR" sz="2400" b="1" dirty="0" smtClean="0"/>
              <a:t> </a:t>
            </a:r>
            <a:r>
              <a:rPr lang="pt-BR" sz="2400" b="1" dirty="0" err="1" smtClean="0"/>
              <a:t>term</a:t>
            </a:r>
            <a:r>
              <a:rPr lang="pt-BR" sz="2400" b="1" dirty="0" smtClean="0"/>
              <a:t> </a:t>
            </a:r>
            <a:r>
              <a:rPr lang="pt-BR" sz="2400" b="1" dirty="0" err="1" smtClean="0"/>
              <a:t>Suport</a:t>
            </a:r>
            <a:endParaRPr lang="pt-BR" sz="2400" b="1" dirty="0" smtClean="0"/>
          </a:p>
          <a:p>
            <a:r>
              <a:rPr lang="pt-BR" sz="1800" dirty="0" smtClean="0"/>
              <a:t>Google </a:t>
            </a:r>
            <a:r>
              <a:rPr lang="pt-BR" sz="1800" dirty="0" err="1" smtClean="0"/>
              <a:t>Native</a:t>
            </a:r>
            <a:r>
              <a:rPr lang="pt-BR" sz="1800" dirty="0" smtClean="0"/>
              <a:t> </a:t>
            </a:r>
            <a:r>
              <a:rPr lang="pt-BR" sz="1800" dirty="0" err="1" smtClean="0"/>
              <a:t>Client</a:t>
            </a:r>
            <a:r>
              <a:rPr lang="pt-BR" sz="1800" dirty="0" smtClean="0"/>
              <a:t> </a:t>
            </a:r>
            <a:r>
              <a:rPr lang="pt-BR" sz="1800" dirty="0" err="1" smtClean="0"/>
              <a:t>Support</a:t>
            </a:r>
            <a:endParaRPr lang="pt-BR" sz="1800" dirty="0" smtClean="0"/>
          </a:p>
          <a:p>
            <a:r>
              <a:rPr lang="pt-BR" sz="1800" dirty="0" err="1" smtClean="0"/>
              <a:t>New</a:t>
            </a:r>
            <a:r>
              <a:rPr lang="pt-BR" sz="1800" dirty="0" smtClean="0"/>
              <a:t> </a:t>
            </a:r>
            <a:r>
              <a:rPr lang="pt-BR" sz="1800" dirty="0" err="1" smtClean="0"/>
              <a:t>Profiler</a:t>
            </a:r>
            <a:r>
              <a:rPr lang="pt-BR" sz="1800" dirty="0" smtClean="0"/>
              <a:t> </a:t>
            </a:r>
            <a:r>
              <a:rPr lang="pt-BR" sz="1800" dirty="0" err="1" smtClean="0"/>
              <a:t>engine</a:t>
            </a:r>
            <a:endParaRPr lang="pt-BR" sz="1800" dirty="0" smtClean="0"/>
          </a:p>
          <a:p>
            <a:r>
              <a:rPr lang="pt-BR" sz="1800" dirty="0" smtClean="0"/>
              <a:t>Melhorias </a:t>
            </a:r>
            <a:r>
              <a:rPr lang="pt-BR" sz="1800" dirty="0" err="1" smtClean="0"/>
              <a:t>Parallel</a:t>
            </a:r>
            <a:r>
              <a:rPr lang="pt-BR" sz="1800" dirty="0" smtClean="0"/>
              <a:t> Framework</a:t>
            </a:r>
          </a:p>
          <a:p>
            <a:r>
              <a:rPr lang="pt-BR" sz="1800" dirty="0" err="1" smtClean="0"/>
              <a:t>SGen</a:t>
            </a:r>
            <a:r>
              <a:rPr lang="pt-BR" sz="1800" dirty="0" smtClean="0"/>
              <a:t> Precise </a:t>
            </a:r>
            <a:r>
              <a:rPr lang="pt-BR" sz="1800" dirty="0" err="1" smtClean="0"/>
              <a:t>Stack</a:t>
            </a:r>
            <a:r>
              <a:rPr lang="pt-BR" sz="1800" dirty="0" smtClean="0"/>
              <a:t> </a:t>
            </a:r>
            <a:r>
              <a:rPr lang="pt-BR" sz="1800" dirty="0" err="1" smtClean="0"/>
              <a:t>Scanning</a:t>
            </a:r>
            <a:r>
              <a:rPr lang="pt-BR" sz="1800" dirty="0" smtClean="0"/>
              <a:t> e muitas melhorias de performance .</a:t>
            </a:r>
          </a:p>
          <a:p>
            <a:r>
              <a:rPr lang="pt-BR" sz="1800" dirty="0" err="1" smtClean="0"/>
              <a:t>MonoTouch</a:t>
            </a:r>
            <a:r>
              <a:rPr lang="pt-BR" sz="1800" dirty="0" smtClean="0"/>
              <a:t>/</a:t>
            </a:r>
            <a:r>
              <a:rPr lang="pt-BR" sz="1800" dirty="0" err="1" smtClean="0"/>
              <a:t>Monodroid</a:t>
            </a:r>
            <a:r>
              <a:rPr lang="pt-BR" sz="1800" dirty="0" smtClean="0"/>
              <a:t>  </a:t>
            </a:r>
            <a:r>
              <a:rPr lang="pt-BR" sz="1800" dirty="0" err="1" smtClean="0"/>
              <a:t>runtime</a:t>
            </a:r>
            <a:r>
              <a:rPr lang="pt-BR" sz="1800" dirty="0" smtClean="0"/>
              <a:t> unificado</a:t>
            </a:r>
          </a:p>
          <a:p>
            <a:r>
              <a:rPr lang="pt-BR" sz="1800" dirty="0" smtClean="0"/>
              <a:t>Cecil/Light</a:t>
            </a:r>
          </a:p>
          <a:p>
            <a:r>
              <a:rPr lang="pt-BR" sz="1800" dirty="0" smtClean="0"/>
              <a:t>Novo C# Compilador</a:t>
            </a:r>
          </a:p>
          <a:p>
            <a:r>
              <a:rPr lang="pt-BR" sz="1800" dirty="0" smtClean="0"/>
              <a:t>VB </a:t>
            </a:r>
            <a:r>
              <a:rPr lang="pt-BR" sz="1800" dirty="0" err="1" smtClean="0"/>
              <a:t>Compiler</a:t>
            </a:r>
            <a:r>
              <a:rPr lang="pt-BR" sz="1800" dirty="0" smtClean="0"/>
              <a:t> compila 2.0 e 4.0</a:t>
            </a:r>
          </a:p>
          <a:p>
            <a:r>
              <a:rPr lang="pt-BR" sz="1800" dirty="0" err="1" smtClean="0"/>
              <a:t>Suporet</a:t>
            </a:r>
            <a:r>
              <a:rPr lang="pt-BR" sz="1800" dirty="0" smtClean="0"/>
              <a:t> ASP.NET MVC3, </a:t>
            </a:r>
            <a:r>
              <a:rPr lang="pt-BR" sz="1800" dirty="0" err="1" smtClean="0"/>
              <a:t>Razor</a:t>
            </a:r>
            <a:endParaRPr lang="pt-BR" sz="1800" dirty="0" smtClean="0"/>
          </a:p>
          <a:p>
            <a:r>
              <a:rPr lang="pt-BR" sz="1800" dirty="0" smtClean="0"/>
              <a:t>Novo </a:t>
            </a:r>
            <a:r>
              <a:rPr lang="pt-BR" sz="1800" dirty="0" err="1" smtClean="0"/>
              <a:t>WebMatrix</a:t>
            </a:r>
            <a:r>
              <a:rPr lang="pt-BR" sz="1800" dirty="0" smtClean="0"/>
              <a:t>.Data database API.</a:t>
            </a:r>
          </a:p>
          <a:p>
            <a:r>
              <a:rPr lang="pt-BR" sz="1800" dirty="0" err="1" smtClean="0"/>
              <a:t>Improved</a:t>
            </a:r>
            <a:r>
              <a:rPr lang="pt-BR" sz="1800" dirty="0" smtClean="0"/>
              <a:t> OSX Mono</a:t>
            </a:r>
          </a:p>
          <a:p>
            <a:r>
              <a:rPr lang="pt-BR" sz="1800" dirty="0" smtClean="0"/>
              <a:t>F# e </a:t>
            </a:r>
            <a:r>
              <a:rPr lang="pt-BR" sz="1800" dirty="0" err="1" smtClean="0"/>
              <a:t>IronRuby</a:t>
            </a:r>
            <a:endParaRPr lang="pt-BR" sz="1800" dirty="0" smtClean="0"/>
          </a:p>
          <a:p>
            <a:r>
              <a:rPr lang="en-US" sz="1800" dirty="0" err="1" smtClean="0"/>
              <a:t>Muitas</a:t>
            </a:r>
            <a:r>
              <a:rPr lang="en-US" sz="1800" dirty="0" smtClean="0"/>
              <a:t> </a:t>
            </a:r>
            <a:r>
              <a:rPr lang="en-US" sz="1800" dirty="0" err="1" smtClean="0"/>
              <a:t>melhorias</a:t>
            </a:r>
            <a:r>
              <a:rPr lang="en-US" sz="1800" dirty="0" smtClean="0"/>
              <a:t> no Mono's WCF stack.</a:t>
            </a:r>
            <a:endParaRPr lang="pt-BR" sz="1800" dirty="0"/>
          </a:p>
        </p:txBody>
      </p:sp>
      <p:sp>
        <p:nvSpPr>
          <p:cNvPr id="4" name="Espaço Reservado para Conteúdo 2"/>
          <p:cNvSpPr txBox="1">
            <a:spLocks/>
          </p:cNvSpPr>
          <p:nvPr/>
        </p:nvSpPr>
        <p:spPr bwMode="auto">
          <a:xfrm>
            <a:off x="4605200" y="994228"/>
            <a:ext cx="4937943" cy="5706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361950" marR="0" lvl="0" indent="-361950" algn="l" defTabSz="912813" rtl="0" eaLnBrk="0" fontAlgn="base" latinLnBrk="0" hangingPunct="0">
              <a:lnSpc>
                <a:spcPct val="90000"/>
              </a:lnSpc>
              <a:spcBef>
                <a:spcPct val="20000"/>
              </a:spcBef>
              <a:spcAft>
                <a:spcPct val="0"/>
              </a:spcAft>
              <a:buClrTx/>
              <a:buSzPct val="100000"/>
              <a:tabLst/>
              <a:defRPr/>
            </a:pPr>
            <a:r>
              <a:rPr kumimoji="0" lang="pt-BR" sz="2800" b="1" i="0" u="none" strike="noStrike" kern="1200" cap="none" spc="0" normalizeH="0" baseline="0" noProof="0" dirty="0" smtClean="0">
                <a:ln>
                  <a:noFill/>
                </a:ln>
                <a:solidFill>
                  <a:schemeClr val="bg1"/>
                </a:solidFill>
                <a:effectLst/>
                <a:uLnTx/>
                <a:uFillTx/>
                <a:latin typeface="Calibri" pitchFamily="34" charset="0"/>
                <a:ea typeface="+mn-ea"/>
                <a:cs typeface="+mn-cs"/>
              </a:rPr>
              <a:t>Mono</a:t>
            </a:r>
            <a:r>
              <a:rPr kumimoji="0" lang="pt-BR" sz="2800" b="1" i="0" u="none" strike="noStrike" kern="1200" cap="none" spc="0" normalizeH="0" noProof="0" dirty="0" smtClean="0">
                <a:ln>
                  <a:noFill/>
                </a:ln>
                <a:solidFill>
                  <a:schemeClr val="bg1"/>
                </a:solidFill>
                <a:effectLst/>
                <a:uLnTx/>
                <a:uFillTx/>
                <a:latin typeface="Calibri" pitchFamily="34" charset="0"/>
                <a:ea typeface="+mn-ea"/>
                <a:cs typeface="+mn-cs"/>
              </a:rPr>
              <a:t>  2.8</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C# 4.0 e </a:t>
            </a:r>
            <a:r>
              <a:rPr lang="en-US" dirty="0" err="1" smtClean="0">
                <a:solidFill>
                  <a:schemeClr val="bg1"/>
                </a:solidFill>
                <a:latin typeface="Calibri" pitchFamily="34" charset="0"/>
                <a:cs typeface="+mn-cs"/>
              </a:rPr>
              <a:t>por</a:t>
            </a:r>
            <a:r>
              <a:rPr lang="en-US" dirty="0" smtClean="0">
                <a:solidFill>
                  <a:schemeClr val="bg1"/>
                </a:solidFill>
                <a:latin typeface="Calibri" pitchFamily="34" charset="0"/>
                <a:cs typeface="+mn-cs"/>
              </a:rPr>
              <a:t> </a:t>
            </a:r>
            <a:r>
              <a:rPr lang="en-US" dirty="0" err="1" smtClean="0">
                <a:solidFill>
                  <a:schemeClr val="bg1"/>
                </a:solidFill>
                <a:latin typeface="Calibri" pitchFamily="34" charset="0"/>
                <a:cs typeface="+mn-cs"/>
              </a:rPr>
              <a:t>padrão</a:t>
            </a:r>
            <a:r>
              <a:rPr lang="en-US" dirty="0" smtClean="0">
                <a:solidFill>
                  <a:schemeClr val="bg1"/>
                </a:solidFill>
                <a:latin typeface="Calibri" pitchFamily="34" charset="0"/>
                <a:cs typeface="+mn-cs"/>
              </a:rPr>
              <a:t>  profile 4.0 </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Novo Garbage Collection engine</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Parallel Framework</a:t>
            </a:r>
          </a:p>
          <a:p>
            <a:pPr marL="361950" lvl="0" indent="-361950" eaLnBrk="0" hangingPunct="0">
              <a:lnSpc>
                <a:spcPct val="90000"/>
              </a:lnSpc>
              <a:spcBef>
                <a:spcPct val="20000"/>
              </a:spcBef>
              <a:buSzPct val="100000"/>
              <a:buBlip>
                <a:blip r:embed="rId2"/>
              </a:buBlip>
            </a:pPr>
            <a:r>
              <a:rPr lang="en-US" dirty="0" err="1" smtClean="0">
                <a:solidFill>
                  <a:schemeClr val="bg1"/>
                </a:solidFill>
                <a:latin typeface="Calibri" pitchFamily="34" charset="0"/>
                <a:cs typeface="+mn-cs"/>
              </a:rPr>
              <a:t>System.XAML</a:t>
            </a:r>
            <a:endParaRPr lang="en-US" dirty="0" smtClean="0">
              <a:solidFill>
                <a:schemeClr val="bg1"/>
              </a:solidFill>
              <a:latin typeface="Calibri" pitchFamily="34" charset="0"/>
              <a:cs typeface="+mn-cs"/>
            </a:endParaRP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Microsoft open sourced frameworks </a:t>
            </a:r>
            <a:r>
              <a:rPr lang="en-US" dirty="0" err="1" smtClean="0">
                <a:solidFill>
                  <a:schemeClr val="bg1"/>
                </a:solidFill>
                <a:latin typeface="Calibri" pitchFamily="34" charset="0"/>
                <a:cs typeface="+mn-cs"/>
              </a:rPr>
              <a:t>incorporados</a:t>
            </a:r>
            <a:r>
              <a:rPr lang="en-US" dirty="0" smtClean="0">
                <a:solidFill>
                  <a:schemeClr val="bg1"/>
                </a:solidFill>
                <a:latin typeface="Calibri" pitchFamily="34" charset="0"/>
                <a:cs typeface="+mn-cs"/>
              </a:rPr>
              <a:t>:</a:t>
            </a:r>
          </a:p>
          <a:p>
            <a:pPr marL="817563" lvl="1" indent="-361950" eaLnBrk="0" hangingPunct="0">
              <a:lnSpc>
                <a:spcPct val="90000"/>
              </a:lnSpc>
              <a:spcBef>
                <a:spcPct val="20000"/>
              </a:spcBef>
              <a:buSzPct val="100000"/>
              <a:buBlip>
                <a:blip r:embed="rId2"/>
              </a:buBlip>
            </a:pPr>
            <a:r>
              <a:rPr lang="en-US" dirty="0" err="1" smtClean="0">
                <a:solidFill>
                  <a:schemeClr val="bg1"/>
                </a:solidFill>
                <a:latin typeface="Calibri" pitchFamily="34" charset="0"/>
                <a:cs typeface="+mn-cs"/>
              </a:rPr>
              <a:t>System.Dynamic</a:t>
            </a:r>
            <a:endParaRPr lang="en-US" dirty="0" smtClean="0">
              <a:solidFill>
                <a:schemeClr val="bg1"/>
              </a:solidFill>
              <a:latin typeface="Calibri" pitchFamily="34" charset="0"/>
              <a:cs typeface="+mn-cs"/>
            </a:endParaRPr>
          </a:p>
          <a:p>
            <a:pPr marL="817563" lvl="1"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Managed Extensibility Framework</a:t>
            </a:r>
          </a:p>
          <a:p>
            <a:pPr marL="817563" lvl="1"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ASP.NET MVC 2</a:t>
            </a:r>
          </a:p>
          <a:p>
            <a:pPr marL="817563" lvl="1" indent="-361950" eaLnBrk="0" hangingPunct="0">
              <a:lnSpc>
                <a:spcPct val="90000"/>
              </a:lnSpc>
              <a:spcBef>
                <a:spcPct val="20000"/>
              </a:spcBef>
              <a:buSzPct val="100000"/>
              <a:buBlip>
                <a:blip r:embed="rId2"/>
              </a:buBlip>
            </a:pPr>
            <a:r>
              <a:rPr lang="en-US" dirty="0" err="1" smtClean="0">
                <a:solidFill>
                  <a:schemeClr val="bg1"/>
                </a:solidFill>
                <a:latin typeface="Calibri" pitchFamily="34" charset="0"/>
                <a:cs typeface="+mn-cs"/>
              </a:rPr>
              <a:t>System.Data.Services.Client</a:t>
            </a:r>
            <a:endParaRPr lang="en-US" dirty="0" smtClean="0">
              <a:solidFill>
                <a:schemeClr val="bg1"/>
              </a:solidFill>
              <a:latin typeface="Calibri" pitchFamily="34" charset="0"/>
              <a:cs typeface="+mn-cs"/>
            </a:endParaRP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Large performance improvements</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LLVM support has graduated to stable</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Use mono-</a:t>
            </a:r>
            <a:r>
              <a:rPr lang="en-US" dirty="0" err="1" smtClean="0">
                <a:solidFill>
                  <a:schemeClr val="bg1"/>
                </a:solidFill>
                <a:latin typeface="Calibri" pitchFamily="34" charset="0"/>
                <a:cs typeface="+mn-cs"/>
              </a:rPr>
              <a:t>llvm</a:t>
            </a:r>
            <a:r>
              <a:rPr lang="en-US" dirty="0" smtClean="0">
                <a:solidFill>
                  <a:schemeClr val="bg1"/>
                </a:solidFill>
                <a:latin typeface="Calibri" pitchFamily="34" charset="0"/>
                <a:cs typeface="+mn-cs"/>
              </a:rPr>
              <a:t> command to run your server loads with the LLVM backend</a:t>
            </a:r>
          </a:p>
          <a:p>
            <a:pPr marL="361950" lvl="0" indent="-361950" eaLnBrk="0" hangingPunct="0">
              <a:lnSpc>
                <a:spcPct val="90000"/>
              </a:lnSpc>
              <a:spcBef>
                <a:spcPct val="20000"/>
              </a:spcBef>
              <a:buSzPct val="100000"/>
              <a:buBlip>
                <a:blip r:embed="rId2"/>
              </a:buBlip>
            </a:pPr>
            <a:r>
              <a:rPr lang="en-US" dirty="0" err="1" smtClean="0">
                <a:solidFill>
                  <a:schemeClr val="bg1"/>
                </a:solidFill>
                <a:latin typeface="Calibri" pitchFamily="34" charset="0"/>
                <a:cs typeface="+mn-cs"/>
              </a:rPr>
              <a:t>Prévia</a:t>
            </a:r>
            <a:r>
              <a:rPr lang="en-US" dirty="0" smtClean="0">
                <a:solidFill>
                  <a:schemeClr val="bg1"/>
                </a:solidFill>
                <a:latin typeface="Calibri" pitchFamily="34" charset="0"/>
                <a:cs typeface="+mn-cs"/>
              </a:rPr>
              <a:t> do novo  Generational Garbage Collector</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Version 2.0 of the embedding API</a:t>
            </a:r>
          </a:p>
          <a:p>
            <a:pPr marL="361950" lvl="0" indent="-361950" eaLnBrk="0" hangingPunct="0">
              <a:lnSpc>
                <a:spcPct val="90000"/>
              </a:lnSpc>
              <a:spcBef>
                <a:spcPct val="20000"/>
              </a:spcBef>
              <a:buSzPct val="100000"/>
              <a:buBlip>
                <a:blip r:embed="rId2"/>
              </a:buBlip>
            </a:pPr>
            <a:r>
              <a:rPr lang="en-US" dirty="0" smtClean="0">
                <a:solidFill>
                  <a:schemeClr val="bg1"/>
                </a:solidFill>
                <a:latin typeface="Calibri" pitchFamily="34" charset="0"/>
                <a:cs typeface="+mn-cs"/>
              </a:rPr>
              <a:t>WCF Routing</a:t>
            </a:r>
          </a:p>
          <a:p>
            <a:pPr marL="361950" marR="0" lvl="0" indent="-361950" algn="l" defTabSz="912813" rtl="0" eaLnBrk="0" fontAlgn="base" latinLnBrk="0" hangingPunct="0">
              <a:lnSpc>
                <a:spcPct val="90000"/>
              </a:lnSpc>
              <a:spcBef>
                <a:spcPct val="20000"/>
              </a:spcBef>
              <a:spcAft>
                <a:spcPct val="0"/>
              </a:spcAft>
              <a:buClrTx/>
              <a:buSzPct val="100000"/>
              <a:buFontTx/>
              <a:buBlip>
                <a:blip r:embed="rId2"/>
              </a:buBlip>
              <a:tabLst/>
              <a:defRPr/>
            </a:pPr>
            <a:endParaRPr kumimoji="0" lang="pt-BR" sz="1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1052513"/>
          </a:xfrm>
        </p:spPr>
        <p:txBody>
          <a:bodyPr/>
          <a:lstStyle/>
          <a:p>
            <a:pPr defTabSz="914363" eaLnBrk="1" fontAlgn="auto" hangingPunct="1">
              <a:spcAft>
                <a:spcPts val="0"/>
              </a:spcAft>
              <a:defRPr/>
            </a:pPr>
            <a:r>
              <a:rPr lang="pt-BR" dirty="0" smtClean="0"/>
              <a:t>Plataformas e Compatibilidade</a:t>
            </a:r>
            <a:r>
              <a:rPr lang="pt-BR" dirty="0" smtClean="0">
                <a:solidFill>
                  <a:srgbClr val="FFFFFF"/>
                </a:solidFill>
                <a:latin typeface="Calibri"/>
              </a:rPr>
              <a:t/>
            </a:r>
            <a:br>
              <a:rPr lang="pt-BR" dirty="0" smtClean="0">
                <a:solidFill>
                  <a:srgbClr val="FFFFFF"/>
                </a:solidFill>
                <a:latin typeface="Calibri"/>
              </a:rPr>
            </a:br>
            <a:endParaRPr sz="3600" dirty="0">
              <a:solidFill>
                <a:schemeClr val="accent1"/>
              </a:solidFill>
            </a:endParaRPr>
          </a:p>
        </p:txBody>
      </p:sp>
      <p:pic>
        <p:nvPicPr>
          <p:cNvPr id="11268" name="Picture 5" descr="icon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339138" y="6423025"/>
            <a:ext cx="3746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69" name="Picture 6" descr="icon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8402638" y="5903913"/>
            <a:ext cx="70643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0" name="Picture 7" descr="icon3.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8107363" y="6142038"/>
            <a:ext cx="434975"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1" name="Tabela 10"/>
          <p:cNvGraphicFramePr>
            <a:graphicFrameLocks noGrp="1"/>
          </p:cNvGraphicFramePr>
          <p:nvPr>
            <p:extLst>
              <p:ext uri="{D42A27DB-BD31-4B8C-83A1-F6EECF244321}">
                <p14:modId xmlns="" xmlns:p14="http://schemas.microsoft.com/office/powerpoint/2010/main" val="623916843"/>
              </p:ext>
            </p:extLst>
          </p:nvPr>
        </p:nvGraphicFramePr>
        <p:xfrm>
          <a:off x="698190" y="1087801"/>
          <a:ext cx="7649028" cy="5031332"/>
        </p:xfrm>
        <a:graphic>
          <a:graphicData uri="http://schemas.openxmlformats.org/drawingml/2006/table">
            <a:tbl>
              <a:tblPr>
                <a:tableStyleId>{3C2FFA5D-87B4-456A-9821-1D502468CF0F}</a:tableStyleId>
              </a:tblPr>
              <a:tblGrid>
                <a:gridCol w="2946400"/>
                <a:gridCol w="1219200"/>
                <a:gridCol w="3483428"/>
              </a:tblGrid>
              <a:tr h="277362">
                <a:tc>
                  <a:txBody>
                    <a:bodyPr/>
                    <a:lstStyle/>
                    <a:p>
                      <a:r>
                        <a:rPr lang="pt-BR" sz="1800" dirty="0">
                          <a:solidFill>
                            <a:srgbClr val="000000"/>
                          </a:solidFill>
                        </a:rPr>
                        <a:t>Supported Architectures </a:t>
                      </a:r>
                    </a:p>
                  </a:txBody>
                  <a:tcPr marL="48964" marR="48964" marT="24482" marB="24482" anchor="ctr"/>
                </a:tc>
                <a:tc>
                  <a:txBody>
                    <a:bodyPr/>
                    <a:lstStyle/>
                    <a:p>
                      <a:r>
                        <a:rPr lang="pt-BR" sz="1800" dirty="0">
                          <a:solidFill>
                            <a:srgbClr val="000000"/>
                          </a:solidFill>
                        </a:rPr>
                        <a:t>Runtime </a:t>
                      </a:r>
                    </a:p>
                  </a:txBody>
                  <a:tcPr marL="48964" marR="48964" marT="24482" marB="24482" anchor="ctr"/>
                </a:tc>
                <a:tc>
                  <a:txBody>
                    <a:bodyPr/>
                    <a:lstStyle/>
                    <a:p>
                      <a:r>
                        <a:rPr lang="pt-BR" sz="1800" dirty="0">
                          <a:solidFill>
                            <a:srgbClr val="000000"/>
                          </a:solidFill>
                        </a:rPr>
                        <a:t>Operating system </a:t>
                      </a:r>
                    </a:p>
                  </a:txBody>
                  <a:tcPr marL="48964" marR="48964" marT="24482" marB="24482" anchor="ctr"/>
                </a:tc>
              </a:tr>
              <a:tr h="532849">
                <a:tc>
                  <a:txBody>
                    <a:bodyPr/>
                    <a:lstStyle/>
                    <a:p>
                      <a:r>
                        <a:rPr lang="pt-BR" sz="2000" dirty="0">
                          <a:solidFill>
                            <a:srgbClr val="000000"/>
                          </a:solidFill>
                          <a:hlinkClick r:id="rId6" tooltip="Mono:S390"/>
                        </a:rPr>
                        <a:t>s390, s390x </a:t>
                      </a:r>
                      <a:r>
                        <a:rPr lang="pt-BR" sz="1800" dirty="0">
                          <a:solidFill>
                            <a:srgbClr val="000000"/>
                          </a:solidFill>
                          <a:hlinkClick r:id="rId6" tooltip="Mono:S390"/>
                        </a:rPr>
                        <a:t>(32 and 64 bits)</a:t>
                      </a:r>
                      <a:r>
                        <a:rPr lang="pt-BR" sz="2000" dirty="0">
                          <a:solidFill>
                            <a:srgbClr val="000000"/>
                          </a:solidFill>
                        </a:rPr>
                        <a:t>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a:solidFill>
                            <a:srgbClr val="000000"/>
                          </a:solidFill>
                        </a:rPr>
                        <a:t>Linux </a:t>
                      </a:r>
                    </a:p>
                  </a:txBody>
                  <a:tcPr marL="48964" marR="48964" marT="24482" marB="24482" anchor="ctr"/>
                </a:tc>
              </a:tr>
              <a:tr h="288254">
                <a:tc>
                  <a:txBody>
                    <a:bodyPr/>
                    <a:lstStyle/>
                    <a:p>
                      <a:r>
                        <a:rPr lang="pt-BR" sz="2000" dirty="0">
                          <a:solidFill>
                            <a:srgbClr val="000000"/>
                          </a:solidFill>
                          <a:hlinkClick r:id="rId7" tooltip="Mono:SPARC"/>
                        </a:rPr>
                        <a:t>SPARC (32)</a:t>
                      </a:r>
                      <a:r>
                        <a:rPr lang="pt-BR" sz="2000" dirty="0">
                          <a:solidFill>
                            <a:srgbClr val="000000"/>
                          </a:solidFill>
                        </a:rPr>
                        <a:t>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a:solidFill>
                            <a:srgbClr val="000000"/>
                          </a:solidFill>
                        </a:rPr>
                        <a:t>Solaris, Linux </a:t>
                      </a:r>
                    </a:p>
                  </a:txBody>
                  <a:tcPr marL="48964" marR="48964" marT="24482" marB="24482" anchor="ctr"/>
                </a:tc>
              </a:tr>
              <a:tr h="478494">
                <a:tc>
                  <a:txBody>
                    <a:bodyPr/>
                    <a:lstStyle/>
                    <a:p>
                      <a:r>
                        <a:rPr lang="pt-BR" sz="2000" dirty="0">
                          <a:solidFill>
                            <a:srgbClr val="000000"/>
                          </a:solidFill>
                          <a:hlinkClick r:id="rId8" tooltip="Mono:PowerPC"/>
                        </a:rPr>
                        <a:t>PowerPC</a:t>
                      </a:r>
                      <a:r>
                        <a:rPr lang="pt-BR" sz="2000" dirty="0">
                          <a:solidFill>
                            <a:srgbClr val="000000"/>
                          </a:solidFill>
                        </a:rPr>
                        <a:t>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a:solidFill>
                            <a:srgbClr val="000000"/>
                          </a:solidFill>
                        </a:rPr>
                        <a:t>Linux, Mac OSX, Wii, PlayStation 3 </a:t>
                      </a:r>
                    </a:p>
                  </a:txBody>
                  <a:tcPr marL="48964" marR="48964" marT="24482" marB="24482" anchor="ctr"/>
                </a:tc>
              </a:tr>
              <a:tr h="913330">
                <a:tc>
                  <a:txBody>
                    <a:bodyPr/>
                    <a:lstStyle/>
                    <a:p>
                      <a:r>
                        <a:rPr lang="pt-BR" sz="2000" dirty="0">
                          <a:solidFill>
                            <a:srgbClr val="000000"/>
                          </a:solidFill>
                          <a:hlinkClick r:id="rId9" tooltip="Mono:X86"/>
                        </a:rPr>
                        <a:t>x86</a:t>
                      </a:r>
                      <a:r>
                        <a:rPr lang="pt-BR" sz="2000" dirty="0">
                          <a:solidFill>
                            <a:srgbClr val="000000"/>
                          </a:solidFill>
                        </a:rPr>
                        <a:t>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a:solidFill>
                            <a:srgbClr val="000000"/>
                          </a:solidFill>
                        </a:rPr>
                        <a:t>Linux, FreeBSD, OpenBSD, NetBSD, </a:t>
                      </a:r>
                      <a:br>
                        <a:rPr lang="pt-BR" sz="1800" dirty="0">
                          <a:solidFill>
                            <a:srgbClr val="000000"/>
                          </a:solidFill>
                        </a:rPr>
                      </a:br>
                      <a:r>
                        <a:rPr lang="pt-BR" sz="1800" dirty="0">
                          <a:solidFill>
                            <a:srgbClr val="000000"/>
                          </a:solidFill>
                        </a:rPr>
                        <a:t>Microsoft Windows, Solaris, OS X </a:t>
                      </a:r>
                    </a:p>
                  </a:txBody>
                  <a:tcPr marL="48964" marR="48964" marT="24482" marB="24482" anchor="ctr"/>
                </a:tc>
              </a:tr>
              <a:tr h="532849">
                <a:tc>
                  <a:txBody>
                    <a:bodyPr/>
                    <a:lstStyle/>
                    <a:p>
                      <a:r>
                        <a:rPr lang="pt-BR" sz="2000" dirty="0">
                          <a:solidFill>
                            <a:srgbClr val="000000"/>
                          </a:solidFill>
                          <a:hlinkClick r:id="rId10" tooltip="Mono:AMD64"/>
                        </a:rPr>
                        <a:t>x86-64</a:t>
                      </a:r>
                      <a:r>
                        <a:rPr lang="pt-BR" sz="2000" dirty="0">
                          <a:solidFill>
                            <a:srgbClr val="000000"/>
                          </a:solidFill>
                        </a:rPr>
                        <a:t>: </a:t>
                      </a:r>
                      <a:r>
                        <a:rPr lang="pt-BR" sz="1400" dirty="0">
                          <a:solidFill>
                            <a:srgbClr val="000000"/>
                          </a:solidFill>
                        </a:rPr>
                        <a:t>AMD64 and EM64T (64 bit)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a:solidFill>
                            <a:srgbClr val="000000"/>
                          </a:solidFill>
                        </a:rPr>
                        <a:t>Linux, Solaris </a:t>
                      </a:r>
                    </a:p>
                  </a:txBody>
                  <a:tcPr marL="48964" marR="48964" marT="24482" marB="24482" anchor="ctr"/>
                </a:tc>
              </a:tr>
              <a:tr h="288254">
                <a:tc>
                  <a:txBody>
                    <a:bodyPr/>
                    <a:lstStyle/>
                    <a:p>
                      <a:r>
                        <a:rPr lang="pt-BR" sz="2000" dirty="0">
                          <a:solidFill>
                            <a:srgbClr val="000000"/>
                          </a:solidFill>
                          <a:hlinkClick r:id="rId11" tooltip="Mono:IA64"/>
                        </a:rPr>
                        <a:t>IA64</a:t>
                      </a:r>
                      <a:r>
                        <a:rPr lang="pt-BR" sz="2000" dirty="0">
                          <a:solidFill>
                            <a:srgbClr val="000000"/>
                          </a:solidFill>
                        </a:rPr>
                        <a:t> Itanium2 (64 bit)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a:solidFill>
                            <a:srgbClr val="000000"/>
                          </a:solidFill>
                        </a:rPr>
                        <a:t>Linux </a:t>
                      </a:r>
                    </a:p>
                  </a:txBody>
                  <a:tcPr marL="48964" marR="48964" marT="24482" marB="24482" anchor="ctr"/>
                </a:tc>
              </a:tr>
              <a:tr h="481706">
                <a:tc>
                  <a:txBody>
                    <a:bodyPr/>
                    <a:lstStyle/>
                    <a:p>
                      <a:r>
                        <a:rPr lang="pt-BR" sz="2000" dirty="0">
                          <a:solidFill>
                            <a:srgbClr val="000000"/>
                          </a:solidFill>
                          <a:hlinkClick r:id="rId12" tooltip="Mono:ARM"/>
                        </a:rPr>
                        <a:t>ARM</a:t>
                      </a:r>
                      <a:r>
                        <a:rPr lang="pt-BR" sz="2000" dirty="0">
                          <a:solidFill>
                            <a:srgbClr val="000000"/>
                          </a:solidFill>
                        </a:rPr>
                        <a:t>: little and big endian </a:t>
                      </a:r>
                    </a:p>
                  </a:txBody>
                  <a:tcPr marL="48964" marR="48964" marT="24482" marB="24482" anchor="ctr"/>
                </a:tc>
                <a:tc>
                  <a:txBody>
                    <a:bodyPr/>
                    <a:lstStyle/>
                    <a:p>
                      <a:pPr algn="ctr"/>
                      <a:r>
                        <a:rPr lang="pt-BR" sz="1800" dirty="0">
                          <a:solidFill>
                            <a:srgbClr val="000000"/>
                          </a:solidFill>
                        </a:rPr>
                        <a:t>JIT </a:t>
                      </a:r>
                    </a:p>
                  </a:txBody>
                  <a:tcPr marL="48964" marR="48964" marT="24482" marB="24482" anchor="ctr"/>
                </a:tc>
                <a:tc>
                  <a:txBody>
                    <a:bodyPr/>
                    <a:lstStyle/>
                    <a:p>
                      <a:r>
                        <a:rPr lang="pt-BR" sz="1800" dirty="0" smtClean="0">
                          <a:solidFill>
                            <a:srgbClr val="000000"/>
                          </a:solidFill>
                        </a:rPr>
                        <a:t>Linux, </a:t>
                      </a:r>
                      <a:r>
                        <a:rPr lang="pt-BR" sz="1800" dirty="0">
                          <a:solidFill>
                            <a:srgbClr val="000000"/>
                          </a:solidFill>
                        </a:rPr>
                        <a:t>iPhone </a:t>
                      </a:r>
                    </a:p>
                  </a:txBody>
                  <a:tcPr marL="48964" marR="48964" marT="24482" marB="24482" anchor="ctr"/>
                </a:tc>
              </a:tr>
              <a:tr h="288254">
                <a:tc>
                  <a:txBody>
                    <a:bodyPr/>
                    <a:lstStyle/>
                    <a:p>
                      <a:r>
                        <a:rPr lang="pt-BR" sz="2000" dirty="0">
                          <a:solidFill>
                            <a:srgbClr val="000000"/>
                          </a:solidFill>
                          <a:hlinkClick r:id="rId13" tooltip="Mono:Alpha"/>
                        </a:rPr>
                        <a:t>Alpha</a:t>
                      </a:r>
                      <a:r>
                        <a:rPr lang="pt-BR" sz="2000" dirty="0">
                          <a:solidFill>
                            <a:srgbClr val="000000"/>
                          </a:solidFill>
                        </a:rPr>
                        <a:t> </a:t>
                      </a:r>
                    </a:p>
                  </a:txBody>
                  <a:tcPr marL="48964" marR="48964" marT="24482" marB="24482" anchor="ctr"/>
                </a:tc>
                <a:tc>
                  <a:txBody>
                    <a:bodyPr/>
                    <a:lstStyle/>
                    <a:p>
                      <a:pPr algn="ctr"/>
                      <a:r>
                        <a:rPr lang="pt-BR" sz="1800">
                          <a:solidFill>
                            <a:srgbClr val="000000"/>
                          </a:solidFill>
                        </a:rPr>
                        <a:t>JIT </a:t>
                      </a:r>
                    </a:p>
                  </a:txBody>
                  <a:tcPr marL="48964" marR="48964" marT="24482" marB="24482" anchor="ctr"/>
                </a:tc>
                <a:tc>
                  <a:txBody>
                    <a:bodyPr/>
                    <a:lstStyle/>
                    <a:p>
                      <a:r>
                        <a:rPr lang="pt-BR" sz="1800" dirty="0">
                          <a:solidFill>
                            <a:srgbClr val="000000"/>
                          </a:solidFill>
                        </a:rPr>
                        <a:t>Linux </a:t>
                      </a:r>
                    </a:p>
                  </a:txBody>
                  <a:tcPr marL="48964" marR="48964" marT="24482" marB="24482" anchor="ctr"/>
                </a:tc>
              </a:tr>
              <a:tr h="288254">
                <a:tc>
                  <a:txBody>
                    <a:bodyPr/>
                    <a:lstStyle/>
                    <a:p>
                      <a:r>
                        <a:rPr lang="pt-BR" sz="2000" dirty="0">
                          <a:solidFill>
                            <a:srgbClr val="000000"/>
                          </a:solidFill>
                          <a:hlinkClick r:id="rId14" tooltip="Mono:MIPS"/>
                        </a:rPr>
                        <a:t>MIPS</a:t>
                      </a:r>
                      <a:r>
                        <a:rPr lang="pt-BR" sz="2000" dirty="0">
                          <a:solidFill>
                            <a:srgbClr val="000000"/>
                          </a:solidFill>
                        </a:rPr>
                        <a:t> </a:t>
                      </a:r>
                    </a:p>
                  </a:txBody>
                  <a:tcPr marL="48964" marR="48964" marT="24482" marB="24482" anchor="ctr"/>
                </a:tc>
                <a:tc>
                  <a:txBody>
                    <a:bodyPr/>
                    <a:lstStyle/>
                    <a:p>
                      <a:pPr algn="ctr"/>
                      <a:r>
                        <a:rPr lang="pt-BR" sz="1800">
                          <a:solidFill>
                            <a:srgbClr val="000000"/>
                          </a:solidFill>
                        </a:rPr>
                        <a:t>JIT </a:t>
                      </a:r>
                    </a:p>
                  </a:txBody>
                  <a:tcPr marL="48964" marR="48964" marT="24482" marB="24482" anchor="ctr"/>
                </a:tc>
                <a:tc>
                  <a:txBody>
                    <a:bodyPr/>
                    <a:lstStyle/>
                    <a:p>
                      <a:r>
                        <a:rPr lang="pt-BR" sz="1800" dirty="0">
                          <a:solidFill>
                            <a:srgbClr val="000000"/>
                          </a:solidFill>
                        </a:rPr>
                        <a:t>Linux </a:t>
                      </a:r>
                    </a:p>
                  </a:txBody>
                  <a:tcPr marL="48964" marR="48964" marT="24482" marB="24482" anchor="ctr"/>
                </a:tc>
              </a:tr>
              <a:tr h="288254">
                <a:tc>
                  <a:txBody>
                    <a:bodyPr/>
                    <a:lstStyle/>
                    <a:p>
                      <a:r>
                        <a:rPr lang="pt-BR" sz="2000" dirty="0">
                          <a:solidFill>
                            <a:srgbClr val="000000"/>
                          </a:solidFill>
                          <a:hlinkClick r:id="rId15" tooltip="Mono:HPPA"/>
                        </a:rPr>
                        <a:t>HPPA</a:t>
                      </a:r>
                      <a:r>
                        <a:rPr lang="pt-BR" sz="2000" dirty="0">
                          <a:solidFill>
                            <a:srgbClr val="000000"/>
                          </a:solidFill>
                        </a:rPr>
                        <a:t> </a:t>
                      </a:r>
                    </a:p>
                  </a:txBody>
                  <a:tcPr marL="48964" marR="48964" marT="24482" marB="24482" anchor="ctr"/>
                </a:tc>
                <a:tc>
                  <a:txBody>
                    <a:bodyPr/>
                    <a:lstStyle/>
                    <a:p>
                      <a:pPr algn="ctr"/>
                      <a:r>
                        <a:rPr lang="pt-BR" sz="1800">
                          <a:solidFill>
                            <a:srgbClr val="000000"/>
                          </a:solidFill>
                        </a:rPr>
                        <a:t>JIT </a:t>
                      </a:r>
                    </a:p>
                  </a:txBody>
                  <a:tcPr marL="48964" marR="48964" marT="24482" marB="24482" anchor="ctr"/>
                </a:tc>
                <a:tc>
                  <a:txBody>
                    <a:bodyPr/>
                    <a:lstStyle/>
                    <a:p>
                      <a:r>
                        <a:rPr lang="pt-BR" sz="1800" dirty="0">
                          <a:solidFill>
                            <a:srgbClr val="000000"/>
                          </a:solidFill>
                        </a:rPr>
                        <a:t>Linux </a:t>
                      </a:r>
                    </a:p>
                  </a:txBody>
                  <a:tcPr marL="48964" marR="48964" marT="24482" marB="24482" anchor="ctr"/>
                </a:tc>
              </a:tr>
            </a:tbl>
          </a:graphicData>
        </a:graphic>
      </p:graphicFrame>
    </p:spTree>
    <p:extLst>
      <p:ext uri="{BB962C8B-B14F-4D97-AF65-F5344CB8AC3E}">
        <p14:creationId xmlns="" xmlns:p14="http://schemas.microsoft.com/office/powerpoint/2010/main" val="365787310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2010_NA_4-3">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CEFCA13-7B81-4C77-840D-D9CC98212317}">
  <ds:schemaRefs>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TechEd2008_ITPro_4-3</Template>
  <TotalTime>3472</TotalTime>
  <Words>2683</Words>
  <Application>Microsoft Office PowerPoint</Application>
  <PresentationFormat>Apresentação na tela (4:3)</PresentationFormat>
  <Paragraphs>252</Paragraphs>
  <Slides>22</Slides>
  <Notes>16</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TechEd2010_NA_4-3</vt:lpstr>
      <vt:lpstr>O Projeto Mono:  Aplicações .NET para sistemas não Windows</vt:lpstr>
      <vt:lpstr>Agenda </vt:lpstr>
      <vt:lpstr>Histórico Projeto MONO</vt:lpstr>
      <vt:lpstr>Motivação Projeto MONO – Integração de ferramentas no Linux</vt:lpstr>
      <vt:lpstr>Histórico Projeto MONO</vt:lpstr>
      <vt:lpstr>Estatísticas Projeto MONO</vt:lpstr>
      <vt:lpstr>Runtime Mono Máquina Virtual</vt:lpstr>
      <vt:lpstr>Versão estável 2.10</vt:lpstr>
      <vt:lpstr>Plataformas e Compatibilidade </vt:lpstr>
      <vt:lpstr>Crie no VS e rode no Linux Portando aplicativos</vt:lpstr>
      <vt:lpstr>MOMA  Compatibilidade</vt:lpstr>
      <vt:lpstr>Banco de Dados Portando aplicativos</vt:lpstr>
      <vt:lpstr>XAMARIN nova casa do Mono</vt:lpstr>
      <vt:lpstr>Xamarin Mono Touch</vt:lpstr>
      <vt:lpstr>Mono for android</vt:lpstr>
      <vt:lpstr>Ferramentas Portando aplicativos</vt:lpstr>
      <vt:lpstr>Cases Internacionais Empresas que usam o Mono</vt:lpstr>
      <vt:lpstr>GAMES em C# </vt:lpstr>
      <vt:lpstr>Daruma Case Brasileiro</vt:lpstr>
      <vt:lpstr>Case Internacional O Sistema da Cidade de Munich - Alemanha</vt:lpstr>
      <vt:lpstr>Documentação Referências</vt:lpstr>
      <vt:lpstr>Obrigado </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2010 NA 4x3</dc:subject>
  <dc:creator>James Dent</dc:creator>
  <dc:description>Event Location: New Orleans, LA
Audience: Technical, partners and customers, Developers, IT Professionals,</dc:description>
  <cp:lastModifiedBy>binhara</cp:lastModifiedBy>
  <cp:revision>228</cp:revision>
  <dcterms:created xsi:type="dcterms:W3CDTF">2010-06-22T19:02:55Z</dcterms:created>
  <dcterms:modified xsi:type="dcterms:W3CDTF">2011-09-15T20:20:56Z</dcterms:modified>
</cp:coreProperties>
</file>