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67" r:id="rId6"/>
    <p:sldId id="274" r:id="rId7"/>
    <p:sldId id="273" r:id="rId8"/>
    <p:sldId id="278" r:id="rId9"/>
    <p:sldId id="283" r:id="rId10"/>
    <p:sldId id="282" r:id="rId11"/>
    <p:sldId id="279" r:id="rId12"/>
    <p:sldId id="281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95" r:id="rId24"/>
    <p:sldId id="298" r:id="rId25"/>
    <p:sldId id="297" r:id="rId26"/>
    <p:sldId id="296" r:id="rId27"/>
    <p:sldId id="299" r:id="rId28"/>
    <p:sldId id="300" r:id="rId29"/>
    <p:sldId id="301" r:id="rId30"/>
    <p:sldId id="302" r:id="rId31"/>
    <p:sldId id="304" r:id="rId32"/>
    <p:sldId id="303" r:id="rId33"/>
    <p:sldId id="305" r:id="rId34"/>
    <p:sldId id="280" r:id="rId3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369" autoAdjust="0"/>
  </p:normalViewPr>
  <p:slideViewPr>
    <p:cSldViewPr showGuides="1">
      <p:cViewPr varScale="1">
        <p:scale>
          <a:sx n="98" d="100"/>
          <a:sy n="98" d="100"/>
        </p:scale>
        <p:origin x="-828" y="-90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BDB7646E-8811-423A-9C42-2CBFADA00A96}" type="datetimeFigureOut">
              <a:rPr lang="en-US" altLang="zh-CN" smtClean="0"/>
              <a:pPr/>
              <a:t>11/3/2014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04360E59-1627-4404-ACC5-51C744AB0F27}" type="slidenum">
              <a:rPr lang="zh-CN" smtClean="0"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/>
              <a:pPr/>
              <a:t>2013/7/26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>
                <a:solidFill>
                  <a:schemeClr val="tx1"/>
                </a:solidFill>
              </a:defRPr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版本控制器的历史，和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的一些使用入门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如果你用</a:t>
            </a:r>
            <a:r>
              <a:rPr lang="en-US" altLang="zh-CN" dirty="0" smtClean="0"/>
              <a:t>Microsoft Word</a:t>
            </a:r>
            <a:r>
              <a:rPr lang="zh-CN" altLang="en-US" dirty="0" smtClean="0"/>
              <a:t>写过长篇大论，那你一定有这样的经历：</a:t>
            </a:r>
          </a:p>
          <a:p>
            <a:r>
              <a:rPr lang="zh-CN" altLang="en-US" dirty="0" smtClean="0"/>
              <a:t>想删除一个段落，又怕将来想恢复找不回来怎么办？有办法，先把当前文件“另存为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一个新的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文件，再接着改，改到一定程度，再“另存为</a:t>
            </a:r>
            <a:r>
              <a:rPr lang="en-US" altLang="zh-CN" dirty="0" smtClean="0"/>
              <a:t>……”</a:t>
            </a:r>
            <a:r>
              <a:rPr lang="zh-CN" altLang="en-US" dirty="0" smtClean="0"/>
              <a:t>一个新文件，这样一直改下去，最后你的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文档变成了这样：</a:t>
            </a:r>
          </a:p>
          <a:p>
            <a:r>
              <a:rPr lang="zh-CN" altLang="en-US" dirty="0" smtClean="0"/>
              <a:t>过了一周，你想找回被删除的文字，但是已经记不清删除前保存在哪个文件里了，只好一个一个文件去找，真麻烦。</a:t>
            </a:r>
          </a:p>
          <a:p>
            <a:r>
              <a:rPr lang="zh-CN" altLang="en-US" dirty="0" smtClean="0"/>
              <a:t>看着一堆乱七八糟的文件，想保留最新的一个，然后把其他的删掉，又怕哪天会用上，还不敢删，真郁闷。</a:t>
            </a:r>
          </a:p>
          <a:p>
            <a:r>
              <a:rPr lang="zh-CN" altLang="en-US" dirty="0" smtClean="0"/>
              <a:t>更要命的是，有些部分需要你的财务同事帮助填写，于是你把文件</a:t>
            </a:r>
            <a:r>
              <a:rPr lang="en-US" altLang="zh-CN" dirty="0" smtClean="0"/>
              <a:t>Copy</a:t>
            </a:r>
            <a:r>
              <a:rPr lang="zh-CN" altLang="en-US" dirty="0" smtClean="0"/>
              <a:t>到</a:t>
            </a:r>
            <a:r>
              <a:rPr lang="en-US" altLang="zh-CN" dirty="0" smtClean="0"/>
              <a:t>U</a:t>
            </a:r>
            <a:r>
              <a:rPr lang="zh-CN" altLang="en-US" dirty="0" smtClean="0"/>
              <a:t>盘里给她（也可能通过</a:t>
            </a:r>
            <a:r>
              <a:rPr lang="en-US" altLang="zh-CN" dirty="0" smtClean="0"/>
              <a:t>Email</a:t>
            </a:r>
            <a:r>
              <a:rPr lang="zh-CN" altLang="en-US" dirty="0" smtClean="0"/>
              <a:t>发送一份给她），然后，你继续修改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文件。一天后，同事再把</a:t>
            </a:r>
            <a:r>
              <a:rPr lang="en-US" altLang="zh-CN" dirty="0" smtClean="0"/>
              <a:t>Word</a:t>
            </a:r>
            <a:r>
              <a:rPr lang="zh-CN" altLang="en-US" dirty="0" smtClean="0"/>
              <a:t>文件传给你，此时，你必须想想，发给她之后到你收到她的文件期间，你作了哪些改动，得把你的改动和她的部分合并，真困难。</a:t>
            </a:r>
          </a:p>
          <a:p>
            <a:r>
              <a:rPr lang="zh-CN" altLang="en-US" dirty="0" smtClean="0"/>
              <a:t>于是你想，如果有一个软件，不但能自动帮我记录每次文件的改动，还可以让同事协作编辑，这样就不用自己管理一堆类似的文件了，也不需要把文件传来传去。如果想查看某次改动，只需要在软件里瞄一眼就可以，岂不是很方便？</a:t>
            </a:r>
          </a:p>
          <a:p>
            <a:r>
              <a:rPr lang="zh-CN" altLang="en-US" dirty="0" smtClean="0"/>
              <a:t>这个软件用起来就应该像这个样子，能记录每次文件的改动：</a:t>
            </a:r>
          </a:p>
          <a:p>
            <a:r>
              <a:rPr lang="zh-CN" altLang="en-US" dirty="0" smtClean="0"/>
              <a:t>版本用户说明日期</a:t>
            </a:r>
            <a:r>
              <a:rPr lang="en-US" altLang="zh-CN" dirty="0" smtClean="0"/>
              <a:t>1</a:t>
            </a:r>
            <a:r>
              <a:rPr lang="zh-CN" altLang="en-US" dirty="0" smtClean="0"/>
              <a:t>张三删除了软件服务条款</a:t>
            </a:r>
            <a:r>
              <a:rPr lang="en-US" altLang="zh-CN" dirty="0" smtClean="0"/>
              <a:t>57/12 10:382</a:t>
            </a:r>
            <a:r>
              <a:rPr lang="zh-CN" altLang="en-US" dirty="0" smtClean="0"/>
              <a:t>张三增加了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人数限制</a:t>
            </a:r>
            <a:r>
              <a:rPr lang="en-US" altLang="zh-CN" dirty="0" smtClean="0"/>
              <a:t>7/12 18:093</a:t>
            </a:r>
            <a:r>
              <a:rPr lang="zh-CN" altLang="en-US" dirty="0" smtClean="0"/>
              <a:t>李四财务部门调整了合同金额</a:t>
            </a:r>
            <a:r>
              <a:rPr lang="en-US" altLang="zh-CN" dirty="0" smtClean="0"/>
              <a:t>7/13 9:514</a:t>
            </a:r>
            <a:r>
              <a:rPr lang="zh-CN" altLang="en-US" dirty="0" smtClean="0"/>
              <a:t>张三延长了免费升级周期</a:t>
            </a:r>
            <a:r>
              <a:rPr lang="en-US" altLang="zh-CN" dirty="0" smtClean="0"/>
              <a:t>7/14 15:17</a:t>
            </a:r>
            <a:r>
              <a:rPr lang="zh-CN" altLang="en-US" dirty="0" smtClean="0"/>
              <a:t>这样，你就结束了手动管理多个“版本”的史前时代，进入到版本控制的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世纪。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演示新建仓库，</a:t>
            </a:r>
            <a:endParaRPr lang="en-US" altLang="zh-CN" dirty="0" smtClean="0"/>
          </a:p>
          <a:p>
            <a:r>
              <a:rPr lang="zh-CN" altLang="en-US" dirty="0" smtClean="0"/>
              <a:t>添加文件，</a:t>
            </a:r>
            <a:endParaRPr lang="en-US" altLang="zh-CN" dirty="0" smtClean="0"/>
          </a:p>
          <a:p>
            <a:r>
              <a:rPr lang="zh-CN" altLang="en-US" dirty="0" smtClean="0"/>
              <a:t>提交改动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比如你新增了一行，这就是一个修改，删除了一行，也是一个修改，更改了某些字符，也是一个修改，删了一些又加了一些，也是一个修改，甚至创建一个新文件，也算一个修改。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altLang="zh-CN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3" name="直线连接线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5" name="直线连接线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 latinLnBrk="0">
              <a:defRPr lang="zh-CN"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81795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040880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1" name="直线连接线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线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线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12817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/>
            </a:lvl7pPr>
            <a:lvl8pPr latinLnBrk="0">
              <a:defRPr lang="zh-CN"/>
            </a:lvl8pPr>
            <a:lvl9pPr latinLnBrk="0">
              <a:defRPr lang="zh-CN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185532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0" name="矩形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4" name="矩形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1" name="矩形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22" name="直线连接线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cxnSp>
        <p:nvCxnSpPr>
          <p:cNvPr id="23" name="直线连接线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7" name="矩形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8" name="矩形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sp>
        <p:nvSpPr>
          <p:cNvPr id="30" name="矩形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1" name="直线连接线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/>
          </a:p>
        </p:txBody>
      </p:sp>
      <p:cxnSp>
        <p:nvCxnSpPr>
          <p:cNvPr id="33" name="直线连接线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 latinLnBrk="0">
              <a:defRPr lang="zh-CN" sz="5400" b="0" cap="none" baseline="0"/>
            </a:lvl1pPr>
          </a:lstStyle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3200">
                <a:solidFill>
                  <a:schemeClr val="tx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xmlns="" val="3234467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/>
            </a:lvl8pPr>
            <a:lvl9pPr latinLnBrk="0">
              <a:defRPr lang="zh-CN" sz="18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 latinLnBrk="0">
              <a:defRPr lang="zh-CN" sz="2800"/>
            </a:lvl1pPr>
            <a:lvl2pPr latinLnBrk="0">
              <a:defRPr lang="zh-CN" sz="2400"/>
            </a:lvl2pPr>
            <a:lvl3pPr latinLnBrk="0">
              <a:defRPr lang="zh-CN" sz="2000"/>
            </a:lvl3pPr>
            <a:lvl4pPr latinLnBrk="0">
              <a:defRPr lang="zh-CN" sz="1800"/>
            </a:lvl4pPr>
            <a:lvl5pPr latinLnBrk="0">
              <a:defRPr lang="zh-CN" sz="1800"/>
            </a:lvl5pPr>
            <a:lvl6pPr latinLnBrk="0">
              <a:defRPr lang="zh-CN" sz="1800" baseline="0"/>
            </a:lvl6pPr>
            <a:lvl7pPr latinLnBrk="0">
              <a:defRPr lang="zh-CN" sz="1800" baseline="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1239113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 baseline="0"/>
            </a:lvl8pPr>
            <a:lvl9pPr latinLnBrk="0">
              <a:defRPr lang="zh-CN" sz="16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 latinLnBrk="0">
              <a:spcBef>
                <a:spcPts val="0"/>
              </a:spcBef>
              <a:buNone/>
              <a:defRPr lang="zh-CN" sz="24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600"/>
            </a:lvl6pPr>
            <a:lvl7pPr latinLnBrk="0">
              <a:defRPr lang="zh-CN" sz="1600"/>
            </a:lvl7pPr>
            <a:lvl8pPr latinLnBrk="0">
              <a:defRPr lang="zh-CN" sz="1600"/>
            </a:lvl8pPr>
            <a:lvl9pPr latinLnBrk="0">
              <a:defRPr lang="zh-CN" sz="16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2138358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/>
              <a:pPr/>
              <a:t>2013/7/26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xmlns="" val="3163578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7" name="直线连接线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lang="zh-CN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8381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 latinLnBrk="0"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latinLnBrk="0">
              <a:defRPr lang="zh-CN"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latinLnBrk="0">
              <a:defRPr lang="zh-CN"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latinLnBrk="0">
              <a:defRPr lang="zh-CN"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latinLnBrk="0">
              <a:defRPr lang="zh-CN" sz="1800"/>
            </a:lvl6pPr>
            <a:lvl7pPr latinLnBrk="0">
              <a:defRPr lang="zh-CN" sz="1800"/>
            </a:lvl7pPr>
            <a:lvl8pPr latinLnBrk="0">
              <a:defRPr lang="zh-CN" sz="1800" baseline="0"/>
            </a:lvl8pPr>
            <a:lvl9pPr latinLnBrk="0">
              <a:defRPr lang="zh-CN" sz="1800" baseline="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518043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 latinLnBrk="0">
              <a:defRPr lang="zh-CN" sz="2800" b="0" cap="all" baseline="0">
                <a:solidFill>
                  <a:schemeClr val="tx1">
                    <a:lumMod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latinLnBrk="0">
              <a:buNone/>
              <a:defRPr lang="zh-CN"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2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10" name="直线连接线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97390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zh-CN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endParaRPr lang="zh-CN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4" name="直线连接线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线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线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2C6F8EA-316C-41DE-B9A4-EDCC3A85ED9A}" type="datetimeFigureOut">
              <a:rPr lang="en-US" altLang="zh-CN" smtClean="0"/>
              <a:pPr/>
              <a:t>11/3/2014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 cap="all" baseline="0">
                <a:solidFill>
                  <a:schemeClr val="tx1">
                    <a:lumMod val="60000"/>
                    <a:lumOff val="4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DC1BBB0-96F0-4077-A278-0F3FB5C10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600" kern="1200">
          <a:solidFill>
            <a:schemeClr val="tx1">
              <a:lumMod val="7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lang="zh-CN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sysgit.github.io/" TargetMode="External"/><Relationship Id="rId2" Type="http://schemas.openxmlformats.org/officeDocument/2006/relationships/hyperlink" Target="http://www.git-scm.com/book/zh/v1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mi/git_dem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aoxuefeng.com/wiki/0013739516305929606dd18361248578c67b8067c8c017b000" TargetMode="External"/><Relationship Id="rId2" Type="http://schemas.openxmlformats.org/officeDocument/2006/relationships/hyperlink" Target="http://www.yiibai.com/git/home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://os.51cto.com/art/201307/404309_all.htm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smtClean="0"/>
              <a:t>入门</a:t>
            </a:r>
            <a:r>
              <a:rPr lang="zh-CN" altLang="en-US" smtClean="0"/>
              <a:t>学习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8668" y="4344915"/>
            <a:ext cx="9533143" cy="111608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最先进的分布式版本控制系统</a:t>
            </a:r>
            <a:endParaRPr lang="en-US" altLang="zh-CN" dirty="0" smtClean="0"/>
          </a:p>
          <a:p>
            <a:r>
              <a:rPr lang="en-US" altLang="zh-CN" dirty="0" smtClean="0"/>
              <a:t>															                              </a:t>
            </a:r>
            <a:r>
              <a:rPr lang="zh-CN" altLang="en-US" dirty="0" smtClean="0"/>
              <a:t>李佳</a:t>
            </a:r>
            <a:endParaRPr lang="zh-CN" dirty="0"/>
          </a:p>
        </p:txBody>
      </p:sp>
      <p:sp>
        <p:nvSpPr>
          <p:cNvPr id="5" name="矩形 4"/>
          <p:cNvSpPr/>
          <p:nvPr/>
        </p:nvSpPr>
        <p:spPr>
          <a:xfrm>
            <a:off x="1160020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</a:t>
            </a:r>
            <a:endParaRPr lang="zh-CN" altLang="en-US" sz="5400" b="0" cap="none" spc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6761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Git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Git</a:t>
            </a:r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5110576" cy="3657493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官网帮助 </a:t>
            </a:r>
            <a:r>
              <a:rPr lang="en-US" altLang="zh-CN" sz="2000" dirty="0" smtClean="0">
                <a:hlinkClick r:id="rId2"/>
              </a:rPr>
              <a:t>http://www.git-scm.com/book/zh/v1</a:t>
            </a:r>
            <a:endParaRPr lang="en-US" altLang="zh-CN" sz="2000" dirty="0" smtClean="0"/>
          </a:p>
          <a:p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yum install git</a:t>
            </a:r>
          </a:p>
          <a:p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apt-get install git</a:t>
            </a:r>
          </a:p>
          <a:p>
            <a:r>
              <a:rPr lang="zh-CN" altLang="en-US" sz="2000" dirty="0" smtClean="0"/>
              <a:t>源码安装</a:t>
            </a:r>
            <a:r>
              <a:rPr lang="en-US" altLang="zh-CN" sz="2000" dirty="0" smtClean="0"/>
              <a:t>http://git-scm.com/download</a:t>
            </a:r>
          </a:p>
          <a:p>
            <a:r>
              <a:rPr lang="en-US" altLang="zh-CN" sz="2000" dirty="0" smtClean="0"/>
              <a:t>./</a:t>
            </a:r>
            <a:r>
              <a:rPr lang="en-US" altLang="zh-CN" sz="2000" dirty="0" err="1" smtClean="0"/>
              <a:t>config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make</a:t>
            </a:r>
            <a:r>
              <a:rPr lang="zh-CN" altLang="en-US" sz="2000" dirty="0" smtClean="0"/>
              <a:t>，</a:t>
            </a:r>
            <a:r>
              <a:rPr lang="en-US" altLang="zh-CN" sz="2000" dirty="0" err="1" smtClean="0"/>
              <a:t>sudo</a:t>
            </a:r>
            <a:r>
              <a:rPr lang="en-US" altLang="zh-CN" sz="2000" dirty="0" smtClean="0"/>
              <a:t> make install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上安装</a:t>
            </a:r>
            <a:r>
              <a:rPr lang="en-US" altLang="zh-CN" dirty="0" smtClean="0"/>
              <a:t>Git</a:t>
            </a:r>
          </a:p>
          <a:p>
            <a:endParaRPr lang="en-US" altLang="zh-CN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err="1" smtClean="0"/>
              <a:t>Msysgit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基于</a:t>
            </a:r>
            <a:r>
              <a:rPr lang="en-US" altLang="zh-CN" sz="2000" dirty="0" err="1" smtClean="0"/>
              <a:t>Cygwin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下模拟</a:t>
            </a:r>
            <a:r>
              <a:rPr lang="en-US" altLang="zh-CN" sz="2000" dirty="0" err="1" smtClean="0"/>
              <a:t>linux</a:t>
            </a:r>
            <a:r>
              <a:rPr lang="zh-CN" altLang="en-US" sz="2000" dirty="0" smtClean="0"/>
              <a:t>环境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Windows</a:t>
            </a:r>
            <a:r>
              <a:rPr lang="zh-CN" altLang="en-US" sz="2000" dirty="0" smtClean="0"/>
              <a:t>版的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，从</a:t>
            </a:r>
            <a:r>
              <a:rPr lang="en-US" altLang="zh-CN" sz="2000" dirty="0" smtClean="0">
                <a:hlinkClick r:id="rId3"/>
              </a:rPr>
              <a:t>http://msysgit.github.io/</a:t>
            </a:r>
            <a:r>
              <a:rPr lang="zh-CN" altLang="en-US" sz="2000" dirty="0" smtClean="0"/>
              <a:t>下载，然后按默认选项安装即可。</a:t>
            </a:r>
            <a:endParaRPr lang="zh-CN" altLang="en-US" sz="2000" dirty="0"/>
          </a:p>
        </p:txBody>
      </p:sp>
      <p:pic>
        <p:nvPicPr>
          <p:cNvPr id="3074" name="Picture 2" descr="F:\www\joke\docs\ppt3162\0 (2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2612" y="3657600"/>
            <a:ext cx="4257675" cy="2466975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基本操作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spcBef>
                <a:spcPts val="0"/>
              </a:spcBef>
            </a:pPr>
            <a:r>
              <a:rPr lang="zh-CN" altLang="en-US" sz="2400" b="0" cap="all" dirty="0" smtClean="0"/>
              <a:t>配置用户名与邮箱</a:t>
            </a:r>
            <a:endParaRPr lang="en-US" altLang="zh-CN" sz="2400" b="0" cap="all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$ git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--global user.name "Your Name" </a:t>
            </a:r>
          </a:p>
          <a:p>
            <a:r>
              <a:rPr lang="en-US" altLang="zh-CN" sz="2000" dirty="0" smtClean="0"/>
              <a:t>$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config</a:t>
            </a:r>
            <a:r>
              <a:rPr lang="en-US" altLang="zh-CN" sz="2000" dirty="0" smtClean="0"/>
              <a:t> --global </a:t>
            </a:r>
            <a:r>
              <a:rPr lang="en-US" altLang="zh-CN" sz="2000" dirty="0" err="1" smtClean="0"/>
              <a:t>user.email</a:t>
            </a:r>
            <a:r>
              <a:rPr lang="en-US" altLang="zh-CN" sz="2000" dirty="0" smtClean="0"/>
              <a:t> "email@example.com"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 smtClean="0"/>
              <a:t>初始化本地项目为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286000"/>
            <a:ext cx="4818888" cy="388416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altLang="zh-CN" sz="1800" dirty="0" err="1" smtClean="0"/>
              <a:t>cd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project_directory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git init</a:t>
            </a:r>
          </a:p>
          <a:p>
            <a:pPr lvl="1"/>
            <a:r>
              <a:rPr lang="en-US" altLang="zh-CN" sz="1800" dirty="0" smtClean="0"/>
              <a:t>git add .</a:t>
            </a:r>
          </a:p>
          <a:p>
            <a:pPr lvl="1"/>
            <a:r>
              <a:rPr lang="en-US" altLang="zh-CN" sz="1800" dirty="0" smtClean="0"/>
              <a:t>git commit –m “</a:t>
            </a:r>
            <a:r>
              <a:rPr lang="en-US" altLang="zh-CN" sz="1800" dirty="0" smtClean="0">
                <a:solidFill>
                  <a:srgbClr val="FF0000"/>
                </a:solidFill>
              </a:rPr>
              <a:t>commit message</a:t>
            </a:r>
            <a:r>
              <a:rPr lang="en-US" altLang="zh-CN" sz="1800" dirty="0" smtClean="0"/>
              <a:t>”</a:t>
            </a:r>
          </a:p>
          <a:p>
            <a:r>
              <a:rPr lang="en-US" altLang="zh-CN" sz="1800" dirty="0" smtClean="0">
                <a:solidFill>
                  <a:srgbClr val="FF0000"/>
                </a:solidFill>
              </a:rPr>
              <a:t>commit message</a:t>
            </a:r>
            <a:r>
              <a:rPr lang="zh-CN" altLang="en-US" sz="1800" dirty="0" smtClean="0">
                <a:solidFill>
                  <a:srgbClr val="FF0000"/>
                </a:solidFill>
              </a:rPr>
              <a:t>规范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1800" dirty="0" smtClean="0"/>
              <a:t>第一行标题：概要描述提交的功能。</a:t>
            </a:r>
            <a:endParaRPr lang="en-US" altLang="zh-CN" sz="1800" dirty="0" smtClean="0"/>
          </a:p>
          <a:p>
            <a:pPr lvl="2"/>
            <a:r>
              <a:rPr lang="zh-CN" altLang="en-US" dirty="0" smtClean="0"/>
              <a:t>祈使一般式，如</a:t>
            </a:r>
            <a:r>
              <a:rPr lang="en-US" altLang="zh-CN" dirty="0" smtClean="0"/>
              <a:t>Add tests for xxx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sz="1800" dirty="0" smtClean="0"/>
              <a:t>第二行开始正文：详细描述提交的功能点（可选）。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都作为一个对象存在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每个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对象都有一个当前版本（也叫快照）的</a:t>
            </a:r>
            <a:r>
              <a:rPr lang="en-US" altLang="zh-CN" sz="1800" dirty="0" smtClean="0"/>
              <a:t>SHA1</a:t>
            </a:r>
            <a:r>
              <a:rPr lang="zh-CN" altLang="en-US" sz="1800" dirty="0" smtClean="0"/>
              <a:t>签名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多个</a:t>
            </a:r>
            <a:r>
              <a:rPr lang="en-US" altLang="zh-CN" sz="1800" dirty="0" smtClean="0"/>
              <a:t>commit</a:t>
            </a:r>
            <a:r>
              <a:rPr lang="zh-CN" altLang="en-US" sz="1800" dirty="0" smtClean="0"/>
              <a:t>对象通过父指针域串联，方便回溯历史</a:t>
            </a:r>
            <a:endParaRPr lang="en-US" altLang="zh-CN" sz="1800" dirty="0" smtClean="0"/>
          </a:p>
          <a:p>
            <a:pPr lvl="1"/>
            <a:endParaRPr lang="zh-CN" altLang="en-US" sz="1800" dirty="0"/>
          </a:p>
        </p:txBody>
      </p:sp>
      <p:sp>
        <p:nvSpPr>
          <p:cNvPr id="7" name="矩形 6"/>
          <p:cNvSpPr/>
          <p:nvPr/>
        </p:nvSpPr>
        <p:spPr>
          <a:xfrm>
            <a:off x="10935600" y="5934670"/>
            <a:ext cx="911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如何控制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的管理范围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忽略操作（</a:t>
            </a:r>
            <a:r>
              <a:rPr lang="zh-CN" altLang="en-US" dirty="0" smtClean="0">
                <a:solidFill>
                  <a:srgbClr val="FF0000"/>
                </a:solidFill>
              </a:rPr>
              <a:t>要在执行</a:t>
            </a:r>
            <a:r>
              <a:rPr lang="en-US" altLang="zh-CN" dirty="0" smtClean="0">
                <a:solidFill>
                  <a:srgbClr val="FF0000"/>
                </a:solidFill>
              </a:rPr>
              <a:t>add</a:t>
            </a:r>
            <a:r>
              <a:rPr lang="zh-CN" altLang="en-US" dirty="0" smtClean="0">
                <a:solidFill>
                  <a:srgbClr val="FF0000"/>
                </a:solidFill>
              </a:rPr>
              <a:t>操作之前配置，编辑与</a:t>
            </a:r>
            <a:r>
              <a:rPr lang="en-US" altLang="zh-CN" dirty="0" smtClean="0">
                <a:solidFill>
                  <a:srgbClr val="FF0000"/>
                </a:solidFill>
              </a:rPr>
              <a:t>.git</a:t>
            </a:r>
            <a:r>
              <a:rPr lang="zh-CN" altLang="en-US" dirty="0" smtClean="0">
                <a:solidFill>
                  <a:srgbClr val="FF0000"/>
                </a:solidFill>
              </a:rPr>
              <a:t>文件夹同级目录的</a:t>
            </a:r>
            <a:r>
              <a:rPr lang="en-US" altLang="zh-CN" dirty="0" smtClean="0">
                <a:solidFill>
                  <a:srgbClr val="FF0000"/>
                </a:solidFill>
              </a:rPr>
              <a:t>.</a:t>
            </a:r>
            <a:r>
              <a:rPr lang="en-US" altLang="zh-CN" dirty="0" err="1" smtClean="0">
                <a:solidFill>
                  <a:srgbClr val="FF0000"/>
                </a:solidFill>
              </a:rPr>
              <a:t>gitignore</a:t>
            </a:r>
            <a:r>
              <a:rPr lang="zh-CN" altLang="en-US" dirty="0" smtClean="0">
                <a:solidFill>
                  <a:srgbClr val="FF0000"/>
                </a:solidFill>
              </a:rPr>
              <a:t>文件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*.[</a:t>
            </a:r>
            <a:r>
              <a:rPr lang="en-US" altLang="zh-CN" dirty="0" err="1" smtClean="0"/>
              <a:t>oa</a:t>
            </a:r>
            <a:r>
              <a:rPr lang="en-US" altLang="zh-CN" dirty="0" smtClean="0"/>
              <a:t>]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.o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.a</a:t>
            </a:r>
            <a:r>
              <a:rPr lang="zh-CN" altLang="en-US" dirty="0" smtClean="0"/>
              <a:t>结尾的文件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bin/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bin/</a:t>
            </a:r>
            <a:r>
              <a:rPr lang="zh-CN" altLang="en-US" dirty="0" smtClean="0"/>
              <a:t>目录下的所有文件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target/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target/</a:t>
            </a:r>
            <a:r>
              <a:rPr lang="zh-CN" altLang="en-US" dirty="0" smtClean="0"/>
              <a:t>目录下的所有文件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.project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工程文件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.</a:t>
            </a:r>
            <a:r>
              <a:rPr lang="en-US" altLang="zh-CN" dirty="0" err="1" smtClean="0"/>
              <a:t>classpath</a:t>
            </a:r>
            <a:r>
              <a:rPr lang="en-US" altLang="zh-CN" dirty="0" smtClean="0"/>
              <a:t> #</a:t>
            </a:r>
            <a:r>
              <a:rPr lang="zh-CN" altLang="en-US" dirty="0" smtClean="0"/>
              <a:t>忽略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加法操作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add a.txt</a:t>
            </a:r>
          </a:p>
          <a:p>
            <a:pPr lvl="2"/>
            <a:r>
              <a:rPr lang="en-US" altLang="zh-CN" dirty="0" smtClean="0"/>
              <a:t>git commit –m “add a.txt”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557349" y="2286000"/>
            <a:ext cx="4818888" cy="3884168"/>
          </a:xfrm>
        </p:spPr>
        <p:txBody>
          <a:bodyPr>
            <a:normAutofit/>
          </a:bodyPr>
          <a:lstStyle/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减法操作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将文件从版本库和本地同时删除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a.txt</a:t>
            </a:r>
          </a:p>
          <a:p>
            <a:pPr lvl="3"/>
            <a:r>
              <a:rPr lang="en-US" altLang="zh-CN" dirty="0" smtClean="0"/>
              <a:t>git commit –m “delete a.txt”</a:t>
            </a:r>
          </a:p>
          <a:p>
            <a:pPr lvl="2"/>
            <a:r>
              <a:rPr lang="zh-CN" altLang="en-US" dirty="0" smtClean="0"/>
              <a:t>将文件从版本库中删除保留本地文件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–-cached a.txt</a:t>
            </a:r>
          </a:p>
          <a:p>
            <a:pPr lvl="3"/>
            <a:r>
              <a:rPr lang="en-US" altLang="zh-CN" dirty="0" smtClean="0"/>
              <a:t>git commit –m “delete a.txt”</a:t>
            </a:r>
            <a:endParaRPr lang="zh-CN" altLang="en-US" sz="1800" dirty="0"/>
          </a:p>
        </p:txBody>
      </p:sp>
      <p:sp>
        <p:nvSpPr>
          <p:cNvPr id="8" name="矩形 7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新生成的版本库文件夹内容说明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752524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065212" y="2362200"/>
            <a:ext cx="4818888" cy="388416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CN" sz="1800" dirty="0" smtClean="0"/>
              <a:t>git add</a:t>
            </a:r>
            <a:r>
              <a:rPr lang="zh-CN" altLang="en-US" sz="1800" dirty="0" smtClean="0"/>
              <a:t>的时候</a:t>
            </a:r>
            <a:endParaRPr lang="en-US" altLang="zh-CN" sz="1800" dirty="0" smtClean="0"/>
          </a:p>
          <a:p>
            <a:pPr lvl="1">
              <a:buNone/>
            </a:pPr>
            <a:r>
              <a:rPr lang="zh-CN" altLang="en-US" sz="1800" dirty="0" smtClean="0"/>
              <a:t>内容是放到</a:t>
            </a:r>
            <a:r>
              <a:rPr lang="en-US" altLang="zh-CN" sz="1800" dirty="0" smtClean="0"/>
              <a:t>index</a:t>
            </a:r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git commit</a:t>
            </a:r>
          </a:p>
          <a:p>
            <a:pPr lvl="1">
              <a:buNone/>
            </a:pPr>
            <a:r>
              <a:rPr lang="zh-CN" altLang="en-US" sz="1800" dirty="0" smtClean="0"/>
              <a:t>是把内容提交到</a:t>
            </a:r>
            <a:r>
              <a:rPr lang="en-US" altLang="zh-CN" sz="1800" dirty="0" smtClean="0"/>
              <a:t>HEAD</a:t>
            </a:r>
          </a:p>
          <a:p>
            <a:pPr lvl="1">
              <a:buNone/>
            </a:pPr>
            <a:r>
              <a:rPr lang="zh-CN" altLang="en-US" sz="1800" dirty="0" smtClean="0"/>
              <a:t>指定的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容器</a:t>
            </a:r>
            <a:endParaRPr lang="en-US" altLang="zh-CN" sz="1800" dirty="0" smtClean="0"/>
          </a:p>
          <a:p>
            <a:pPr lvl="1">
              <a:buNone/>
            </a:pP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refs</a:t>
            </a:r>
            <a:r>
              <a:rPr lang="zh-CN" altLang="en-US" sz="1800" dirty="0" smtClean="0"/>
              <a:t>存储具体的</a:t>
            </a:r>
            <a:endParaRPr lang="en-US" altLang="zh-CN" sz="1800" dirty="0" smtClean="0"/>
          </a:p>
          <a:p>
            <a:pPr lvl="1">
              <a:buNone/>
            </a:pPr>
            <a:r>
              <a:rPr lang="en-US" altLang="zh-CN" sz="1800" dirty="0" smtClean="0"/>
              <a:t>commit id</a:t>
            </a:r>
            <a:endParaRPr lang="zh-CN" altLang="en-US" sz="1800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6037" y="2590800"/>
            <a:ext cx="208597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559961" y="1600200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指向当前分支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59961" y="2171704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已经废弃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559961" y="274320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项目特有的配置文件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559961" y="381477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客户端服务端脚本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559961" y="4886348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.</a:t>
            </a:r>
            <a:r>
              <a:rPr lang="en-US" altLang="zh-CN" dirty="0" err="1" smtClean="0"/>
              <a:t>gitignore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7559961" y="5457852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gzip</a:t>
            </a:r>
            <a:r>
              <a:rPr lang="zh-CN" altLang="en-US" dirty="0" smtClean="0"/>
              <a:t>压缩的</a:t>
            </a:r>
            <a:r>
              <a:rPr lang="en-US" altLang="zh-CN" dirty="0" smtClean="0"/>
              <a:t>4</a:t>
            </a:r>
            <a:r>
              <a:rPr lang="zh-CN" altLang="en-US" dirty="0" smtClean="0"/>
              <a:t>类对象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559961" y="6029356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分支指针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559961" y="3243274"/>
            <a:ext cx="243000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WebGit</a:t>
            </a:r>
            <a:r>
              <a:rPr lang="zh-CN" altLang="en-US" dirty="0" smtClean="0"/>
              <a:t>相关信息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559961" y="4364248"/>
            <a:ext cx="243000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暂存区信息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endCxn id="9" idx="1"/>
          </p:cNvCxnSpPr>
          <p:nvPr/>
        </p:nvCxnSpPr>
        <p:spPr>
          <a:xfrm flipV="1">
            <a:off x="4774987" y="1814514"/>
            <a:ext cx="2784974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0" idx="1"/>
          </p:cNvCxnSpPr>
          <p:nvPr/>
        </p:nvCxnSpPr>
        <p:spPr>
          <a:xfrm flipV="1">
            <a:off x="5560805" y="2386018"/>
            <a:ext cx="19991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1"/>
          </p:cNvCxnSpPr>
          <p:nvPr/>
        </p:nvCxnSpPr>
        <p:spPr>
          <a:xfrm flipV="1">
            <a:off x="5060739" y="2957522"/>
            <a:ext cx="2499222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6" idx="1"/>
          </p:cNvCxnSpPr>
          <p:nvPr/>
        </p:nvCxnSpPr>
        <p:spPr>
          <a:xfrm flipV="1">
            <a:off x="5917995" y="3457588"/>
            <a:ext cx="1641966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2" idx="1"/>
          </p:cNvCxnSpPr>
          <p:nvPr/>
        </p:nvCxnSpPr>
        <p:spPr>
          <a:xfrm>
            <a:off x="5132177" y="3957654"/>
            <a:ext cx="242778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17" idx="1"/>
          </p:cNvCxnSpPr>
          <p:nvPr/>
        </p:nvCxnSpPr>
        <p:spPr>
          <a:xfrm>
            <a:off x="4917863" y="4243406"/>
            <a:ext cx="2642098" cy="3351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13" idx="1"/>
          </p:cNvCxnSpPr>
          <p:nvPr/>
        </p:nvCxnSpPr>
        <p:spPr>
          <a:xfrm>
            <a:off x="4846425" y="4600596"/>
            <a:ext cx="271353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4" idx="1"/>
          </p:cNvCxnSpPr>
          <p:nvPr/>
        </p:nvCxnSpPr>
        <p:spPr>
          <a:xfrm>
            <a:off x="5346491" y="4886348"/>
            <a:ext cx="2213470" cy="7858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5" idx="1"/>
          </p:cNvCxnSpPr>
          <p:nvPr/>
        </p:nvCxnSpPr>
        <p:spPr>
          <a:xfrm>
            <a:off x="4846425" y="5314976"/>
            <a:ext cx="2713536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1395984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文件是否被</a:t>
            </a:r>
            <a:r>
              <a:rPr lang="en-US" altLang="zh-CN" dirty="0" smtClean="0"/>
              <a:t>GIT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751012" y="2362200"/>
            <a:ext cx="4818888" cy="3884168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altLang="zh-CN" sz="1800" dirty="0" smtClean="0"/>
              <a:t>git status</a:t>
            </a:r>
          </a:p>
          <a:p>
            <a:pPr lvl="1">
              <a:buNone/>
            </a:pPr>
            <a:r>
              <a:rPr lang="en-US" altLang="zh-CN" sz="1800" dirty="0" smtClean="0"/>
              <a:t>staged</a:t>
            </a:r>
            <a:r>
              <a:rPr lang="zh-CN" altLang="en-US" sz="1800" dirty="0" smtClean="0"/>
              <a:t> 暂存区</a:t>
            </a:r>
            <a:endParaRPr lang="en-US" altLang="zh-CN" sz="1800" dirty="0" smtClean="0"/>
          </a:p>
        </p:txBody>
      </p:sp>
      <p:pic>
        <p:nvPicPr>
          <p:cNvPr id="34" name="内容占位符 33" descr="4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256212" y="2667000"/>
            <a:ext cx="4814888" cy="2475218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6012" y="3200400"/>
            <a:ext cx="18002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10931368" y="5934670"/>
            <a:ext cx="9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版本操作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显示修改日志</a:t>
            </a:r>
            <a:endParaRPr lang="en-US" altLang="zh-CN" sz="2000" dirty="0" smtClean="0"/>
          </a:p>
          <a:p>
            <a:pPr lvl="2"/>
            <a:r>
              <a:rPr lang="en-US" altLang="zh-CN" sz="1800" dirty="0" smtClean="0"/>
              <a:t>git log</a:t>
            </a:r>
          </a:p>
          <a:p>
            <a:pPr lvl="1"/>
            <a:r>
              <a:rPr lang="zh-CN" altLang="en-US" dirty="0" smtClean="0"/>
              <a:t>简化显示日志</a:t>
            </a:r>
            <a:endParaRPr lang="en-US" altLang="zh-CN" sz="2000" dirty="0" smtClean="0"/>
          </a:p>
          <a:p>
            <a:pPr lvl="2"/>
            <a:r>
              <a:rPr lang="en-US" altLang="zh-CN" dirty="0" smtClean="0"/>
              <a:t>git log --pretty=</a:t>
            </a:r>
            <a:r>
              <a:rPr lang="en-US" altLang="zh-CN" dirty="0" err="1" smtClean="0"/>
              <a:t>oneline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退回到上个存档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reset –-hard HEAD</a:t>
            </a:r>
          </a:p>
          <a:p>
            <a:pPr lvl="1"/>
            <a:r>
              <a:rPr lang="zh-CN" altLang="en-US" dirty="0" smtClean="0"/>
              <a:t>找到每一次的提交记录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</a:t>
            </a:r>
            <a:r>
              <a:rPr lang="en-US" altLang="zh-CN" dirty="0" err="1" smtClean="0"/>
              <a:t>reflog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</a:t>
            </a:r>
            <a:r>
              <a:rPr lang="zh-CN" altLang="en-US" dirty="0" smtClean="0"/>
              <a:t>恢复服务器版本</a:t>
            </a:r>
          </a:p>
          <a:p>
            <a:pPr lvl="2"/>
            <a:r>
              <a:rPr lang="en-US" altLang="zh-CN" sz="1500" dirty="0" smtClean="0"/>
              <a:t>git reset --hard origin/b_workbench1.0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3012" y="228600"/>
            <a:ext cx="4733925" cy="239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6212" y="2667000"/>
            <a:ext cx="3276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7412" y="4419600"/>
            <a:ext cx="3581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>
            <a:off x="10931368" y="5934670"/>
            <a:ext cx="919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暂存区的概念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比其他版本控制系统设计得优秀，因为</a:t>
            </a:r>
            <a:r>
              <a:rPr lang="en-US" altLang="zh-CN" dirty="0" smtClean="0"/>
              <a:t>Git</a:t>
            </a:r>
            <a:r>
              <a:rPr lang="zh-CN" altLang="en-US" dirty="0" smtClean="0"/>
              <a:t>跟踪并管理的是修改，而非文件。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什么是修改？</a:t>
            </a:r>
          </a:p>
          <a:p>
            <a:pPr>
              <a:buNone/>
            </a:pP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</a:pPr>
            <a:r>
              <a:rPr lang="zh-CN" altLang="en-US" dirty="0" smtClean="0"/>
              <a:t>每次必须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到暂存区，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才回包含要提交的内容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不成功：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vi readme.txt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commit –m ‘message one’</a:t>
            </a:r>
          </a:p>
          <a:p>
            <a:pPr lvl="1">
              <a:lnSpc>
                <a:spcPct val="100000"/>
              </a:lnSpc>
            </a:pP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zh-CN" altLang="en-US" dirty="0" smtClean="0"/>
              <a:t>成功：</a:t>
            </a:r>
            <a:endParaRPr lang="en-US" altLang="zh-CN" dirty="0" smtClean="0"/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add readme.txt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git commit –m ‘message one’</a:t>
            </a:r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10917165" y="5934670"/>
            <a:ext cx="948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常用操作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撤销修改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zh-CN" altLang="en-US" dirty="0" smtClean="0"/>
              <a:t>没有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到暂存区的内容恢复：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 checkout -- readme.txt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/>
              <a:t>已经</a:t>
            </a:r>
            <a:r>
              <a:rPr lang="en-US" altLang="zh-CN" dirty="0" smtClean="0"/>
              <a:t>add</a:t>
            </a:r>
            <a:r>
              <a:rPr lang="zh-CN" altLang="en-US" dirty="0" smtClean="0"/>
              <a:t>到暂存区的内容恢复：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reset HEAD readme.txt  </a:t>
            </a:r>
            <a:r>
              <a:rPr lang="zh-CN" altLang="en-US" dirty="0" smtClean="0"/>
              <a:t>（放回工作区）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git checkout -- readme.txt (</a:t>
            </a:r>
            <a:r>
              <a:rPr lang="zh-CN" altLang="en-US" dirty="0" smtClean="0"/>
              <a:t>恢复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add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commit -m "add test.txt“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err="1" smtClean="0"/>
              <a:t>rm</a:t>
            </a:r>
            <a:r>
              <a:rPr lang="en-US" altLang="zh-CN" dirty="0" smtClean="0"/>
              <a:t>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</a:t>
            </a:r>
            <a:r>
              <a:rPr lang="en-US" altLang="zh-CN" dirty="0" err="1" smtClean="0"/>
              <a:t>rm</a:t>
            </a:r>
            <a:r>
              <a:rPr lang="en-US" altLang="zh-CN" dirty="0" smtClean="0"/>
              <a:t> test.txt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  <a:p>
            <a:pPr lvl="1">
              <a:lnSpc>
                <a:spcPct val="100000"/>
              </a:lnSpc>
              <a:buNone/>
            </a:pPr>
            <a:endParaRPr lang="en-US" altLang="zh-CN" dirty="0" smtClean="0"/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reset add</a:t>
            </a:r>
            <a:r>
              <a:rPr lang="zh-CN" altLang="en-US" dirty="0" smtClean="0"/>
              <a:t>后的</a:t>
            </a:r>
            <a:r>
              <a:rPr lang="en-US" altLang="zh-CN" dirty="0" smtClean="0"/>
              <a:t>id</a:t>
            </a:r>
          </a:p>
          <a:p>
            <a:pPr lvl="1">
              <a:lnSpc>
                <a:spcPct val="100000"/>
              </a:lnSpc>
              <a:buNone/>
            </a:pPr>
            <a:r>
              <a:rPr lang="en-US" altLang="zh-CN" dirty="0" smtClean="0"/>
              <a:t>git checkout -- test.txt</a:t>
            </a:r>
          </a:p>
        </p:txBody>
      </p:sp>
      <p:sp>
        <p:nvSpPr>
          <p:cNvPr id="7" name="矩形 6"/>
          <p:cNvSpPr/>
          <p:nvPr/>
        </p:nvSpPr>
        <p:spPr>
          <a:xfrm>
            <a:off x="10935600" y="5934670"/>
            <a:ext cx="9114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的使用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远程仓库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17612" y="2514706"/>
            <a:ext cx="5190410" cy="3657493"/>
          </a:xfrm>
        </p:spPr>
        <p:txBody>
          <a:bodyPr>
            <a:normAutofit/>
          </a:bodyPr>
          <a:lstStyle/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仓库和</a:t>
            </a:r>
            <a:r>
              <a:rPr lang="en-US" altLang="zh-CN" dirty="0" err="1" smtClean="0"/>
              <a:t>GitHub</a:t>
            </a:r>
            <a:r>
              <a:rPr lang="zh-CN" altLang="en-US" dirty="0" smtClean="0"/>
              <a:t>仓库之间的传输是通过</a:t>
            </a:r>
            <a:r>
              <a:rPr lang="en-US" altLang="zh-CN" dirty="0" smtClean="0"/>
              <a:t>SSH</a:t>
            </a:r>
            <a:r>
              <a:rPr lang="zh-CN" altLang="en-US" dirty="0" smtClean="0"/>
              <a:t>加密的，所以，需要一点设置：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生成密钥：</a:t>
            </a:r>
            <a:r>
              <a:rPr lang="de-DE" altLang="zh-CN" dirty="0" smtClean="0"/>
              <a:t>ssh-keygen -t rsa -C "youremail@example.com"</a:t>
            </a:r>
          </a:p>
          <a:p>
            <a:pPr lvl="1"/>
            <a:r>
              <a:rPr lang="en-US" altLang="zh-CN" dirty="0" err="1" smtClean="0"/>
              <a:t>id_rsa</a:t>
            </a:r>
            <a:r>
              <a:rPr lang="zh-CN" altLang="en-US" dirty="0" smtClean="0"/>
              <a:t>是私钥，不能泄露出去，</a:t>
            </a:r>
            <a:r>
              <a:rPr lang="en-US" altLang="zh-CN" dirty="0" smtClean="0"/>
              <a:t>id_rsa.pub</a:t>
            </a:r>
            <a:r>
              <a:rPr lang="zh-CN" altLang="en-US" dirty="0" smtClean="0"/>
              <a:t>是公钥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Github.com Add SSH Key</a:t>
            </a:r>
          </a:p>
          <a:p>
            <a:pPr lvl="1"/>
            <a:r>
              <a:rPr lang="zh-CN" altLang="en-US" dirty="0" smtClean="0"/>
              <a:t>创建仓库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第一次推送内容到远程仓库：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</a:t>
            </a:r>
            <a:r>
              <a:rPr lang="en-US" altLang="zh-CN" dirty="0" smtClean="0"/>
              <a:t> push -u origin master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 smtClean="0"/>
              <a:t>添加</a:t>
            </a:r>
            <a:r>
              <a:rPr lang="en-US" altLang="zh-CN" dirty="0" smtClean="0"/>
              <a:t>README.md</a:t>
            </a:r>
            <a:r>
              <a:rPr lang="zh-CN" altLang="en-US" dirty="0" smtClean="0"/>
              <a:t>到远程仓库，查看结果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支持几种不同的协议：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git@github.com:xami</a:t>
            </a:r>
            <a:r>
              <a:rPr lang="en-US" altLang="zh-CN" dirty="0" smtClean="0"/>
              <a:t>/git_demo.git</a:t>
            </a:r>
          </a:p>
          <a:p>
            <a:pPr lvl="1"/>
            <a:r>
              <a:rPr lang="en-US" altLang="zh-CN" dirty="0" smtClean="0"/>
              <a:t>https://github.com/xami/git_demo.git</a:t>
            </a:r>
          </a:p>
          <a:p>
            <a:pPr lvl="1"/>
            <a:r>
              <a:rPr lang="en-US" altLang="zh-CN" dirty="0" smtClean="0">
                <a:hlinkClick r:id="rId3"/>
              </a:rPr>
              <a:t>https://github.com/xami/git_demo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Zip</a:t>
            </a:r>
            <a:r>
              <a:rPr lang="zh-CN" altLang="en-US" dirty="0" smtClean="0"/>
              <a:t>下载</a:t>
            </a:r>
            <a:endParaRPr lang="en-US" altLang="zh-CN" dirty="0" smtClean="0"/>
          </a:p>
        </p:txBody>
      </p:sp>
      <p:sp>
        <p:nvSpPr>
          <p:cNvPr id="7" name="矩形 6"/>
          <p:cNvSpPr/>
          <p:nvPr/>
        </p:nvSpPr>
        <p:spPr>
          <a:xfrm>
            <a:off x="10919185" y="5934670"/>
            <a:ext cx="9442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分支管理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200" dirty="0" err="1" smtClean="0"/>
              <a:t>Git</a:t>
            </a:r>
            <a:r>
              <a:rPr lang="zh-CN" altLang="en-US" sz="2200" dirty="0" smtClean="0"/>
              <a:t>的分支无论创建、切换和删除分支都能很快的的完成。</a:t>
            </a:r>
            <a:endParaRPr lang="en-US" altLang="zh-CN" sz="22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鼓励大量使用分支：</a:t>
            </a:r>
          </a:p>
          <a:p>
            <a:r>
              <a:rPr lang="zh-CN" altLang="en-US" dirty="0" smtClean="0"/>
              <a:t>查看分支：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r>
              <a:rPr lang="zh-CN" altLang="en-US" dirty="0" smtClean="0"/>
              <a:t>创建分支：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&lt;name&gt;</a:t>
            </a:r>
          </a:p>
          <a:p>
            <a:r>
              <a:rPr lang="zh-CN" altLang="en-US" dirty="0" smtClean="0"/>
              <a:t>切换分支：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&lt;name&gt;</a:t>
            </a:r>
          </a:p>
          <a:p>
            <a:r>
              <a:rPr lang="zh-CN" altLang="en-US" dirty="0" smtClean="0"/>
              <a:t>创建</a:t>
            </a:r>
            <a:r>
              <a:rPr lang="en-US" altLang="zh-CN" dirty="0" smtClean="0"/>
              <a:t>+</a:t>
            </a:r>
            <a:r>
              <a:rPr lang="zh-CN" altLang="en-US" dirty="0" smtClean="0"/>
              <a:t>切换分支：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checkout -b &lt;name&gt;</a:t>
            </a:r>
          </a:p>
          <a:p>
            <a:r>
              <a:rPr lang="zh-CN" altLang="en-US" dirty="0" smtClean="0"/>
              <a:t>合并某分支到当前分支：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&lt;name&gt;</a:t>
            </a:r>
          </a:p>
          <a:p>
            <a:r>
              <a:rPr lang="zh-CN" altLang="en-US" dirty="0" smtClean="0"/>
              <a:t>删除分支：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branch -d &lt;name&gt;</a:t>
            </a:r>
          </a:p>
          <a:p>
            <a:endParaRPr lang="zh-CN" altLang="en-US" dirty="0"/>
          </a:p>
        </p:txBody>
      </p:sp>
      <p:pic>
        <p:nvPicPr>
          <p:cNvPr id="2050" name="Picture 2" descr="D:\www\demo\docs\ppt3162\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2" y="3810000"/>
            <a:ext cx="4848225" cy="165735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提纲</a:t>
            </a:r>
            <a:endParaRPr lang="zh-CN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版本控制系统的介绍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什么是版本控制系统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版本控制系统的发展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Git</a:t>
            </a:r>
            <a:r>
              <a:rPr lang="zh-CN" altLang="en-US" dirty="0" smtClean="0"/>
              <a:t>诞生故事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常用版本管理工具：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en-US" altLang="zh-CN" dirty="0" smtClean="0"/>
          </a:p>
          <a:p>
            <a:r>
              <a:rPr lang="en-US" altLang="zh-CN" dirty="0" smtClean="0"/>
              <a:t>Git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安装</a:t>
            </a:r>
            <a:r>
              <a:rPr lang="en-US" altLang="zh-CN" dirty="0" smtClean="0"/>
              <a:t>Git</a:t>
            </a:r>
          </a:p>
          <a:p>
            <a:pPr lvl="1"/>
            <a:r>
              <a:rPr lang="en-US" altLang="zh-CN" dirty="0" err="1" smtClean="0"/>
              <a:t>Git</a:t>
            </a:r>
            <a:r>
              <a:rPr lang="zh-CN" altLang="en-US" dirty="0" smtClean="0"/>
              <a:t>基本操作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Github</a:t>
            </a:r>
            <a:r>
              <a:rPr lang="zh-CN" altLang="en-US" dirty="0" smtClean="0"/>
              <a:t>的使用</a:t>
            </a:r>
            <a:endParaRPr lang="en-US" altLang="zh-CN" dirty="0" smtClean="0"/>
          </a:p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en-US" altLang="zh-CN" dirty="0" smtClean="0"/>
          </a:p>
          <a:p>
            <a:r>
              <a:rPr lang="zh-CN" altLang="en-US" dirty="0" smtClean="0"/>
              <a:t>参考资料</a:t>
            </a:r>
            <a:endParaRPr lang="en-US" altLang="zh-CN" dirty="0" smtClean="0"/>
          </a:p>
          <a:p>
            <a:endParaRPr lang="zh-CN" dirty="0"/>
          </a:p>
        </p:txBody>
      </p:sp>
      <p:sp>
        <p:nvSpPr>
          <p:cNvPr id="4" name="矩形 3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042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查看当前分支：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>
              <a:buNone/>
            </a:pPr>
            <a:r>
              <a:rPr lang="zh-CN" altLang="en-US" dirty="0" smtClean="0"/>
              <a:t>创建分支：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–b dev</a:t>
            </a:r>
          </a:p>
          <a:p>
            <a:pPr>
              <a:buNone/>
            </a:pPr>
            <a:r>
              <a:rPr lang="zh-CN" altLang="en-US" dirty="0" smtClean="0"/>
              <a:t>作用同上一条命令：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dev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3074" name="Picture 2" descr="D:\www\demo\docs\ppt3162\分支\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0212" y="2209800"/>
            <a:ext cx="2867025" cy="1438275"/>
          </a:xfrm>
          <a:prstGeom prst="rect">
            <a:avLst/>
          </a:prstGeom>
          <a:noFill/>
        </p:spPr>
      </p:pic>
      <p:pic>
        <p:nvPicPr>
          <p:cNvPr id="3075" name="Picture 3" descr="D:\www\demo\docs\ppt3162\分支\02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5412" y="4267200"/>
            <a:ext cx="3495675" cy="221932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3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C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D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932611" y="2514600"/>
            <a:ext cx="4443625" cy="365556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  <a:p>
            <a:pPr>
              <a:buNone/>
            </a:pPr>
            <a:r>
              <a:rPr lang="zh-CN" altLang="en-US" dirty="0" smtClean="0"/>
              <a:t>已经切换到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在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分支下提交：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-m "branch test”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切回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master</a:t>
            </a:r>
          </a:p>
        </p:txBody>
      </p:sp>
      <p:pic>
        <p:nvPicPr>
          <p:cNvPr id="3076" name="Picture 4" descr="D:\www\demo\docs\ppt3162\分支\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1062" y="2057400"/>
            <a:ext cx="4705350" cy="2219325"/>
          </a:xfrm>
          <a:prstGeom prst="rect">
            <a:avLst/>
          </a:prstGeom>
          <a:noFill/>
        </p:spPr>
      </p:pic>
      <p:pic>
        <p:nvPicPr>
          <p:cNvPr id="5122" name="Picture 2" descr="D:\www\demo\docs\ppt3162\分支\06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8212" y="4210050"/>
            <a:ext cx="3990975" cy="211455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913446" y="5934670"/>
            <a:ext cx="9557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创建与合并分支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932611" y="2514600"/>
            <a:ext cx="4443625" cy="365556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zh-CN" altLang="en-US" dirty="0" smtClean="0"/>
              <a:t>合并</a:t>
            </a:r>
            <a:r>
              <a:rPr lang="en-US" altLang="zh-CN" dirty="0" smtClean="0"/>
              <a:t>dev</a:t>
            </a:r>
            <a:r>
              <a:rPr lang="zh-CN" altLang="en-US" dirty="0" smtClean="0"/>
              <a:t>的修改到</a:t>
            </a:r>
            <a:r>
              <a:rPr lang="en-US" altLang="zh-CN" dirty="0" smtClean="0"/>
              <a:t>master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Fast forward</a:t>
            </a:r>
            <a:r>
              <a:rPr lang="zh-CN" altLang="en-US" dirty="0" smtClean="0"/>
              <a:t>模式合并：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merge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删除</a:t>
            </a:r>
            <a:r>
              <a:rPr lang="en-US" altLang="zh-CN" dirty="0" smtClean="0"/>
              <a:t>dev</a:t>
            </a:r>
            <a:r>
              <a:rPr lang="zh-CN" altLang="en-US" dirty="0" smtClean="0"/>
              <a:t>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 -d dev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查看当前分支：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branch</a:t>
            </a:r>
          </a:p>
        </p:txBody>
      </p:sp>
      <p:pic>
        <p:nvPicPr>
          <p:cNvPr id="3077" name="Picture 5" descr="D:\www\demo\docs\ppt3162\分支\0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8212" y="2133600"/>
            <a:ext cx="4029075" cy="2114550"/>
          </a:xfrm>
          <a:prstGeom prst="rect">
            <a:avLst/>
          </a:prstGeom>
          <a:noFill/>
        </p:spPr>
      </p:pic>
      <p:pic>
        <p:nvPicPr>
          <p:cNvPr id="6146" name="Picture 2" descr="D:\www\demo\docs\ppt3162\分支\0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2012" y="4419600"/>
            <a:ext cx="4029075" cy="1514475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22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96229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–b feature1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zh-CN" altLang="en-US" dirty="0" smtClean="0"/>
              <a:t>最后一行添加 </a:t>
            </a:r>
            <a:r>
              <a:rPr lang="en-US" altLang="zh-CN" dirty="0" smtClean="0"/>
              <a:t>feature update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‘feature update’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810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checkout master</a:t>
            </a:r>
          </a:p>
          <a:p>
            <a:pPr>
              <a:buNone/>
            </a:pPr>
            <a:r>
              <a:rPr lang="zh-CN" altLang="en-US" dirty="0" smtClean="0"/>
              <a:t>最后一行添加 </a:t>
            </a:r>
            <a:r>
              <a:rPr lang="en-US" altLang="zh-CN" dirty="0" smtClean="0"/>
              <a:t>master update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‘master update’</a:t>
            </a:r>
          </a:p>
          <a:p>
            <a:pPr>
              <a:buNone/>
            </a:pPr>
            <a:r>
              <a:rPr lang="zh-CN" altLang="en-US" dirty="0" smtClean="0"/>
              <a:t>执行合并，产生冲突：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$ </a:t>
            </a:r>
            <a:r>
              <a:rPr lang="en-US" altLang="zh-CN" dirty="0" err="1" smtClean="0"/>
              <a:t>git</a:t>
            </a:r>
            <a:r>
              <a:rPr lang="en-US" altLang="zh-CN" dirty="0" smtClean="0"/>
              <a:t> merge feature1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status  </a:t>
            </a:r>
            <a:r>
              <a:rPr lang="zh-CN" altLang="en-US" dirty="0" smtClean="0"/>
              <a:t>具体的冲突提示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修改冲突文件后，保留需要的内容，再次提交：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add readme.txt</a:t>
            </a:r>
          </a:p>
          <a:p>
            <a:pPr>
              <a:buNone/>
            </a:pPr>
            <a:r>
              <a:rPr lang="en-US" altLang="zh-CN" dirty="0" err="1" smtClean="0"/>
              <a:t>git</a:t>
            </a:r>
            <a:r>
              <a:rPr lang="en-US" altLang="zh-CN" dirty="0" smtClean="0"/>
              <a:t> commit –m </a:t>
            </a:r>
            <a:r>
              <a:rPr lang="zh-CN" altLang="en-US" dirty="0" smtClean="0"/>
              <a:t>‘</a:t>
            </a:r>
            <a:r>
              <a:rPr lang="en-US" altLang="zh-CN" dirty="0" smtClean="0"/>
              <a:t>conflict  fixed</a:t>
            </a:r>
            <a:r>
              <a:rPr lang="zh-CN" altLang="en-US" dirty="0" smtClean="0"/>
              <a:t>’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pic>
        <p:nvPicPr>
          <p:cNvPr id="4100" name="Picture 4" descr="D:\www\demo\docs\ppt3162\分支\1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5812" y="2057400"/>
            <a:ext cx="4048125" cy="25908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解决冲突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B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zh-CN" altLang="en-US" sz="1600" dirty="0" smtClean="0"/>
              <a:t>打印执行的日志简化模式：</a:t>
            </a:r>
            <a:endParaRPr lang="en-US" altLang="zh-CN" sz="1600" dirty="0" smtClean="0"/>
          </a:p>
          <a:p>
            <a:pPr>
              <a:buNone/>
            </a:pP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--graph --pretty=</a:t>
            </a:r>
            <a:r>
              <a:rPr lang="en-US" altLang="zh-CN" sz="1600" dirty="0" err="1" smtClean="0"/>
              <a:t>oneline</a:t>
            </a:r>
            <a:r>
              <a:rPr lang="en-US" altLang="zh-CN" sz="1600" dirty="0" smtClean="0"/>
              <a:t> --abbrev-commit</a:t>
            </a:r>
          </a:p>
          <a:p>
            <a:pPr>
              <a:buNone/>
            </a:pPr>
            <a:r>
              <a:rPr lang="zh-CN" altLang="en-US" sz="1600" dirty="0" smtClean="0"/>
              <a:t>打印日志详细模式模式：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–graph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禁用</a:t>
            </a:r>
            <a:r>
              <a:rPr lang="en-US" altLang="zh-CN" sz="1600" dirty="0" smtClean="0"/>
              <a:t>Fast forward</a:t>
            </a:r>
            <a:r>
              <a:rPr lang="zh-CN" altLang="en-US" sz="1600" dirty="0" smtClean="0"/>
              <a:t>模式合并</a:t>
            </a:r>
            <a:r>
              <a:rPr lang="en-US" altLang="zh-CN" sz="1600" dirty="0" smtClean="0"/>
              <a:t>:</a:t>
            </a:r>
          </a:p>
          <a:p>
            <a:pPr>
              <a:buNone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merge --no-ff -m "merge with no-ff" dev</a:t>
            </a:r>
          </a:p>
          <a:p>
            <a:pPr>
              <a:buNone/>
            </a:pPr>
            <a:endParaRPr lang="en-US" altLang="zh-CN" sz="1600" dirty="0" smtClean="0"/>
          </a:p>
          <a:p>
            <a:pPr>
              <a:buNone/>
            </a:pPr>
            <a:r>
              <a:rPr lang="zh-CN" altLang="en-US" sz="1600" dirty="0" smtClean="0"/>
              <a:t>最后可以删除临时分支：</a:t>
            </a:r>
            <a:r>
              <a:rPr lang="en-US" altLang="zh-CN" sz="1600" dirty="0" smtClean="0"/>
              <a:t>$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-d feature1</a:t>
            </a:r>
          </a:p>
          <a:p>
            <a:pPr>
              <a:buNone/>
            </a:pPr>
            <a:r>
              <a:rPr lang="zh-CN" altLang="en-US" sz="1600" dirty="0" smtClean="0"/>
              <a:t>删除未合并的分支：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-D  feature2</a:t>
            </a:r>
          </a:p>
          <a:p>
            <a:pPr>
              <a:buNone/>
            </a:pPr>
            <a:endParaRPr lang="en-US" altLang="zh-CN" sz="1600" dirty="0" smtClean="0"/>
          </a:p>
        </p:txBody>
      </p:sp>
      <p:pic>
        <p:nvPicPr>
          <p:cNvPr id="7170" name="Picture 2" descr="D:\www\demo\docs\ppt3162\分支\1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5812" y="2209800"/>
            <a:ext cx="4495800" cy="22860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分支策略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 smtClean="0"/>
              <a:t>在实际开发中，我们应该按照几个基本原则进行分支管理：</a:t>
            </a:r>
          </a:p>
          <a:p>
            <a:r>
              <a:rPr lang="zh-CN" altLang="en-US" sz="1800" dirty="0" smtClean="0"/>
              <a:t>首先，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分支应该是非常稳定的，也就是仅用来发布新版本，平时不能在上面干活；</a:t>
            </a:r>
          </a:p>
          <a:p>
            <a:r>
              <a:rPr lang="zh-CN" altLang="en-US" sz="1800" dirty="0" smtClean="0"/>
              <a:t>那在哪干活呢？干活都在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分支上，也就是说，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分支是不稳定的，到某个时候，比如</a:t>
            </a:r>
            <a:r>
              <a:rPr lang="en-US" altLang="zh-CN" sz="1800" dirty="0" smtClean="0"/>
              <a:t>1.0</a:t>
            </a:r>
            <a:r>
              <a:rPr lang="zh-CN" altLang="en-US" sz="1800" dirty="0" smtClean="0"/>
              <a:t>版本发布时，再把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分支合并到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上，在</a:t>
            </a:r>
            <a:r>
              <a:rPr lang="en-US" altLang="zh-CN" sz="1800" dirty="0" smtClean="0"/>
              <a:t>master</a:t>
            </a:r>
            <a:r>
              <a:rPr lang="zh-CN" altLang="en-US" sz="1800" dirty="0" smtClean="0"/>
              <a:t>分支发布</a:t>
            </a:r>
            <a:r>
              <a:rPr lang="en-US" altLang="zh-CN" sz="1800" dirty="0" smtClean="0"/>
              <a:t>1.0</a:t>
            </a:r>
            <a:r>
              <a:rPr lang="zh-CN" altLang="en-US" sz="1800" dirty="0" smtClean="0"/>
              <a:t>版本；</a:t>
            </a:r>
          </a:p>
          <a:p>
            <a:r>
              <a:rPr lang="zh-CN" altLang="en-US" sz="1800" dirty="0" smtClean="0"/>
              <a:t>每个人都在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分支上干活，每个人都有自己的分支，时不时地往</a:t>
            </a:r>
            <a:r>
              <a:rPr lang="en-US" altLang="zh-CN" sz="1800" dirty="0" smtClean="0"/>
              <a:t>dev</a:t>
            </a:r>
            <a:r>
              <a:rPr lang="zh-CN" altLang="en-US" sz="1800" dirty="0" smtClean="0"/>
              <a:t>分支上合并就可以了。</a:t>
            </a:r>
            <a:endParaRPr lang="zh-CN" altLang="en-US" sz="1800" dirty="0"/>
          </a:p>
        </p:txBody>
      </p:sp>
      <p:pic>
        <p:nvPicPr>
          <p:cNvPr id="8194" name="Picture 2" descr="D:\www\demo\docs\ppt3162\分支\3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5762" y="2895600"/>
            <a:ext cx="4743450" cy="1600200"/>
          </a:xfrm>
          <a:prstGeom prst="rect">
            <a:avLst/>
          </a:prstGeom>
          <a:noFill/>
        </p:spPr>
      </p:pic>
      <p:sp>
        <p:nvSpPr>
          <p:cNvPr id="9" name="矩形 8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Bug</a:t>
            </a:r>
            <a:r>
              <a:rPr lang="zh-CN" altLang="en-US" dirty="0" smtClean="0"/>
              <a:t>分支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还原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的快照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dev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list</a:t>
            </a:r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（不删除）：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apply</a:t>
            </a:r>
          </a:p>
          <a:p>
            <a:r>
              <a:rPr lang="zh-CN" altLang="en-US" sz="1600" dirty="0" smtClean="0"/>
              <a:t>删除</a:t>
            </a:r>
            <a:r>
              <a:rPr lang="en-US" altLang="zh-CN" sz="1600" dirty="0" smtClean="0"/>
              <a:t>stash</a:t>
            </a:r>
            <a:r>
              <a:rPr lang="zh-CN" altLang="en-US" sz="1600" dirty="0" smtClean="0"/>
              <a:t>内容：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drop</a:t>
            </a:r>
          </a:p>
          <a:p>
            <a:r>
              <a:rPr lang="zh-CN" altLang="en-US" sz="1600" dirty="0" smtClean="0"/>
              <a:t>方法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（还原</a:t>
            </a:r>
            <a:r>
              <a:rPr lang="en-US" altLang="zh-CN" sz="1600" dirty="0" err="1" smtClean="0"/>
              <a:t>stsh</a:t>
            </a:r>
            <a:r>
              <a:rPr lang="zh-CN" altLang="en-US" sz="1600" dirty="0" smtClean="0"/>
              <a:t>，并删除）：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pop </a:t>
            </a:r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stash apply stash@{0}</a:t>
            </a:r>
          </a:p>
          <a:p>
            <a:r>
              <a:rPr lang="zh-CN" altLang="en-US" sz="1600" dirty="0" smtClean="0"/>
              <a:t>可以继续之前</a:t>
            </a:r>
            <a:r>
              <a:rPr lang="en-US" altLang="zh-CN" sz="1600" dirty="0" smtClean="0"/>
              <a:t>dev</a:t>
            </a:r>
            <a:r>
              <a:rPr lang="zh-CN" altLang="en-US" sz="1600" dirty="0" smtClean="0"/>
              <a:t>上的修改</a:t>
            </a:r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切换到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dev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新增文件，并修改，加到暂存区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这时候有更紧急的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bug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任务需要修改，比如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bug110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stash 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快照保存当前的状态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checkout –b bug110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add readme.txt 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$ git commit -m "fix bug 110“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checkout master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merge --no-ff -m "merged bug fix 110"  bug110</a:t>
            </a:r>
          </a:p>
          <a:p>
            <a:pPr marL="246888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 branch -d bug101</a:t>
            </a: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zh-CN" altLang="en-US" sz="1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多人协作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r>
              <a:rPr lang="zh-CN" altLang="en-US" dirty="0" smtClean="0"/>
              <a:t>解决冲突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 smtClean="0"/>
              <a:t>如果其他伙伴同时修改了某个文件很容易产生冲突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pull  </a:t>
            </a:r>
            <a:r>
              <a:rPr lang="zh-CN" altLang="en-US" sz="1600" dirty="0" smtClean="0"/>
              <a:t>可能会失败</a:t>
            </a:r>
            <a:endParaRPr lang="en-US" altLang="zh-CN" sz="1600" dirty="0" smtClean="0"/>
          </a:p>
          <a:p>
            <a:r>
              <a:rPr lang="zh-CN" altLang="en-US" sz="1600" dirty="0" smtClean="0"/>
              <a:t>指定本地与远程分支的链接：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branch --set-upstream dev origin/dev</a:t>
            </a:r>
          </a:p>
          <a:p>
            <a:r>
              <a:rPr lang="zh-CN" altLang="en-US" sz="1600" dirty="0" smtClean="0"/>
              <a:t>再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pull</a:t>
            </a:r>
            <a:r>
              <a:rPr lang="zh-CN" altLang="en-US" sz="1600" dirty="0" smtClean="0"/>
              <a:t>就成功了</a:t>
            </a:r>
            <a:endParaRPr lang="en-US" altLang="zh-CN" sz="1600" dirty="0" smtClean="0"/>
          </a:p>
          <a:p>
            <a:r>
              <a:rPr lang="zh-CN" altLang="en-US" sz="1600" dirty="0" smtClean="0"/>
              <a:t>前面解决本地冲突一样配合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status</a:t>
            </a:r>
            <a:r>
              <a:rPr lang="zh-CN" altLang="en-US" sz="1600" dirty="0" smtClean="0"/>
              <a:t>解决所有冲突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commit –m </a:t>
            </a:r>
            <a:r>
              <a:rPr lang="zh-CN" altLang="en-US" sz="1600" dirty="0" smtClean="0"/>
              <a:t>‘</a:t>
            </a:r>
            <a:r>
              <a:rPr lang="en-US" altLang="zh-CN" sz="1600" dirty="0" smtClean="0"/>
              <a:t>fix conflict</a:t>
            </a:r>
            <a:r>
              <a:rPr lang="zh-CN" altLang="en-US" sz="1600" dirty="0" smtClean="0"/>
              <a:t>’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dev</a:t>
            </a:r>
          </a:p>
          <a:p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remote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remote –v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推送分支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master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dev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其他伙伴从远程拉取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dev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分支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checkout -b dev origin/dev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推送内容到远端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push origin dev</a:t>
            </a: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创建标签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1600" dirty="0" smtClean="0"/>
              <a:t>-s</a:t>
            </a:r>
            <a:r>
              <a:rPr lang="zh-CN" altLang="en-US" sz="1600" dirty="0" smtClean="0"/>
              <a:t>用私钥签名一个标签：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-s v0.2 -m "signed version 0.2 released" fec145a</a:t>
            </a:r>
          </a:p>
          <a:p>
            <a:r>
              <a:rPr lang="zh-CN" altLang="en-US" sz="1600" dirty="0" smtClean="0"/>
              <a:t>签名采用</a:t>
            </a:r>
            <a:r>
              <a:rPr lang="en-US" altLang="zh-CN" sz="1600" dirty="0" smtClean="0"/>
              <a:t>PGP</a:t>
            </a:r>
            <a:r>
              <a:rPr lang="zh-CN" altLang="en-US" sz="1600" dirty="0" smtClean="0"/>
              <a:t>签名，因此，必须首先安装</a:t>
            </a:r>
            <a:r>
              <a:rPr lang="en-US" altLang="zh-CN" sz="1600" dirty="0" err="1" smtClean="0"/>
              <a:t>gpg</a:t>
            </a:r>
            <a:r>
              <a:rPr lang="zh-CN" altLang="en-US" sz="1600" dirty="0" smtClean="0"/>
              <a:t>（</a:t>
            </a:r>
            <a:r>
              <a:rPr lang="en-US" altLang="zh-CN" sz="1600" dirty="0" err="1" smtClean="0"/>
              <a:t>GnuPG</a:t>
            </a:r>
            <a:r>
              <a:rPr lang="zh-CN" altLang="en-US" sz="1600" dirty="0" smtClean="0"/>
              <a:t>），如果没有找到</a:t>
            </a:r>
            <a:r>
              <a:rPr lang="en-US" altLang="zh-CN" sz="1600" dirty="0" err="1" smtClean="0"/>
              <a:t>gpg</a:t>
            </a:r>
            <a:r>
              <a:rPr lang="zh-CN" altLang="en-US" sz="1600" dirty="0" smtClean="0"/>
              <a:t>，或者没有</a:t>
            </a:r>
            <a:r>
              <a:rPr lang="en-US" altLang="zh-CN" sz="1600" dirty="0" err="1" smtClean="0"/>
              <a:t>gpg</a:t>
            </a:r>
            <a:r>
              <a:rPr lang="zh-CN" altLang="en-US" sz="1600" dirty="0" smtClean="0"/>
              <a:t>密钥对，就会报错：如果报错，请参考</a:t>
            </a:r>
            <a:r>
              <a:rPr lang="en-US" altLang="zh-CN" sz="1600" dirty="0" err="1" smtClean="0"/>
              <a:t>GnuPG</a:t>
            </a:r>
            <a:r>
              <a:rPr lang="zh-CN" altLang="en-US" sz="1600" dirty="0" smtClean="0"/>
              <a:t>帮助文档配置</a:t>
            </a:r>
            <a:r>
              <a:rPr lang="en-US" altLang="zh-CN" sz="1600" dirty="0" smtClean="0"/>
              <a:t>Key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1600" dirty="0" smtClean="0"/>
              <a:t>删除标签：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-d v0.1</a:t>
            </a:r>
          </a:p>
          <a:p>
            <a:r>
              <a:rPr lang="zh-CN" altLang="en-US" sz="1600" dirty="0" smtClean="0"/>
              <a:t>传送某个标签到远程：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v1.0</a:t>
            </a:r>
          </a:p>
          <a:p>
            <a:r>
              <a:rPr lang="zh-CN" altLang="en-US" sz="1600" dirty="0" smtClean="0"/>
              <a:t>传送全部标签到远程： 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–tags</a:t>
            </a:r>
          </a:p>
          <a:p>
            <a:r>
              <a:rPr lang="zh-CN" altLang="en-US" sz="1600" dirty="0" smtClean="0"/>
              <a:t>删除远程标签：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-d v0.9  </a:t>
            </a:r>
            <a:r>
              <a:rPr lang="zh-CN" altLang="en-US" sz="1600" dirty="0" smtClean="0"/>
              <a:t>先本地删除</a:t>
            </a:r>
            <a:endParaRPr lang="en-US" altLang="zh-CN" sz="1600" dirty="0" smtClean="0"/>
          </a:p>
          <a:p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push origin :refs/tags/v0.9 </a:t>
            </a:r>
            <a:r>
              <a:rPr lang="zh-CN" altLang="en-US" sz="1600" dirty="0" smtClean="0"/>
              <a:t>推送到远程</a:t>
            </a:r>
            <a:endParaRPr lang="zh-CN" altLang="en-US" sz="1600" dirty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v1.0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新增标签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tag    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查看所有标签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找到历史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commit id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log --pretty=</a:t>
            </a:r>
            <a:r>
              <a:rPr lang="en-US" altLang="zh-CN" sz="1600" dirty="0" err="1" smtClean="0"/>
              <a:t>oneline</a:t>
            </a:r>
            <a:r>
              <a:rPr lang="en-US" altLang="zh-CN" sz="1600" dirty="0" smtClean="0"/>
              <a:t> --abbrev-commit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给某个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commit id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打标签：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v0.9 6224937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查看某标签的详细内容：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show v0.9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/>
              <a:t>用</a:t>
            </a:r>
            <a:r>
              <a:rPr lang="en-US" altLang="zh-CN" sz="1600" dirty="0" smtClean="0"/>
              <a:t>-a</a:t>
            </a:r>
            <a:r>
              <a:rPr lang="zh-CN" altLang="en-US" sz="1600" dirty="0" smtClean="0"/>
              <a:t>指定标签名，</a:t>
            </a:r>
            <a:r>
              <a:rPr lang="en-US" altLang="zh-CN" sz="1600" dirty="0" smtClean="0"/>
              <a:t>-m</a:t>
            </a:r>
            <a:r>
              <a:rPr lang="zh-CN" altLang="en-US" sz="1600" dirty="0" smtClean="0"/>
              <a:t>指定说明文字：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tag -a v0.1 -m "version 0.1 released" 3628164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忽略特殊文件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smtClean="0"/>
              <a:t>.</a:t>
            </a:r>
            <a:r>
              <a:rPr lang="en-US" altLang="zh-CN" sz="1600" dirty="0" err="1" smtClean="0"/>
              <a:t>gitignore</a:t>
            </a:r>
            <a:r>
              <a:rPr lang="en-US" altLang="zh-CN" sz="1600" dirty="0" smtClean="0"/>
              <a:t>  </a:t>
            </a:r>
            <a:r>
              <a:rPr lang="zh-CN" altLang="en-US" sz="1600" dirty="0" smtClean="0"/>
              <a:t>根目录</a:t>
            </a:r>
            <a:endParaRPr lang="en-US" altLang="zh-CN" sz="1600" dirty="0" smtClean="0"/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可以用来忽略一些配置文件，或者非代码资源文件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*通配符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[cod]</a:t>
            </a: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匹配任意单个字符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提交到版本库里面方便其他人共用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可对本身忽略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6412" y="1600200"/>
            <a:ext cx="2286000" cy="434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什么是版本控制系统</a:t>
            </a:r>
            <a:endParaRPr lang="zh-CN" altLang="en-US" dirty="0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1745836" y="1752600"/>
            <a:ext cx="9782801" cy="4572000"/>
          </a:xfrm>
          <a:prstGeom prst="rect">
            <a:avLst/>
          </a:prstGeom>
        </p:spPr>
        <p:txBody>
          <a:bodyPr/>
          <a:lstStyle/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8612" y="1752600"/>
            <a:ext cx="5334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7612" y="3581400"/>
            <a:ext cx="6781800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865812" y="1524000"/>
            <a:ext cx="6560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Microsoft YaHei UI"/>
              </a:rPr>
              <a:t>写系统手册一类比较大的文档，改到一定程度再另存为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同时有几个人参与文档编写，需要手动汇总合并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过了一周你想找回被删除的内容，就得一个个文档的去找</a:t>
            </a:r>
            <a:endParaRPr lang="en-US" altLang="zh-CN" dirty="0" smtClean="0">
              <a:ea typeface="Microsoft YaHei UI"/>
            </a:endParaRPr>
          </a:p>
          <a:p>
            <a:r>
              <a:rPr lang="zh-CN" altLang="en-US" dirty="0" smtClean="0">
                <a:ea typeface="Microsoft YaHei UI"/>
              </a:rPr>
              <a:t>为了提高工作效率，需要一个软件帮忙记录这些更改</a:t>
            </a:r>
            <a:endParaRPr lang="zh-CN" altLang="en-US" dirty="0">
              <a:ea typeface="Microsoft YaHei U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51212" y="5715000"/>
            <a:ext cx="8458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Microsoft YaHei UI"/>
              </a:rPr>
              <a:t>这样，你就结束了手动管理多个“版本”的史前时代，进入到版本控制的新纪元。</a:t>
            </a:r>
            <a:endParaRPr lang="en-US" altLang="zh-CN" dirty="0" smtClean="0">
              <a:ea typeface="Microsoft YaHei UI"/>
            </a:endParaRPr>
          </a:p>
          <a:p>
            <a:r>
              <a:rPr lang="en-US" altLang="zh-CN" dirty="0" smtClean="0">
                <a:ea typeface="Microsoft YaHei UI"/>
              </a:rPr>
              <a:t>VCS</a:t>
            </a:r>
            <a:r>
              <a:rPr lang="zh-CN" altLang="en-US" dirty="0" smtClean="0">
                <a:ea typeface="Microsoft YaHei UI"/>
              </a:rPr>
              <a:t>（</a:t>
            </a:r>
            <a:r>
              <a:rPr lang="en-US" altLang="zh-CN" dirty="0" smtClean="0">
                <a:ea typeface="Microsoft YaHei UI"/>
              </a:rPr>
              <a:t>Version  Control  System</a:t>
            </a:r>
            <a:r>
              <a:rPr lang="zh-CN" altLang="en-US" dirty="0" smtClean="0">
                <a:ea typeface="Microsoft YaHei UI"/>
              </a:rPr>
              <a:t>）</a:t>
            </a:r>
            <a:endParaRPr lang="en-US" altLang="zh-CN" dirty="0" smtClean="0">
              <a:ea typeface="Microsoft YaHei UI"/>
            </a:endParaRPr>
          </a:p>
          <a:p>
            <a:endParaRPr lang="zh-CN" altLang="en-US" dirty="0">
              <a:ea typeface="Microsoft YaHei UI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Git</a:t>
            </a:r>
            <a:r>
              <a:rPr lang="zh-CN" altLang="en-US" dirty="0" smtClean="0"/>
              <a:t>常用命令详解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别名</a:t>
            </a:r>
            <a:r>
              <a:rPr lang="en-US" altLang="zh-CN" dirty="0" smtClean="0"/>
              <a:t>,</a:t>
            </a:r>
            <a:r>
              <a:rPr lang="zh-CN" altLang="en-US" dirty="0" smtClean="0"/>
              <a:t>配置文件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63398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  <p:sp>
        <p:nvSpPr>
          <p:cNvPr id="9" name="内容占位符 7"/>
          <p:cNvSpPr txBox="1">
            <a:spLocks/>
          </p:cNvSpPr>
          <p:nvPr/>
        </p:nvSpPr>
        <p:spPr>
          <a:xfrm>
            <a:off x="1674812" y="2362200"/>
            <a:ext cx="4818888" cy="3655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配置文件路径：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/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config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zh-CN" altLang="en-US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别名：</a:t>
            </a: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alias.st status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alias.unstage</a:t>
            </a:r>
            <a:r>
              <a:rPr lang="en-US" altLang="zh-CN" sz="1600" dirty="0" smtClean="0"/>
              <a:t> ‘reset HEAD’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unstage</a:t>
            </a:r>
            <a:r>
              <a:rPr lang="en-US" altLang="zh-CN" sz="1600" dirty="0" smtClean="0"/>
              <a:t> test.py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reset HEAD test.py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/>
              <a:t>git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config</a:t>
            </a:r>
            <a:r>
              <a:rPr lang="en-US" altLang="zh-CN" sz="1600" dirty="0" smtClean="0"/>
              <a:t> --global </a:t>
            </a:r>
            <a:r>
              <a:rPr lang="en-US" altLang="zh-CN" sz="1600" dirty="0" err="1" smtClean="0"/>
              <a:t>alias.lg</a:t>
            </a:r>
            <a:r>
              <a:rPr lang="en-US" altLang="zh-CN" sz="1600" dirty="0" smtClean="0"/>
              <a:t> "log --color --graph --pretty=</a:t>
            </a:r>
            <a:r>
              <a:rPr lang="en-US" altLang="zh-CN" sz="1600" dirty="0" err="1" smtClean="0"/>
              <a:t>format:'%Cred%h%Creset</a:t>
            </a:r>
            <a:r>
              <a:rPr lang="en-US" altLang="zh-CN" sz="1600" dirty="0" smtClean="0"/>
              <a:t> -%C(yellow)%</a:t>
            </a:r>
            <a:r>
              <a:rPr lang="en-US" altLang="zh-CN" sz="1600" dirty="0" err="1" smtClean="0"/>
              <a:t>d%Creset</a:t>
            </a:r>
            <a:r>
              <a:rPr lang="en-US" altLang="zh-CN" sz="1600" dirty="0" smtClean="0"/>
              <a:t> %s %</a:t>
            </a:r>
            <a:r>
              <a:rPr lang="en-US" altLang="zh-CN" sz="1600" dirty="0" err="1" smtClean="0"/>
              <a:t>Cgreen</a:t>
            </a:r>
            <a:r>
              <a:rPr lang="en-US" altLang="zh-CN" sz="1600" dirty="0" smtClean="0"/>
              <a:t>(%</a:t>
            </a:r>
            <a:r>
              <a:rPr lang="en-US" altLang="zh-CN" sz="1600" dirty="0" err="1" smtClean="0"/>
              <a:t>cr</a:t>
            </a:r>
            <a:r>
              <a:rPr lang="en-US" altLang="zh-CN" sz="1600" dirty="0" smtClean="0"/>
              <a:t>) %C(bold blue)&lt;%an&gt;%</a:t>
            </a:r>
            <a:r>
              <a:rPr lang="en-US" altLang="zh-CN" sz="1600" dirty="0" err="1" smtClean="0"/>
              <a:t>Creset</a:t>
            </a:r>
            <a:r>
              <a:rPr lang="en-US" altLang="zh-CN" sz="1600" dirty="0" smtClean="0"/>
              <a:t>' --abbrev-commit"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</a:p>
          <a:p>
            <a:pPr marL="246888" marR="0" lvl="0" indent="-246888" fontAlgn="auto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en-US" altLang="zh-CN" sz="16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en-US" altLang="zh-CN" sz="16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lg</a:t>
            </a:r>
            <a:endParaRPr lang="en-US" altLang="zh-CN" sz="16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04012" y="1752600"/>
            <a:ext cx="4960469" cy="426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0895012" y="5934670"/>
            <a:ext cx="9925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30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资料参考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51012" y="1828800"/>
            <a:ext cx="9753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官网教程：</a:t>
            </a:r>
            <a:r>
              <a:rPr lang="en-US" altLang="zh-CN" sz="2400" dirty="0" smtClean="0">
                <a:hlinkClick r:id="rId2"/>
              </a:rPr>
              <a:t>http://www.git-scm.com/book/zh/v1</a:t>
            </a:r>
          </a:p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命令的详细实例和教程： </a:t>
            </a:r>
            <a:r>
              <a:rPr lang="en-US" altLang="zh-CN" sz="2400" dirty="0" smtClean="0">
                <a:hlinkClick r:id="rId2"/>
              </a:rPr>
              <a:t>http://www.yiibai.com/git/home.html</a:t>
            </a:r>
            <a:endParaRPr lang="en-US" altLang="zh-CN" sz="2400" dirty="0" smtClean="0"/>
          </a:p>
          <a:p>
            <a:r>
              <a:rPr lang="en-US" altLang="zh-CN" sz="2400" dirty="0" err="1" smtClean="0"/>
              <a:t>git</a:t>
            </a:r>
            <a:r>
              <a:rPr lang="zh-CN" altLang="en-US" sz="2400" dirty="0" smtClean="0"/>
              <a:t>入门教程：</a:t>
            </a:r>
            <a:r>
              <a:rPr lang="en-US" altLang="zh-CN" sz="2400" dirty="0" smtClean="0">
                <a:hlinkClick r:id="rId3"/>
              </a:rPr>
              <a:t>http://www.liaoxuefeng.com/wiki/0013739516305929606dd18361248578c67b8067c8c017b000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我的</a:t>
            </a:r>
            <a:r>
              <a:rPr lang="en-US" altLang="zh-CN" sz="2400" dirty="0" err="1" smtClean="0"/>
              <a:t>github</a:t>
            </a:r>
            <a:r>
              <a:rPr lang="zh-CN" altLang="en-US" sz="2400" dirty="0" smtClean="0"/>
              <a:t>项目地址：</a:t>
            </a:r>
            <a:r>
              <a:rPr lang="en-US" altLang="zh-CN" sz="2400" dirty="0" smtClean="0"/>
              <a:t> https://github.com/xami</a:t>
            </a:r>
          </a:p>
          <a:p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0907195" y="5934670"/>
            <a:ext cx="9682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31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Local Only</a:t>
            </a:r>
            <a:r>
              <a:rPr lang="zh-CN" altLang="en-US" dirty="0" smtClean="0"/>
              <a:t>版本控制系统（</a:t>
            </a:r>
            <a:r>
              <a:rPr lang="en-US" altLang="zh-CN" dirty="0" smtClean="0"/>
              <a:t>Local VCS</a:t>
            </a:r>
            <a:r>
              <a:rPr lang="zh-CN" altLang="en-US" dirty="0" smtClean="0"/>
              <a:t>）模型。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sz="1800" dirty="0" smtClean="0"/>
              <a:t>集中式版本控制系统（</a:t>
            </a:r>
            <a:r>
              <a:rPr lang="en-US" altLang="zh-CN" sz="1800" dirty="0" smtClean="0"/>
              <a:t>Centralized VCS</a:t>
            </a:r>
            <a:r>
              <a:rPr lang="zh-CN" altLang="en-US" sz="1800" dirty="0" smtClean="0"/>
              <a:t>）模型。在受版本控制的根目录及其所有子目录下的</a:t>
            </a:r>
            <a:r>
              <a:rPr lang="en-US" altLang="zh-CN" sz="1800" dirty="0" smtClean="0"/>
              <a:t>.</a:t>
            </a:r>
            <a:r>
              <a:rPr lang="en-US" altLang="zh-CN" sz="1800" dirty="0" err="1" smtClean="0"/>
              <a:t>svn</a:t>
            </a:r>
            <a:r>
              <a:rPr lang="zh-CN" altLang="en-US" sz="1800" dirty="0" smtClean="0"/>
              <a:t>文件夹里面。一个项目一个版本库。版本库可以部分</a:t>
            </a:r>
            <a:r>
              <a:rPr lang="en-US" altLang="zh-CN" sz="1800" dirty="0" smtClean="0"/>
              <a:t>checkout</a:t>
            </a:r>
            <a:r>
              <a:rPr lang="zh-CN" altLang="en-US" sz="1800" dirty="0" smtClean="0"/>
              <a:t>（代表</a:t>
            </a:r>
            <a:r>
              <a:rPr lang="en-US" altLang="zh-CN" sz="1800" dirty="0" smtClean="0"/>
              <a:t>CVS</a:t>
            </a:r>
            <a:r>
              <a:rPr lang="zh-CN" altLang="en-US" sz="1800" dirty="0" smtClean="0"/>
              <a:t>）</a:t>
            </a:r>
            <a:endParaRPr lang="zh-CN" altLang="en-US" sz="18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751012" y="2895600"/>
            <a:ext cx="41148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本地计算机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979612" y="38100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60812" y="3352800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版本库</a:t>
            </a:r>
          </a:p>
          <a:p>
            <a:pPr algn="ctr"/>
            <a:r>
              <a:rPr lang="en-US" altLang="zh-CN" dirty="0"/>
              <a:t>Rev 1</a:t>
            </a:r>
          </a:p>
          <a:p>
            <a:pPr algn="ctr"/>
            <a:r>
              <a:rPr lang="en-US" altLang="zh-CN" dirty="0"/>
              <a:t>……</a:t>
            </a:r>
          </a:p>
          <a:p>
            <a:pPr algn="ctr"/>
            <a:r>
              <a:rPr lang="en-US" altLang="zh-CN" dirty="0"/>
              <a:t>Rev n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503612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856412" y="2971800"/>
            <a:ext cx="1905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A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856412" y="4648200"/>
            <a:ext cx="1905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9142412" y="2971800"/>
            <a:ext cx="20574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服务器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7237412" y="3352800"/>
            <a:ext cx="1039091" cy="914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7237412" y="5029200"/>
            <a:ext cx="1039091" cy="914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工作目录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9599612" y="3581400"/>
            <a:ext cx="12700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 dirty="0"/>
              <a:t>版本库</a:t>
            </a:r>
          </a:p>
          <a:p>
            <a:pPr algn="ctr"/>
            <a:r>
              <a:rPr lang="en-US" altLang="zh-CN" dirty="0"/>
              <a:t>Rev 1</a:t>
            </a:r>
          </a:p>
          <a:p>
            <a:pPr algn="ctr"/>
            <a:r>
              <a:rPr lang="en-US" altLang="zh-CN" dirty="0"/>
              <a:t>……</a:t>
            </a:r>
          </a:p>
          <a:p>
            <a:pPr algn="ctr"/>
            <a:r>
              <a:rPr lang="en-US" altLang="zh-CN" dirty="0"/>
              <a:t>Rev n</a:t>
            </a: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8228012" y="3810000"/>
            <a:ext cx="13277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8304212" y="5334000"/>
            <a:ext cx="125152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4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389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170612" y="2819400"/>
            <a:ext cx="25146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服务器</a:t>
            </a:r>
            <a:r>
              <a:rPr lang="en-US" altLang="zh-CN"/>
              <a:t>/</a:t>
            </a:r>
            <a:r>
              <a:rPr lang="zh-CN" altLang="en-US"/>
              <a:t>计算机</a:t>
            </a:r>
            <a:r>
              <a:rPr lang="en-US" altLang="zh-CN"/>
              <a:t>C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627812" y="3505200"/>
            <a:ext cx="1676400" cy="2133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1979612" y="2514600"/>
            <a:ext cx="3352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A</a:t>
            </a:r>
            <a:r>
              <a:rPr lang="zh-CN" altLang="en-US"/>
              <a:t>（工作目录）</a:t>
            </a:r>
          </a:p>
        </p:txBody>
      </p:sp>
      <p:sp>
        <p:nvSpPr>
          <p:cNvPr id="7" name="AutoShape 15"/>
          <p:cNvSpPr>
            <a:spLocks noChangeArrowheads="1"/>
          </p:cNvSpPr>
          <p:nvPr/>
        </p:nvSpPr>
        <p:spPr bwMode="auto">
          <a:xfrm>
            <a:off x="2132012" y="29718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8" name="AutoShape 16"/>
          <p:cNvSpPr>
            <a:spLocks noChangeArrowheads="1"/>
          </p:cNvSpPr>
          <p:nvPr/>
        </p:nvSpPr>
        <p:spPr bwMode="auto">
          <a:xfrm>
            <a:off x="4113212" y="2819400"/>
            <a:ext cx="1066800" cy="1371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9" name="Line 17"/>
          <p:cNvSpPr>
            <a:spLocks noChangeShapeType="1"/>
          </p:cNvSpPr>
          <p:nvPr/>
        </p:nvSpPr>
        <p:spPr bwMode="auto">
          <a:xfrm>
            <a:off x="3656012" y="3581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22"/>
          <p:cNvSpPr>
            <a:spLocks noChangeArrowheads="1"/>
          </p:cNvSpPr>
          <p:nvPr/>
        </p:nvSpPr>
        <p:spPr bwMode="auto">
          <a:xfrm>
            <a:off x="1979612" y="4572000"/>
            <a:ext cx="33528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zh-CN" altLang="en-US"/>
              <a:t>计算机</a:t>
            </a:r>
            <a:r>
              <a:rPr lang="en-US" altLang="zh-CN"/>
              <a:t>B</a:t>
            </a:r>
            <a:r>
              <a:rPr lang="zh-CN" altLang="en-US"/>
              <a:t>（工作目录）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2132012" y="5029200"/>
            <a:ext cx="1524000" cy="1295400"/>
          </a:xfrm>
          <a:prstGeom prst="flowChartMultidocumen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源文件</a:t>
            </a:r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4113212" y="4876800"/>
            <a:ext cx="1066800" cy="137160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zh-CN" altLang="en-US"/>
              <a:t>版本库</a:t>
            </a:r>
          </a:p>
        </p:txBody>
      </p:sp>
      <p:sp>
        <p:nvSpPr>
          <p:cNvPr id="13" name="Line 25"/>
          <p:cNvSpPr>
            <a:spLocks noChangeShapeType="1"/>
          </p:cNvSpPr>
          <p:nvPr/>
        </p:nvSpPr>
        <p:spPr bwMode="auto">
          <a:xfrm>
            <a:off x="3656012" y="5638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" name="Line 26"/>
          <p:cNvSpPr>
            <a:spLocks noChangeShapeType="1"/>
          </p:cNvSpPr>
          <p:nvPr/>
        </p:nvSpPr>
        <p:spPr bwMode="auto">
          <a:xfrm>
            <a:off x="4722812" y="4191000"/>
            <a:ext cx="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" name="Line 27"/>
          <p:cNvSpPr>
            <a:spLocks noChangeShapeType="1"/>
          </p:cNvSpPr>
          <p:nvPr/>
        </p:nvSpPr>
        <p:spPr bwMode="auto">
          <a:xfrm>
            <a:off x="5180012" y="39624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8"/>
          <p:cNvSpPr>
            <a:spLocks noChangeShapeType="1"/>
          </p:cNvSpPr>
          <p:nvPr/>
        </p:nvSpPr>
        <p:spPr bwMode="auto">
          <a:xfrm>
            <a:off x="5180012" y="5257800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5332412" y="3581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Pull/Push</a:t>
            </a:r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5332412" y="48768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/>
              <a:t>Pull/Push</a:t>
            </a:r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4799012" y="4343400"/>
            <a:ext cx="121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/>
              <a:t>Pull/Push</a:t>
            </a:r>
          </a:p>
        </p:txBody>
      </p:sp>
      <p:sp>
        <p:nvSpPr>
          <p:cNvPr id="20" name="文本占位符 2"/>
          <p:cNvSpPr txBox="1">
            <a:spLocks/>
          </p:cNvSpPr>
          <p:nvPr/>
        </p:nvSpPr>
        <p:spPr>
          <a:xfrm>
            <a:off x="1593436" y="1499616"/>
            <a:ext cx="8387176" cy="557784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zh-CN" altLang="en-US" dirty="0" smtClean="0">
                <a:ea typeface="Microsoft YaHei UI"/>
              </a:rPr>
              <a:t>分布式版本控制系统（</a:t>
            </a:r>
            <a:r>
              <a:rPr lang="en-US" altLang="zh-CN" dirty="0" smtClean="0">
                <a:ea typeface="Microsoft YaHei UI"/>
              </a:rPr>
              <a:t>Distributed VCS</a:t>
            </a:r>
            <a:r>
              <a:rPr lang="zh-CN" altLang="en-US" dirty="0" smtClean="0">
                <a:ea typeface="Microsoft YaHei UI"/>
              </a:rPr>
              <a:t>）模型。在受版本控制的根目录下的</a:t>
            </a:r>
            <a:r>
              <a:rPr lang="en-US" altLang="zh-CN" dirty="0" smtClean="0">
                <a:ea typeface="Microsoft YaHei UI"/>
              </a:rPr>
              <a:t>.git</a:t>
            </a:r>
            <a:r>
              <a:rPr lang="zh-CN" altLang="en-US" dirty="0" smtClean="0">
                <a:ea typeface="Microsoft YaHei UI"/>
              </a:rPr>
              <a:t>文件夹里面。多个项目可以共用一个版本库，版本库不能部分</a:t>
            </a:r>
            <a:r>
              <a:rPr lang="en-US" altLang="zh-CN" dirty="0" smtClean="0">
                <a:ea typeface="Microsoft YaHei UI"/>
              </a:rPr>
              <a:t>checkout</a:t>
            </a:r>
            <a:r>
              <a:rPr lang="zh-CN" altLang="en-US" dirty="0" smtClean="0">
                <a:ea typeface="Microsoft YaHei UI"/>
              </a:rPr>
              <a:t>（代表</a:t>
            </a:r>
            <a:r>
              <a:rPr lang="en-US" altLang="zh-CN" dirty="0" smtClean="0">
                <a:ea typeface="Microsoft YaHei UI"/>
              </a:rPr>
              <a:t>Git</a:t>
            </a:r>
            <a:r>
              <a:rPr lang="zh-CN" altLang="en-US" dirty="0" smtClean="0">
                <a:ea typeface="Microsoft YaHei UI"/>
              </a:rPr>
              <a:t>）</a:t>
            </a:r>
            <a:endParaRPr lang="zh-CN" altLang="en-US" dirty="0">
              <a:ea typeface="Microsoft YaHei UI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5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版本控制系统的发展</a:t>
            </a:r>
            <a:endParaRPr lang="zh-CN" altLang="en-US" dirty="0"/>
          </a:p>
        </p:txBody>
      </p:sp>
      <p:sp>
        <p:nvSpPr>
          <p:cNvPr id="20" name="文本占位符 2"/>
          <p:cNvSpPr txBox="1">
            <a:spLocks/>
          </p:cNvSpPr>
          <p:nvPr/>
        </p:nvSpPr>
        <p:spPr>
          <a:xfrm>
            <a:off x="1593436" y="1499616"/>
            <a:ext cx="8387176" cy="557784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endParaRPr lang="zh-CN" altLang="en-US" dirty="0">
              <a:ea typeface="Microsoft YaHei UI"/>
            </a:endParaRPr>
          </a:p>
        </p:txBody>
      </p:sp>
      <p:pic>
        <p:nvPicPr>
          <p:cNvPr id="2050" name="Picture 2" descr="F:\www\joke\docs\ppt3162\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1012" y="1600200"/>
            <a:ext cx="3914775" cy="2828925"/>
          </a:xfrm>
          <a:prstGeom prst="rect">
            <a:avLst/>
          </a:prstGeom>
          <a:noFill/>
        </p:spPr>
      </p:pic>
      <p:pic>
        <p:nvPicPr>
          <p:cNvPr id="2051" name="Picture 3" descr="F:\www\joke\docs\ppt3162\0 (1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2612" y="1371600"/>
            <a:ext cx="3429000" cy="3276599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1674812" y="4876800"/>
            <a:ext cx="4791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、需要联网，从集中的服务器拉代码，</a:t>
            </a:r>
            <a:endParaRPr lang="en-US" altLang="zh-CN" dirty="0" smtClean="0"/>
          </a:p>
          <a:p>
            <a:r>
              <a:rPr lang="zh-CN" altLang="en-US" dirty="0" smtClean="0"/>
              <a:t>服务器故障则大家都无法进行工作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、修改必须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到服务端，很可能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失败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80212" y="5029200"/>
            <a:ext cx="44743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、可以从其它客户端复制代码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、修改可以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到任意第三方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、中央服务器，只是为了交换大家的修改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、大家可以独立工作</a:t>
            </a:r>
          </a:p>
          <a:p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Git</a:t>
            </a:r>
            <a:r>
              <a:rPr lang="zh-CN" altLang="en-US" dirty="0" smtClean="0"/>
              <a:t>的诞生历史</a:t>
            </a:r>
            <a:endParaRPr lang="zh-CN" altLang="en-US" dirty="0"/>
          </a:p>
        </p:txBody>
      </p:sp>
      <p:sp>
        <p:nvSpPr>
          <p:cNvPr id="4" name="内容占位符 13"/>
          <p:cNvSpPr txBox="1">
            <a:spLocks/>
          </p:cNvSpPr>
          <p:nvPr/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/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/>
            </a:r>
            <a:b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endParaRPr lang="zh-CN" altLang="en-US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1745837" y="1752600"/>
            <a:ext cx="7167976" cy="4572000"/>
          </a:xfrm>
          <a:prstGeom prst="rect">
            <a:avLst/>
          </a:prstGeom>
        </p:spPr>
        <p:txBody>
          <a:bodyPr/>
          <a:lstStyle/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1991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创建开源的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，从此，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系统不断发展（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常用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liunx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操作系统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），已经成为最大的服务器系统软件了。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2002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年之前志愿者的代码贡献都是通过发布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diff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交给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手动合并，选择商用版本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BitKeeper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（分布式版本控制）来托管代码，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公司同意授权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社区免费使用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2005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年开发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Samba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（计算机间共享文件、打印机、串口等）的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Andrew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试图破解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BitKeeper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的协议，被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公司发现了，于是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公司怒了，要收回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社区的免费使用权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向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BitMover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公司道个歉，保证以后严格管教弟兄们。实际情况是这样的：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Linus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花了两周时间自己用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写了一个分布式版本控制系统，这就是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！一个月之内，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Linux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系统的源码已经由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管理了！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lvl="0" indent="-246888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迅速成为最流行的分布式版本控制系统，尤其是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2008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年，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网站上线了，它为开源项目免费提供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存储，无数开源项目开始迁移至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GitHub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，包括</a:t>
            </a:r>
            <a:r>
              <a:rPr lang="en-US" altLang="zh-CN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jQuery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PHP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Ruby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等等。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  <a:p>
            <a:pPr marL="246888" marR="0" lvl="0" indent="-246888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Euphemia" pitchFamily="34" charset="0"/>
              <a:buChar char="›"/>
              <a:tabLst/>
              <a:defRPr/>
            </a:pPr>
            <a:endParaRPr kumimoji="0" lang="zh-C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  <p:pic>
        <p:nvPicPr>
          <p:cNvPr id="1026" name="Picture 2" descr="D:\www\demo\docs\ppt3162\9922720e0cf3d7cab3457394f21fbe096a63a9a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0012" y="1725202"/>
            <a:ext cx="2732088" cy="4142198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7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7405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常用版本管理工具：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CVS(</a:t>
            </a:r>
            <a:r>
              <a:rPr lang="en-US" altLang="zh-CN" dirty="0" err="1" smtClean="0"/>
              <a:t>Cocurrent</a:t>
            </a:r>
            <a:r>
              <a:rPr lang="en-US" altLang="zh-CN" dirty="0" smtClean="0"/>
              <a:t> Version System)</a:t>
            </a:r>
            <a:endParaRPr lang="zh-CN" altLang="en-US" dirty="0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sz="2000" dirty="0" smtClean="0"/>
              <a:t>SVN(</a:t>
            </a:r>
            <a:r>
              <a:rPr lang="en-US" altLang="zh-CN" sz="2000" dirty="0" err="1" smtClean="0"/>
              <a:t>SubVersion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ClearCase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IBM</a:t>
            </a:r>
            <a:r>
              <a:rPr lang="zh-CN" altLang="en-US" sz="2000" dirty="0" smtClean="0"/>
              <a:t>的商用版本），</a:t>
            </a:r>
            <a:r>
              <a:rPr lang="en-US" altLang="zh-CN" sz="2000" dirty="0" smtClean="0"/>
              <a:t>VSS</a:t>
            </a:r>
            <a:r>
              <a:rPr lang="zh-CN" altLang="en-US" sz="2000" dirty="0" smtClean="0"/>
              <a:t>微软集成到</a:t>
            </a:r>
            <a:r>
              <a:rPr lang="en-US" altLang="zh-CN" sz="2000" dirty="0" smtClean="0"/>
              <a:t>Visual Studio</a:t>
            </a:r>
            <a:r>
              <a:rPr lang="zh-CN" altLang="en-US" sz="2000" dirty="0" smtClean="0"/>
              <a:t>中的版本管理工具</a:t>
            </a:r>
            <a:endParaRPr lang="zh-CN" altLang="en-US" sz="2000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 smtClean="0"/>
              <a:t>基于目录的版本控制，文件重命名，这些操作会记录</a:t>
            </a:r>
            <a:endParaRPr lang="en-US" altLang="zh-CN" dirty="0" smtClean="0"/>
          </a:p>
          <a:p>
            <a:r>
              <a:rPr lang="zh-CN" altLang="en-US" dirty="0" smtClean="0"/>
              <a:t>原子性提交，在提交更改时，保证所有更改要么全部提交或合并，要么不会发生任何改变。</a:t>
            </a:r>
            <a:endParaRPr lang="en-US" altLang="zh-CN" dirty="0" smtClean="0"/>
          </a:p>
          <a:p>
            <a:r>
              <a:rPr lang="zh-CN" altLang="en-US" dirty="0" smtClean="0"/>
              <a:t>适合于集中式大型开发项目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6" name="内容占位符 5"/>
          <p:cNvSpPr>
            <a:spLocks noGrp="1"/>
          </p:cNvSpPr>
          <p:nvPr>
            <p:ph sz="quarter" idx="4"/>
          </p:nvPr>
        </p:nvSpPr>
        <p:spPr>
          <a:xfrm>
            <a:off x="1522412" y="2514600"/>
            <a:ext cx="4818888" cy="3655568"/>
          </a:xfrm>
        </p:spPr>
        <p:txBody>
          <a:bodyPr/>
          <a:lstStyle/>
          <a:p>
            <a:r>
              <a:rPr lang="zh-CN" altLang="en-US" dirty="0" smtClean="0"/>
              <a:t>使用单一代码树，基于文件的版本控制</a:t>
            </a:r>
            <a:endParaRPr lang="en-US" altLang="zh-CN" dirty="0" smtClean="0"/>
          </a:p>
          <a:p>
            <a:r>
              <a:rPr lang="zh-CN" altLang="en-US" dirty="0" smtClean="0"/>
              <a:t>允许多名开发人员同时对同一个文件进行修改</a:t>
            </a:r>
            <a:endParaRPr lang="en-US" altLang="zh-CN" dirty="0" smtClean="0"/>
          </a:p>
          <a:p>
            <a:r>
              <a:rPr lang="zh-CN" altLang="en-US" dirty="0" smtClean="0"/>
              <a:t>允许合并</a:t>
            </a:r>
            <a:endParaRPr lang="en-US" altLang="zh-CN" dirty="0" smtClean="0"/>
          </a:p>
          <a:p>
            <a:r>
              <a:rPr lang="zh-CN" altLang="en-US" dirty="0" smtClean="0"/>
              <a:t>线性，串行批量提交，很容易中断（网络，客户端死机），造成版本库不一致。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8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389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常用版本管理</a:t>
            </a:r>
            <a:r>
              <a:rPr lang="en-US" altLang="zh-CN" dirty="0" err="1" smtClean="0"/>
              <a:t>svn,git,cvs</a:t>
            </a:r>
            <a:r>
              <a:rPr lang="zh-CN" altLang="en-US" dirty="0" smtClean="0"/>
              <a:t>比较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98612" y="1447800"/>
            <a:ext cx="9758776" cy="609600"/>
          </a:xfrm>
        </p:spPr>
        <p:txBody>
          <a:bodyPr/>
          <a:lstStyle/>
          <a:p>
            <a:r>
              <a:rPr lang="en-US" altLang="zh-CN" sz="2000" dirty="0" smtClean="0"/>
              <a:t>Git</a:t>
            </a:r>
            <a:r>
              <a:rPr lang="zh-CN" altLang="en-US" sz="2000" dirty="0" smtClean="0"/>
              <a:t>分布式版本控制，促使</a:t>
            </a:r>
            <a:r>
              <a:rPr lang="en-US" altLang="zh-CN" sz="2000" dirty="0" smtClean="0"/>
              <a:t>Git</a:t>
            </a:r>
            <a:r>
              <a:rPr lang="zh-CN" altLang="en-US" sz="2000" dirty="0" smtClean="0"/>
              <a:t>诞生的</a:t>
            </a:r>
            <a:r>
              <a:rPr lang="en-US" altLang="zh-CN" sz="2000" dirty="0" err="1" smtClean="0"/>
              <a:t>BitKeeper</a:t>
            </a:r>
            <a:r>
              <a:rPr lang="zh-CN" altLang="en-US" sz="2000" dirty="0" smtClean="0"/>
              <a:t>，还有</a:t>
            </a:r>
            <a:r>
              <a:rPr lang="en-US" altLang="zh-CN" sz="2000" dirty="0" smtClean="0"/>
              <a:t>Mercurial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Bazaar</a:t>
            </a:r>
            <a:r>
              <a:rPr lang="zh-CN" altLang="en-US" sz="2000" dirty="0" smtClean="0"/>
              <a:t>等</a:t>
            </a:r>
          </a:p>
        </p:txBody>
      </p:sp>
      <p:sp>
        <p:nvSpPr>
          <p:cNvPr id="36" name="内容占位符 5"/>
          <p:cNvSpPr>
            <a:spLocks noGrp="1"/>
          </p:cNvSpPr>
          <p:nvPr>
            <p:ph sz="quarter" idx="4"/>
          </p:nvPr>
        </p:nvSpPr>
        <p:spPr>
          <a:xfrm>
            <a:off x="1446212" y="2362200"/>
            <a:ext cx="9829800" cy="4038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分布式版本库的管理方式，不需要服务端软件支持</a:t>
            </a:r>
            <a:endParaRPr lang="en-US" altLang="zh-CN" dirty="0" smtClean="0"/>
          </a:p>
          <a:p>
            <a:r>
              <a:rPr lang="zh-CN" altLang="en-US" dirty="0" smtClean="0"/>
              <a:t>原子提交，保证服务器版本的一致性</a:t>
            </a:r>
            <a:endParaRPr lang="en-US" altLang="zh-CN" dirty="0" smtClean="0"/>
          </a:p>
          <a:p>
            <a:r>
              <a:rPr lang="zh-CN" altLang="en-US" dirty="0" smtClean="0"/>
              <a:t>速度快，特别利于大项目的实施，只传输修改的部分</a:t>
            </a:r>
            <a:endParaRPr lang="en-US" altLang="zh-CN" dirty="0" smtClean="0"/>
          </a:p>
          <a:p>
            <a:r>
              <a:rPr lang="zh-CN" altLang="en-US" dirty="0" smtClean="0"/>
              <a:t>出色的合并（</a:t>
            </a:r>
            <a:r>
              <a:rPr lang="en-US" altLang="zh-CN" dirty="0" smtClean="0"/>
              <a:t>merge </a:t>
            </a:r>
            <a:r>
              <a:rPr lang="zh-CN" altLang="en-US" dirty="0" smtClean="0"/>
              <a:t>）跟踪（</a:t>
            </a:r>
            <a:r>
              <a:rPr lang="en-US" altLang="zh-CN" dirty="0" smtClean="0"/>
              <a:t>tracing</a:t>
            </a:r>
            <a:r>
              <a:rPr lang="zh-CN" altLang="en-US" dirty="0" smtClean="0"/>
              <a:t>）能力</a:t>
            </a:r>
            <a:endParaRPr lang="en-US" altLang="zh-CN" dirty="0" smtClean="0"/>
          </a:p>
          <a:p>
            <a:r>
              <a:rPr lang="zh-CN" altLang="en-US" dirty="0" smtClean="0"/>
              <a:t>强大的分支管理功能</a:t>
            </a:r>
            <a:endParaRPr lang="en-US" altLang="zh-CN" dirty="0" smtClean="0"/>
          </a:p>
          <a:p>
            <a:pPr fontAlgn="base"/>
            <a:r>
              <a:rPr lang="zh-CN" altLang="en-US" dirty="0" smtClean="0"/>
              <a:t>对非线性开发模式的强力支持（允许上千个并行开发的分支）</a:t>
            </a:r>
          </a:p>
          <a:p>
            <a:r>
              <a:rPr lang="zh-CN" altLang="en-US" dirty="0" smtClean="0"/>
              <a:t>可视化的界面操作，比如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下面的</a:t>
            </a:r>
            <a:r>
              <a:rPr lang="en-US" altLang="zh-CN" dirty="0" err="1" smtClean="0"/>
              <a:t>TortoiseGit</a:t>
            </a:r>
            <a:r>
              <a:rPr lang="zh-CN" altLang="en-US" dirty="0" smtClean="0"/>
              <a:t>，编程工具自带的</a:t>
            </a:r>
            <a:r>
              <a:rPr lang="en-US" altLang="zh-CN" dirty="0" smtClean="0"/>
              <a:t>git</a:t>
            </a:r>
            <a:r>
              <a:rPr lang="zh-CN" altLang="en-US" dirty="0" smtClean="0"/>
              <a:t>可视化工具，</a:t>
            </a:r>
            <a:r>
              <a:rPr lang="en-US" altLang="zh-CN" dirty="0" err="1" smtClean="0"/>
              <a:t>Eclipese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PHPstrom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276012" y="5934670"/>
            <a:ext cx="588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9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389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数学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Math_16x9">
    <a:dk1>
      <a:srgbClr val="465562"/>
    </a:dk1>
    <a:lt1>
      <a:srgbClr val="FFFFFF"/>
    </a:lt1>
    <a:dk2>
      <a:srgbClr val="000000"/>
    </a:dk2>
    <a:lt2>
      <a:srgbClr val="F2ECE2"/>
    </a:lt2>
    <a:accent1>
      <a:srgbClr val="9BAAB7"/>
    </a:accent1>
    <a:accent2>
      <a:srgbClr val="B8D082"/>
    </a:accent2>
    <a:accent3>
      <a:srgbClr val="EFDB85"/>
    </a:accent3>
    <a:accent4>
      <a:srgbClr val="E8A565"/>
    </a:accent4>
    <a:accent5>
      <a:srgbClr val="BC9AAE"/>
    </a:accent5>
    <a:accent6>
      <a:srgbClr val="BABABA"/>
    </a:accent6>
    <a:hlink>
      <a:srgbClr val="8FC48C"/>
    </a:hlink>
    <a:folHlink>
      <a:srgbClr val="96969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此值表示保存或修订次数。该应用程序负责在每次修订后更新此值。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B895F5-7F43-4073-919C-BA6E32AC020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763940C-480C-4D93-B5B4-BAA891CEAD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8882EF-8483-452E-ADFB-02067D56F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Words>3058</Words>
  <Application>Microsoft Office PowerPoint</Application>
  <PresentationFormat>自定义</PresentationFormat>
  <Paragraphs>523</Paragraphs>
  <Slides>31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数学 16x9</vt:lpstr>
      <vt:lpstr>Git入门学习</vt:lpstr>
      <vt:lpstr>提纲</vt:lpstr>
      <vt:lpstr>什么是版本控制系统</vt:lpstr>
      <vt:lpstr>版本控制系统的发展</vt:lpstr>
      <vt:lpstr>版本控制系统的发展</vt:lpstr>
      <vt:lpstr>版本控制系统的发展</vt:lpstr>
      <vt:lpstr>Git的诞生历史</vt:lpstr>
      <vt:lpstr>常用版本管理工具：svn,git,cvs比较</vt:lpstr>
      <vt:lpstr>常用版本管理svn,git,cvs比较</vt:lpstr>
      <vt:lpstr>安装Git</vt:lpstr>
      <vt:lpstr>Git基本操作</vt:lpstr>
      <vt:lpstr>Git常用操作</vt:lpstr>
      <vt:lpstr>Git常用操作</vt:lpstr>
      <vt:lpstr>Git常用操作</vt:lpstr>
      <vt:lpstr>Git常用操作</vt:lpstr>
      <vt:lpstr>Git常用操作</vt:lpstr>
      <vt:lpstr>Git常用操作</vt:lpstr>
      <vt:lpstr>Github的使用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Git常用命令详解</vt:lpstr>
      <vt:lpstr>资料参考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标题版式</dc:title>
  <dc:creator>Summer</dc:creator>
  <cp:lastModifiedBy>admin</cp:lastModifiedBy>
  <cp:revision>265</cp:revision>
  <dcterms:created xsi:type="dcterms:W3CDTF">2013-04-05T20:25:58Z</dcterms:created>
  <dcterms:modified xsi:type="dcterms:W3CDTF">2014-11-03T06:30:10Z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