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56" r:id="rId5"/>
    <p:sldId id="267" r:id="rId6"/>
    <p:sldId id="274" r:id="rId7"/>
    <p:sldId id="273" r:id="rId8"/>
    <p:sldId id="278" r:id="rId9"/>
    <p:sldId id="283" r:id="rId10"/>
    <p:sldId id="282" r:id="rId11"/>
    <p:sldId id="279" r:id="rId12"/>
    <p:sldId id="281" r:id="rId13"/>
    <p:sldId id="284" r:id="rId14"/>
    <p:sldId id="285" r:id="rId15"/>
    <p:sldId id="286" r:id="rId16"/>
    <p:sldId id="287" r:id="rId17"/>
    <p:sldId id="288" r:id="rId18"/>
    <p:sldId id="289" r:id="rId19"/>
    <p:sldId id="291" r:id="rId20"/>
    <p:sldId id="292" r:id="rId21"/>
    <p:sldId id="293" r:id="rId22"/>
    <p:sldId id="294" r:id="rId23"/>
    <p:sldId id="295" r:id="rId24"/>
    <p:sldId id="298" r:id="rId25"/>
    <p:sldId id="297" r:id="rId26"/>
    <p:sldId id="296" r:id="rId27"/>
    <p:sldId id="299" r:id="rId28"/>
    <p:sldId id="300" r:id="rId29"/>
    <p:sldId id="301" r:id="rId30"/>
    <p:sldId id="302" r:id="rId31"/>
    <p:sldId id="304" r:id="rId32"/>
    <p:sldId id="303" r:id="rId33"/>
    <p:sldId id="305" r:id="rId34"/>
    <p:sldId id="280" r:id="rId3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69" autoAdjust="0"/>
  </p:normalViewPr>
  <p:slideViewPr>
    <p:cSldViewPr showGuides="1">
      <p:cViewPr varScale="1">
        <p:scale>
          <a:sx n="98" d="100"/>
          <a:sy n="98" d="100"/>
        </p:scale>
        <p:origin x="-828" y="-90"/>
      </p:cViewPr>
      <p:guideLst>
        <p:guide orient="horz" pos="2160"/>
        <p:guide pos="3839"/>
        <p:guide pos="1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BDB7646E-8811-423A-9C42-2CBFADA00A96}" type="datetimeFigureOut">
              <a:rPr lang="en-US" altLang="zh-CN" smtClean="0"/>
              <a:pPr/>
              <a:t>11/3/2014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4360E59-1627-4404-ACC5-51C744AB0F27}" type="slidenum">
              <a:rPr lang="zh-CN" smtClean="0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/>
              <a:pPr/>
              <a:t>2013/7/26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版本控制器的历史，和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的一些使用入门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如果你用</a:t>
            </a:r>
            <a:r>
              <a:rPr lang="en-US" altLang="zh-CN" dirty="0" smtClean="0"/>
              <a:t>Microsoft Word</a:t>
            </a:r>
            <a:r>
              <a:rPr lang="zh-CN" altLang="en-US" dirty="0" smtClean="0"/>
              <a:t>写过长篇大论，那你一定有这样的经历：</a:t>
            </a:r>
          </a:p>
          <a:p>
            <a:r>
              <a:rPr lang="zh-CN" altLang="en-US" dirty="0" smtClean="0"/>
              <a:t>想删除一个段落，又怕将来想恢复找不回来怎么办？有办法，先把当前文件“另存为</a:t>
            </a:r>
            <a:r>
              <a:rPr lang="en-US" altLang="zh-CN" dirty="0" smtClean="0"/>
              <a:t>……”</a:t>
            </a:r>
            <a:r>
              <a:rPr lang="zh-CN" altLang="en-US" dirty="0" smtClean="0"/>
              <a:t>一个新的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文件，再接着改，改到一定程度，再“另存为</a:t>
            </a:r>
            <a:r>
              <a:rPr lang="en-US" altLang="zh-CN" dirty="0" smtClean="0"/>
              <a:t>……”</a:t>
            </a:r>
            <a:r>
              <a:rPr lang="zh-CN" altLang="en-US" dirty="0" smtClean="0"/>
              <a:t>一个新文件，这样一直改下去，最后你的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文档变成了这样：</a:t>
            </a:r>
          </a:p>
          <a:p>
            <a:r>
              <a:rPr lang="zh-CN" altLang="en-US" dirty="0" smtClean="0"/>
              <a:t>过了一周，你想找回被删除的文字，但是已经记不清删除前保存在哪个文件里了，只好一个一个文件去找，真麻烦。</a:t>
            </a:r>
          </a:p>
          <a:p>
            <a:r>
              <a:rPr lang="zh-CN" altLang="en-US" dirty="0" smtClean="0"/>
              <a:t>看着一堆乱七八糟的文件，想保留最新的一个，然后把其他的删掉，又怕哪天会用上，还不敢删，真郁闷。</a:t>
            </a:r>
          </a:p>
          <a:p>
            <a:r>
              <a:rPr lang="zh-CN" altLang="en-US" dirty="0" smtClean="0"/>
              <a:t>更要命的是，有些部分需要你的财务同事帮助填写，于是你把文件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到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盘里给她（也可能通过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发送一份给她），然后，你继续修改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文件。一天后，同事再把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文件传给你，此时，你必须想想，发给她之后到你收到她的文件期间，你作了哪些改动，得把你的改动和她的部分合并，真困难。</a:t>
            </a:r>
          </a:p>
          <a:p>
            <a:r>
              <a:rPr lang="zh-CN" altLang="en-US" dirty="0" smtClean="0"/>
              <a:t>于是你想，如果有一个软件，不但能自动帮我记录每次文件的改动，还可以让同事协作编辑，这样就不用自己管理一堆类似的文件了，也不需要把文件传来传去。如果想查看某次改动，只需要在软件里瞄一眼就可以，岂不是很方便？</a:t>
            </a:r>
          </a:p>
          <a:p>
            <a:r>
              <a:rPr lang="zh-CN" altLang="en-US" dirty="0" smtClean="0"/>
              <a:t>这个软件用起来就应该像这个样子，能记录每次文件的改动：</a:t>
            </a:r>
          </a:p>
          <a:p>
            <a:r>
              <a:rPr lang="zh-CN" altLang="en-US" dirty="0" smtClean="0"/>
              <a:t>版本用户说明日期</a:t>
            </a:r>
            <a:r>
              <a:rPr lang="en-US" altLang="zh-CN" dirty="0" smtClean="0"/>
              <a:t>1</a:t>
            </a:r>
            <a:r>
              <a:rPr lang="zh-CN" altLang="en-US" dirty="0" smtClean="0"/>
              <a:t>张三删除了软件服务条款</a:t>
            </a:r>
            <a:r>
              <a:rPr lang="en-US" altLang="zh-CN" dirty="0" smtClean="0"/>
              <a:t>57/12 10:382</a:t>
            </a:r>
            <a:r>
              <a:rPr lang="zh-CN" altLang="en-US" dirty="0" smtClean="0"/>
              <a:t>张三增加了</a:t>
            </a:r>
            <a:r>
              <a:rPr lang="en-US" altLang="zh-CN" dirty="0" smtClean="0"/>
              <a:t>License</a:t>
            </a:r>
            <a:r>
              <a:rPr lang="zh-CN" altLang="en-US" dirty="0" smtClean="0"/>
              <a:t>人数限制</a:t>
            </a:r>
            <a:r>
              <a:rPr lang="en-US" altLang="zh-CN" dirty="0" smtClean="0"/>
              <a:t>7/12 18:093</a:t>
            </a:r>
            <a:r>
              <a:rPr lang="zh-CN" altLang="en-US" dirty="0" smtClean="0"/>
              <a:t>李四财务部门调整了合同金额</a:t>
            </a:r>
            <a:r>
              <a:rPr lang="en-US" altLang="zh-CN" dirty="0" smtClean="0"/>
              <a:t>7/13 9:514</a:t>
            </a:r>
            <a:r>
              <a:rPr lang="zh-CN" altLang="en-US" dirty="0" smtClean="0"/>
              <a:t>张三延长了免费升级周期</a:t>
            </a:r>
            <a:r>
              <a:rPr lang="en-US" altLang="zh-CN" dirty="0" smtClean="0"/>
              <a:t>7/14 15:17</a:t>
            </a:r>
            <a:r>
              <a:rPr lang="zh-CN" altLang="en-US" dirty="0" smtClean="0"/>
              <a:t>这样，你就结束了手动管理多个“版本”的史前时代，进入到版本控制的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世纪。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演示新建仓库，</a:t>
            </a:r>
            <a:endParaRPr lang="en-US" altLang="zh-CN" dirty="0" smtClean="0"/>
          </a:p>
          <a:p>
            <a:r>
              <a:rPr lang="zh-CN" altLang="en-US" dirty="0" smtClean="0"/>
              <a:t>添加文件，</a:t>
            </a:r>
            <a:endParaRPr lang="en-US" altLang="zh-CN" dirty="0" smtClean="0"/>
          </a:p>
          <a:p>
            <a:r>
              <a:rPr lang="zh-CN" altLang="en-US" dirty="0" smtClean="0"/>
              <a:t>提交改动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比如你新增了一行，这就是一个修改，删除了一行，也是一个修改，更改了某些字符，也是一个修改，删了一些又加了一些，也是一个修改，甚至创建一个新文件，也算一个修改。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3" name="直线连接线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lang="en-US" altLang="zh-CN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endParaRPr lang="zh-CN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5" name="直线连接线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线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 latinLnBrk="0">
              <a:defRPr lang="zh-CN"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3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11/3/2014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endParaRPr lang="zh-CN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1" name="直线连接线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线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线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11/3/2014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0" name="矩形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4" name="矩形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1" name="矩形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cxnSp>
        <p:nvCxnSpPr>
          <p:cNvPr id="22" name="直线连接线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lang="en-US" altLang="zh-CN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Git</a:t>
            </a:r>
            <a:endParaRPr lang="zh-CN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3" name="直线连接线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7" name="矩形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8" name="矩形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cxnSp>
        <p:nvCxnSpPr>
          <p:cNvPr id="31" name="直线连接线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cxnSp>
        <p:nvCxnSpPr>
          <p:cNvPr id="33" name="直线连接线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 latinLnBrk="0">
              <a:defRPr lang="zh-CN" sz="5400" b="0" cap="none" baseline="0"/>
            </a:lvl1pPr>
          </a:lstStyle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32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 baseline="0"/>
            </a:lvl6pPr>
            <a:lvl7pPr latinLnBrk="0">
              <a:defRPr lang="zh-CN" sz="1800" baseline="0"/>
            </a:lvl7pPr>
            <a:lvl8pPr latinLnBrk="0">
              <a:defRPr lang="zh-CN" sz="1800" baseline="0"/>
            </a:lvl8pPr>
            <a:lvl9pPr latinLnBrk="0">
              <a:defRPr lang="zh-CN" sz="1800" baseline="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" name="直线连接线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11/3/2014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0" name="直线连接线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 latinLnBrk="0">
              <a:defRPr lang="zh-CN"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latinLnBrk="0">
              <a:defRPr lang="zh-CN"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latinLnBrk="0"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latinLnBrk="0">
              <a:defRPr lang="zh-CN"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latinLnBrk="0">
              <a:defRPr lang="zh-CN"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 baseline="0"/>
            </a:lvl8pPr>
            <a:lvl9pPr latinLnBrk="0">
              <a:defRPr lang="zh-CN" sz="1800" baseline="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11/3/2014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baseline="0">
                <a:solidFill>
                  <a:schemeClr val="tx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latinLnBrk="0">
              <a:buNone/>
              <a:defRPr lang="zh-CN"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11/3/2014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0" name="直线连接线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endParaRPr lang="zh-CN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线连接线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线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线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11/3/2014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600" kern="1200">
          <a:solidFill>
            <a:schemeClr val="tx1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sysgit.github.io/" TargetMode="External"/><Relationship Id="rId2" Type="http://schemas.openxmlformats.org/officeDocument/2006/relationships/hyperlink" Target="http://www.git-scm.com/book/zh/v1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ami/git_dem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aoxuefeng.com/wiki/0013739516305929606dd18361248578c67b8067c8c017b000" TargetMode="External"/><Relationship Id="rId2" Type="http://schemas.openxmlformats.org/officeDocument/2006/relationships/hyperlink" Target="http://www.yiibai.com/git/home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enku.baidu.com/link?url=Z4rOiMDewumMTjIGyhb5ev9E7857fiO4CFEuo6Y8j-e6j0JZvovf-viT3bLAiQfP_867nQhBgvfven-5jKUaOTHc7WQVioYERi-lecBkw5u" TargetMode="External"/><Relationship Id="rId4" Type="http://schemas.openxmlformats.org/officeDocument/2006/relationships/hyperlink" Target="http://wenku.baidu.com/link?url=AZsLWxfAIuPaR3A7xt08OtdYtVttxZjv_1Jm4rqlD_IXLzgqEdoYwhcWGswbf2KjM2ubnmOm1mSsS2VnyX-ICFS0li0bDmUhUctk_f9cGE_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://os.51cto.com/art/201307/404309_all.htm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smtClean="0"/>
              <a:t>入门学习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8" y="4344915"/>
            <a:ext cx="9533143" cy="111608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最先进的分布式版本控制系统</a:t>
            </a:r>
            <a:endParaRPr lang="en-US" altLang="zh-CN" dirty="0" smtClean="0"/>
          </a:p>
          <a:p>
            <a:r>
              <a:rPr lang="en-US" altLang="zh-CN" dirty="0" smtClean="0"/>
              <a:t>															                              </a:t>
            </a:r>
            <a:r>
              <a:rPr lang="zh-CN" altLang="en-US" dirty="0" smtClean="0"/>
              <a:t>李佳</a:t>
            </a:r>
            <a:endParaRPr lang="zh-CN" dirty="0"/>
          </a:p>
        </p:txBody>
      </p:sp>
      <p:sp>
        <p:nvSpPr>
          <p:cNvPr id="5" name="矩形 4"/>
          <p:cNvSpPr/>
          <p:nvPr/>
        </p:nvSpPr>
        <p:spPr>
          <a:xfrm>
            <a:off x="1160020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zh-CN" alt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Git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上安装</a:t>
            </a:r>
            <a:r>
              <a:rPr lang="en-US" altLang="zh-CN" dirty="0" smtClean="0"/>
              <a:t>Git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5110576" cy="3657493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官网帮助 </a:t>
            </a:r>
            <a:r>
              <a:rPr lang="en-US" altLang="zh-CN" sz="2000" dirty="0" smtClean="0">
                <a:hlinkClick r:id="rId2"/>
              </a:rPr>
              <a:t>http://www.git-scm.com/book/zh/v1</a:t>
            </a:r>
            <a:endParaRPr lang="en-US" altLang="zh-CN" sz="2000" dirty="0" smtClean="0"/>
          </a:p>
          <a:p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yum install git</a:t>
            </a:r>
          </a:p>
          <a:p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apt-get install git</a:t>
            </a:r>
          </a:p>
          <a:p>
            <a:r>
              <a:rPr lang="zh-CN" altLang="en-US" sz="2000" dirty="0" smtClean="0"/>
              <a:t>源码安装</a:t>
            </a:r>
            <a:r>
              <a:rPr lang="en-US" altLang="zh-CN" sz="2000" dirty="0" smtClean="0"/>
              <a:t>http://git-scm.com/download</a:t>
            </a:r>
          </a:p>
          <a:p>
            <a:r>
              <a:rPr lang="en-US" altLang="zh-CN" sz="2000" dirty="0" smtClean="0"/>
              <a:t>./</a:t>
            </a:r>
            <a:r>
              <a:rPr lang="en-US" altLang="zh-CN" sz="2000" dirty="0" err="1" smtClean="0"/>
              <a:t>config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make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make install</a:t>
            </a:r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上安装</a:t>
            </a:r>
            <a:r>
              <a:rPr lang="en-US" altLang="zh-CN" dirty="0" smtClean="0"/>
              <a:t>Git</a:t>
            </a:r>
          </a:p>
          <a:p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/>
              <a:t>Msysgit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基于</a:t>
            </a:r>
            <a:r>
              <a:rPr lang="en-US" altLang="zh-CN" sz="2000" dirty="0" err="1" smtClean="0"/>
              <a:t>Cygwin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下模拟</a:t>
            </a:r>
            <a:r>
              <a:rPr lang="en-US" altLang="zh-CN" sz="2000" dirty="0" err="1" smtClean="0"/>
              <a:t>linux</a:t>
            </a:r>
            <a:r>
              <a:rPr lang="zh-CN" altLang="en-US" sz="2000" dirty="0" smtClean="0"/>
              <a:t>环境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版的</a:t>
            </a:r>
            <a:r>
              <a:rPr lang="en-US" altLang="zh-CN" sz="2000" dirty="0" smtClean="0"/>
              <a:t>Git</a:t>
            </a:r>
            <a:r>
              <a:rPr lang="zh-CN" altLang="en-US" sz="2000" dirty="0" smtClean="0"/>
              <a:t>，从</a:t>
            </a:r>
            <a:r>
              <a:rPr lang="en-US" altLang="zh-CN" sz="2000" dirty="0" smtClean="0">
                <a:hlinkClick r:id="rId3"/>
              </a:rPr>
              <a:t>http://msysgit.github.io/</a:t>
            </a:r>
            <a:r>
              <a:rPr lang="zh-CN" altLang="en-US" sz="2000" dirty="0" smtClean="0"/>
              <a:t>下载，然后按默认选项安装即可。</a:t>
            </a:r>
            <a:endParaRPr lang="zh-CN" altLang="en-US" sz="2000" dirty="0"/>
          </a:p>
        </p:txBody>
      </p:sp>
      <p:pic>
        <p:nvPicPr>
          <p:cNvPr id="3074" name="Picture 2" descr="F:\www\joke\docs\ppt3162\0 (2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2612" y="3657600"/>
            <a:ext cx="4257675" cy="2466975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10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基本操作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0"/>
              </a:spcBef>
            </a:pPr>
            <a:r>
              <a:rPr lang="zh-CN" altLang="en-US" sz="2400" b="0" cap="all" dirty="0" smtClean="0"/>
              <a:t>配置用户名与邮箱</a:t>
            </a:r>
            <a:endParaRPr lang="en-US" altLang="zh-CN" sz="2400" b="0" cap="all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$ git </a:t>
            </a:r>
            <a:r>
              <a:rPr lang="en-US" altLang="zh-CN" sz="2000" dirty="0" err="1" smtClean="0"/>
              <a:t>config</a:t>
            </a:r>
            <a:r>
              <a:rPr lang="en-US" altLang="zh-CN" sz="2000" dirty="0" smtClean="0"/>
              <a:t> --global user.name "Your Name" </a:t>
            </a:r>
          </a:p>
          <a:p>
            <a:r>
              <a:rPr lang="en-US" altLang="zh-CN" sz="2000" dirty="0" smtClean="0"/>
              <a:t>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config</a:t>
            </a:r>
            <a:r>
              <a:rPr lang="en-US" altLang="zh-CN" sz="2000" dirty="0" smtClean="0"/>
              <a:t> --global </a:t>
            </a:r>
            <a:r>
              <a:rPr lang="en-US" altLang="zh-CN" sz="2000" dirty="0" err="1" smtClean="0"/>
              <a:t>user.email</a:t>
            </a:r>
            <a:r>
              <a:rPr lang="en-US" altLang="zh-CN" sz="2000" dirty="0" smtClean="0"/>
              <a:t> "email@example.com"</a:t>
            </a:r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初始化本地项目为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286000"/>
            <a:ext cx="4818888" cy="388416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altLang="zh-CN" sz="1800" dirty="0" err="1" smtClean="0"/>
              <a:t>cd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project_directory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git init</a:t>
            </a:r>
          </a:p>
          <a:p>
            <a:pPr lvl="1"/>
            <a:r>
              <a:rPr lang="en-US" altLang="zh-CN" sz="1800" dirty="0" smtClean="0"/>
              <a:t>git add .</a:t>
            </a:r>
          </a:p>
          <a:p>
            <a:pPr lvl="1"/>
            <a:r>
              <a:rPr lang="en-US" altLang="zh-CN" sz="1800" dirty="0" smtClean="0"/>
              <a:t>git commit –m “</a:t>
            </a:r>
            <a:r>
              <a:rPr lang="en-US" altLang="zh-CN" sz="1800" dirty="0" smtClean="0">
                <a:solidFill>
                  <a:srgbClr val="FF0000"/>
                </a:solidFill>
              </a:rPr>
              <a:t>commit message</a:t>
            </a:r>
            <a:r>
              <a:rPr lang="en-US" altLang="zh-CN" sz="1800" dirty="0" smtClean="0"/>
              <a:t>”</a:t>
            </a:r>
          </a:p>
          <a:p>
            <a:r>
              <a:rPr lang="en-US" altLang="zh-CN" sz="1800" dirty="0" smtClean="0">
                <a:solidFill>
                  <a:srgbClr val="FF0000"/>
                </a:solidFill>
              </a:rPr>
              <a:t>commit message</a:t>
            </a:r>
            <a:r>
              <a:rPr lang="zh-CN" altLang="en-US" sz="1800" dirty="0" smtClean="0">
                <a:solidFill>
                  <a:srgbClr val="FF0000"/>
                </a:solidFill>
              </a:rPr>
              <a:t>规范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800" dirty="0" smtClean="0"/>
              <a:t>第一行标题：概要描述提交的功能。</a:t>
            </a:r>
            <a:endParaRPr lang="en-US" altLang="zh-CN" sz="1800" dirty="0" smtClean="0"/>
          </a:p>
          <a:p>
            <a:pPr lvl="2"/>
            <a:r>
              <a:rPr lang="zh-CN" altLang="en-US" dirty="0" smtClean="0"/>
              <a:t>祈使一般式，如</a:t>
            </a:r>
            <a:r>
              <a:rPr lang="en-US" altLang="zh-CN" dirty="0" smtClean="0"/>
              <a:t>Add tests for xxx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第二行开始正文：详细描述提交的功能点（可选）。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每个</a:t>
            </a:r>
            <a:r>
              <a:rPr lang="en-US" altLang="zh-CN" sz="1800" dirty="0" smtClean="0"/>
              <a:t>commit</a:t>
            </a:r>
            <a:r>
              <a:rPr lang="zh-CN" altLang="en-US" sz="1800" dirty="0" smtClean="0"/>
              <a:t>都作为一个对象存在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每个</a:t>
            </a:r>
            <a:r>
              <a:rPr lang="en-US" altLang="zh-CN" sz="1800" dirty="0" smtClean="0"/>
              <a:t>commit</a:t>
            </a:r>
            <a:r>
              <a:rPr lang="zh-CN" altLang="en-US" sz="1800" dirty="0" smtClean="0"/>
              <a:t>对象都有一个当前版本（也叫快照）的</a:t>
            </a:r>
            <a:r>
              <a:rPr lang="en-US" altLang="zh-CN" sz="1800" dirty="0" smtClean="0"/>
              <a:t>SHA1</a:t>
            </a:r>
            <a:r>
              <a:rPr lang="zh-CN" altLang="en-US" sz="1800" dirty="0" smtClean="0"/>
              <a:t>签名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多个</a:t>
            </a:r>
            <a:r>
              <a:rPr lang="en-US" altLang="zh-CN" sz="1800" dirty="0" smtClean="0"/>
              <a:t>commit</a:t>
            </a:r>
            <a:r>
              <a:rPr lang="zh-CN" altLang="en-US" sz="1800" dirty="0" smtClean="0"/>
              <a:t>对象通过父指针域串联，方便回溯历史</a:t>
            </a:r>
            <a:endParaRPr lang="en-US" altLang="zh-CN" sz="1800" dirty="0" smtClean="0"/>
          </a:p>
          <a:p>
            <a:pPr lvl="1"/>
            <a:endParaRPr lang="zh-CN" altLang="en-US" sz="1800" dirty="0"/>
          </a:p>
        </p:txBody>
      </p:sp>
      <p:sp>
        <p:nvSpPr>
          <p:cNvPr id="7" name="矩形 6"/>
          <p:cNvSpPr/>
          <p:nvPr/>
        </p:nvSpPr>
        <p:spPr>
          <a:xfrm>
            <a:off x="10935600" y="5934670"/>
            <a:ext cx="9114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11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如何控制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的管理范围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忽略操作（</a:t>
            </a:r>
            <a:r>
              <a:rPr lang="zh-CN" altLang="en-US" dirty="0" smtClean="0">
                <a:solidFill>
                  <a:srgbClr val="FF0000"/>
                </a:solidFill>
              </a:rPr>
              <a:t>要在执行</a:t>
            </a:r>
            <a:r>
              <a:rPr lang="en-US" altLang="zh-CN" dirty="0" smtClean="0">
                <a:solidFill>
                  <a:srgbClr val="FF0000"/>
                </a:solidFill>
              </a:rPr>
              <a:t>add</a:t>
            </a:r>
            <a:r>
              <a:rPr lang="zh-CN" altLang="en-US" dirty="0" smtClean="0">
                <a:solidFill>
                  <a:srgbClr val="FF0000"/>
                </a:solidFill>
              </a:rPr>
              <a:t>操作之前配置，编辑与</a:t>
            </a:r>
            <a:r>
              <a:rPr lang="en-US" altLang="zh-CN" dirty="0" smtClean="0">
                <a:solidFill>
                  <a:srgbClr val="FF0000"/>
                </a:solidFill>
              </a:rPr>
              <a:t>.git</a:t>
            </a:r>
            <a:r>
              <a:rPr lang="zh-CN" altLang="en-US" dirty="0" smtClean="0">
                <a:solidFill>
                  <a:srgbClr val="FF0000"/>
                </a:solidFill>
              </a:rPr>
              <a:t>文件夹同级目录的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en-US" altLang="zh-CN" dirty="0" err="1" smtClean="0">
                <a:solidFill>
                  <a:srgbClr val="FF0000"/>
                </a:solidFill>
              </a:rPr>
              <a:t>gitignore</a:t>
            </a:r>
            <a:r>
              <a:rPr lang="zh-CN" altLang="en-US" dirty="0" smtClean="0">
                <a:solidFill>
                  <a:srgbClr val="FF0000"/>
                </a:solidFill>
              </a:rPr>
              <a:t>文件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*.[</a:t>
            </a:r>
            <a:r>
              <a:rPr lang="en-US" altLang="zh-CN" dirty="0" err="1" smtClean="0"/>
              <a:t>oa</a:t>
            </a:r>
            <a:r>
              <a:rPr lang="en-US" altLang="zh-CN" dirty="0" smtClean="0"/>
              <a:t>] #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.o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.a</a:t>
            </a:r>
            <a:r>
              <a:rPr lang="zh-CN" altLang="en-US" dirty="0" smtClean="0"/>
              <a:t>结尾的文件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bin/ #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bin/</a:t>
            </a:r>
            <a:r>
              <a:rPr lang="zh-CN" altLang="en-US" dirty="0" smtClean="0"/>
              <a:t>目录下的所有文件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target/ #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target/</a:t>
            </a:r>
            <a:r>
              <a:rPr lang="zh-CN" altLang="en-US" dirty="0" smtClean="0"/>
              <a:t>目录下的所有文件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.project #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工程文件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.</a:t>
            </a:r>
            <a:r>
              <a:rPr lang="en-US" altLang="zh-CN" dirty="0" err="1" smtClean="0"/>
              <a:t>classpath</a:t>
            </a:r>
            <a:r>
              <a:rPr lang="en-US" altLang="zh-CN" dirty="0" smtClean="0"/>
              <a:t> #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加法操作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add a.txt</a:t>
            </a:r>
          </a:p>
          <a:p>
            <a:pPr lvl="2"/>
            <a:r>
              <a:rPr lang="en-US" altLang="zh-CN" dirty="0" smtClean="0"/>
              <a:t>git commit –m “add a.txt”</a:t>
            </a:r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286000"/>
            <a:ext cx="4818888" cy="3884168"/>
          </a:xfrm>
        </p:spPr>
        <p:txBody>
          <a:bodyPr>
            <a:normAutofit/>
          </a:bodyPr>
          <a:lstStyle/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减法操作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将文件从版本库和本地同时删除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git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a.txt</a:t>
            </a:r>
          </a:p>
          <a:p>
            <a:pPr lvl="3"/>
            <a:r>
              <a:rPr lang="en-US" altLang="zh-CN" dirty="0" smtClean="0"/>
              <a:t>git commit –m “delete a.txt”</a:t>
            </a:r>
          </a:p>
          <a:p>
            <a:pPr lvl="2"/>
            <a:r>
              <a:rPr lang="zh-CN" altLang="en-US" dirty="0" smtClean="0"/>
              <a:t>将文件从版本库中删除保留本地文件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git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–-cached a.txt</a:t>
            </a:r>
          </a:p>
          <a:p>
            <a:pPr lvl="3"/>
            <a:r>
              <a:rPr lang="en-US" altLang="zh-CN" dirty="0" smtClean="0"/>
              <a:t>git commit –m “delete a.txt”</a:t>
            </a:r>
            <a:endParaRPr lang="zh-CN" alt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10919185" y="5934670"/>
            <a:ext cx="944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12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新生成的版本库文件夹内容说明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752524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065212" y="2362200"/>
            <a:ext cx="4818888" cy="3884168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altLang="zh-CN" sz="1800" dirty="0" smtClean="0"/>
              <a:t>git add</a:t>
            </a:r>
            <a:r>
              <a:rPr lang="zh-CN" altLang="en-US" sz="1800" dirty="0" smtClean="0"/>
              <a:t>的时候</a:t>
            </a:r>
            <a:endParaRPr lang="en-US" altLang="zh-CN" sz="1800" dirty="0" smtClean="0"/>
          </a:p>
          <a:p>
            <a:pPr lvl="1">
              <a:buNone/>
            </a:pPr>
            <a:r>
              <a:rPr lang="zh-CN" altLang="en-US" sz="1800" dirty="0" smtClean="0"/>
              <a:t>内容是放到</a:t>
            </a:r>
            <a:r>
              <a:rPr lang="en-US" altLang="zh-CN" sz="1800" dirty="0" smtClean="0"/>
              <a:t>index</a:t>
            </a:r>
          </a:p>
          <a:p>
            <a:pPr lvl="1">
              <a:buNone/>
            </a:pPr>
            <a:endParaRPr lang="en-US" altLang="zh-CN" sz="1800" dirty="0" smtClean="0"/>
          </a:p>
          <a:p>
            <a:pPr lvl="1">
              <a:buNone/>
            </a:pPr>
            <a:r>
              <a:rPr lang="en-US" altLang="zh-CN" sz="1800" dirty="0" smtClean="0"/>
              <a:t>git commit</a:t>
            </a:r>
          </a:p>
          <a:p>
            <a:pPr lvl="1">
              <a:buNone/>
            </a:pPr>
            <a:r>
              <a:rPr lang="zh-CN" altLang="en-US" sz="1800" dirty="0" smtClean="0"/>
              <a:t>是把内容提交到</a:t>
            </a:r>
            <a:r>
              <a:rPr lang="en-US" altLang="zh-CN" sz="1800" dirty="0" smtClean="0"/>
              <a:t>HEAD</a:t>
            </a:r>
          </a:p>
          <a:p>
            <a:pPr lvl="1">
              <a:buNone/>
            </a:pPr>
            <a:r>
              <a:rPr lang="zh-CN" altLang="en-US" sz="1800" dirty="0" smtClean="0"/>
              <a:t>指定的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容器</a:t>
            </a:r>
            <a:endParaRPr lang="en-US" altLang="zh-CN" sz="1800" dirty="0" smtClean="0"/>
          </a:p>
          <a:p>
            <a:pPr lvl="1">
              <a:buNone/>
            </a:pPr>
            <a:endParaRPr lang="en-US" altLang="zh-CN" sz="1800" dirty="0" smtClean="0"/>
          </a:p>
          <a:p>
            <a:pPr lvl="1">
              <a:buNone/>
            </a:pPr>
            <a:r>
              <a:rPr lang="en-US" altLang="zh-CN" sz="1800" dirty="0" smtClean="0"/>
              <a:t>refs</a:t>
            </a:r>
            <a:r>
              <a:rPr lang="zh-CN" altLang="en-US" sz="1800" dirty="0" smtClean="0"/>
              <a:t>存储具体的</a:t>
            </a:r>
            <a:endParaRPr lang="en-US" altLang="zh-CN" sz="1800" dirty="0" smtClean="0"/>
          </a:p>
          <a:p>
            <a:pPr lvl="1">
              <a:buNone/>
            </a:pPr>
            <a:r>
              <a:rPr lang="en-US" altLang="zh-CN" sz="1800" dirty="0" smtClean="0"/>
              <a:t>commit id</a:t>
            </a:r>
            <a:endParaRPr lang="zh-CN" altLang="en-US" sz="1800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6037" y="2590800"/>
            <a:ext cx="20859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7559961" y="1600200"/>
            <a:ext cx="243000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指向当前分支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559961" y="2171704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已经废弃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559961" y="2743208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项目特有的配置文件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559961" y="3814778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客户端服务端脚本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559961" y="4886348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r>
              <a:rPr lang="en-US" altLang="zh-CN" dirty="0" err="1" smtClean="0"/>
              <a:t>gitignore</a:t>
            </a:r>
            <a:r>
              <a:rPr lang="zh-CN" altLang="en-US" dirty="0" smtClean="0"/>
              <a:t>相关信息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559961" y="5457852"/>
            <a:ext cx="243000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gzip</a:t>
            </a:r>
            <a:r>
              <a:rPr lang="zh-CN" altLang="en-US" dirty="0" smtClean="0"/>
              <a:t>压缩的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类对象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559961" y="6029356"/>
            <a:ext cx="243000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分支指针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559961" y="3243274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WebGit</a:t>
            </a:r>
            <a:r>
              <a:rPr lang="zh-CN" altLang="en-US" dirty="0" smtClean="0"/>
              <a:t>相关信息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559961" y="4364248"/>
            <a:ext cx="243000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暂存区信息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endCxn id="9" idx="1"/>
          </p:cNvCxnSpPr>
          <p:nvPr/>
        </p:nvCxnSpPr>
        <p:spPr>
          <a:xfrm flipV="1">
            <a:off x="4774987" y="1814514"/>
            <a:ext cx="2784974" cy="928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0" idx="1"/>
          </p:cNvCxnSpPr>
          <p:nvPr/>
        </p:nvCxnSpPr>
        <p:spPr>
          <a:xfrm flipV="1">
            <a:off x="5560805" y="2386018"/>
            <a:ext cx="199915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1" idx="1"/>
          </p:cNvCxnSpPr>
          <p:nvPr/>
        </p:nvCxnSpPr>
        <p:spPr>
          <a:xfrm flipV="1">
            <a:off x="5060739" y="2957522"/>
            <a:ext cx="249922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6" idx="1"/>
          </p:cNvCxnSpPr>
          <p:nvPr/>
        </p:nvCxnSpPr>
        <p:spPr>
          <a:xfrm flipV="1">
            <a:off x="5917995" y="3457588"/>
            <a:ext cx="16419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2" idx="1"/>
          </p:cNvCxnSpPr>
          <p:nvPr/>
        </p:nvCxnSpPr>
        <p:spPr>
          <a:xfrm>
            <a:off x="5132177" y="3957654"/>
            <a:ext cx="242778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7" idx="1"/>
          </p:cNvCxnSpPr>
          <p:nvPr/>
        </p:nvCxnSpPr>
        <p:spPr>
          <a:xfrm>
            <a:off x="4917863" y="4243406"/>
            <a:ext cx="2642098" cy="3351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3" idx="1"/>
          </p:cNvCxnSpPr>
          <p:nvPr/>
        </p:nvCxnSpPr>
        <p:spPr>
          <a:xfrm>
            <a:off x="4846425" y="4600596"/>
            <a:ext cx="271353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4" idx="1"/>
          </p:cNvCxnSpPr>
          <p:nvPr/>
        </p:nvCxnSpPr>
        <p:spPr>
          <a:xfrm>
            <a:off x="5346491" y="4886348"/>
            <a:ext cx="2213470" cy="7858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5" idx="1"/>
          </p:cNvCxnSpPr>
          <p:nvPr/>
        </p:nvCxnSpPr>
        <p:spPr>
          <a:xfrm>
            <a:off x="4846425" y="5314976"/>
            <a:ext cx="2713536" cy="928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919185" y="5934670"/>
            <a:ext cx="944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13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1395984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文件是否被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751012" y="2362200"/>
            <a:ext cx="4818888" cy="3884168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altLang="zh-CN" sz="1800" dirty="0" smtClean="0"/>
              <a:t>git status</a:t>
            </a:r>
          </a:p>
          <a:p>
            <a:pPr lvl="1">
              <a:buNone/>
            </a:pPr>
            <a:r>
              <a:rPr lang="en-US" altLang="zh-CN" sz="1800" dirty="0" smtClean="0"/>
              <a:t>staged</a:t>
            </a:r>
            <a:r>
              <a:rPr lang="zh-CN" altLang="en-US" sz="1800" dirty="0" smtClean="0"/>
              <a:t> 暂存区</a:t>
            </a:r>
            <a:endParaRPr lang="en-US" altLang="zh-CN" sz="1800" dirty="0" smtClean="0"/>
          </a:p>
        </p:txBody>
      </p:sp>
      <p:pic>
        <p:nvPicPr>
          <p:cNvPr id="34" name="内容占位符 33" descr="4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256212" y="2667000"/>
            <a:ext cx="4814888" cy="2475218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6012" y="3200400"/>
            <a:ext cx="18002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10931368" y="5934670"/>
            <a:ext cx="919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14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Git</a:t>
            </a:r>
            <a:r>
              <a:rPr lang="zh-CN" altLang="en-US" dirty="0" smtClean="0"/>
              <a:t>版本操作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显示修改日志</a:t>
            </a:r>
            <a:endParaRPr lang="en-US" altLang="zh-CN" sz="2000" dirty="0" smtClean="0"/>
          </a:p>
          <a:p>
            <a:pPr lvl="2"/>
            <a:r>
              <a:rPr lang="en-US" altLang="zh-CN" sz="1800" dirty="0" smtClean="0"/>
              <a:t>git log</a:t>
            </a:r>
          </a:p>
          <a:p>
            <a:pPr lvl="1"/>
            <a:r>
              <a:rPr lang="zh-CN" altLang="en-US" dirty="0" smtClean="0"/>
              <a:t>简化显示日志</a:t>
            </a:r>
            <a:endParaRPr lang="en-US" altLang="zh-CN" sz="2000" dirty="0" smtClean="0"/>
          </a:p>
          <a:p>
            <a:pPr lvl="2"/>
            <a:r>
              <a:rPr lang="en-US" altLang="zh-CN" dirty="0" smtClean="0"/>
              <a:t>git log --pretty=</a:t>
            </a:r>
            <a:r>
              <a:rPr lang="en-US" altLang="zh-CN" dirty="0" err="1" smtClean="0"/>
              <a:t>oneline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退回到上个存档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reset –-hard HEAD</a:t>
            </a:r>
          </a:p>
          <a:p>
            <a:pPr lvl="1"/>
            <a:r>
              <a:rPr lang="zh-CN" altLang="en-US" dirty="0" smtClean="0"/>
              <a:t>找到每一次的提交记录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</a:t>
            </a:r>
            <a:r>
              <a:rPr lang="en-US" altLang="zh-CN" dirty="0" err="1" smtClean="0"/>
              <a:t>reflog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 </a:t>
            </a:r>
            <a:r>
              <a:rPr lang="zh-CN" altLang="en-US" dirty="0" smtClean="0"/>
              <a:t>恢复服务器版本</a:t>
            </a:r>
          </a:p>
          <a:p>
            <a:pPr lvl="2"/>
            <a:r>
              <a:rPr lang="en-US" altLang="zh-CN" sz="1500" dirty="0" smtClean="0"/>
              <a:t>git reset --hard origin/b_workbench1.0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3012" y="228600"/>
            <a:ext cx="47339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6212" y="2667000"/>
            <a:ext cx="3276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7412" y="4419600"/>
            <a:ext cx="3581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10931368" y="5934670"/>
            <a:ext cx="919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15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Git</a:t>
            </a:r>
            <a:r>
              <a:rPr lang="zh-CN" altLang="en-US" dirty="0" smtClean="0"/>
              <a:t>暂存区的概念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/>
              <a:t>Git</a:t>
            </a:r>
            <a:r>
              <a:rPr lang="zh-CN" altLang="en-US" dirty="0" smtClean="0"/>
              <a:t>比其他版本控制系统设计得优秀，因为</a:t>
            </a:r>
            <a:r>
              <a:rPr lang="en-US" altLang="zh-CN" dirty="0" smtClean="0"/>
              <a:t>Git</a:t>
            </a:r>
            <a:r>
              <a:rPr lang="zh-CN" altLang="en-US" dirty="0" smtClean="0"/>
              <a:t>跟踪并管理的是修改，而非文件。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什么是修改？</a:t>
            </a:r>
          </a:p>
          <a:p>
            <a:pPr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100000"/>
              </a:lnSpc>
            </a:pPr>
            <a:r>
              <a:rPr lang="zh-CN" altLang="en-US" dirty="0" smtClean="0"/>
              <a:t>每次必须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到暂存区，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才回包含要提交的内容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不成功：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vi readme.txt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git commit –m ‘message one’</a:t>
            </a:r>
          </a:p>
          <a:p>
            <a:pPr lvl="1">
              <a:lnSpc>
                <a:spcPct val="100000"/>
              </a:lnSpc>
            </a:pP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成功：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git add readme.txt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git commit –m ‘message one’</a:t>
            </a:r>
            <a:endParaRPr lang="zh-CN" altLang="en-US" dirty="0" smtClean="0"/>
          </a:p>
        </p:txBody>
      </p:sp>
      <p:sp>
        <p:nvSpPr>
          <p:cNvPr id="7" name="矩形 6"/>
          <p:cNvSpPr/>
          <p:nvPr/>
        </p:nvSpPr>
        <p:spPr>
          <a:xfrm>
            <a:off x="10917165" y="5934670"/>
            <a:ext cx="948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16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撤销修改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没有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到暂存区的内容恢复：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 checkout -- readme.txt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已经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到暂存区的内容恢复：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reset HEAD readme.txt  </a:t>
            </a:r>
            <a:r>
              <a:rPr lang="zh-CN" altLang="en-US" dirty="0" smtClean="0"/>
              <a:t>（放回工作区）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checkout -- readme.txt (</a:t>
            </a:r>
            <a:r>
              <a:rPr lang="zh-CN" altLang="en-US" dirty="0" smtClean="0"/>
              <a:t>恢复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add test.txt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commit -m "add test.txt“</a:t>
            </a:r>
          </a:p>
          <a:p>
            <a:pPr lvl="1">
              <a:lnSpc>
                <a:spcPct val="100000"/>
              </a:lnSpc>
              <a:buNone/>
            </a:pPr>
            <a:endParaRPr lang="en-US" altLang="zh-CN" dirty="0" smtClean="0"/>
          </a:p>
          <a:p>
            <a:pPr lvl="1">
              <a:lnSpc>
                <a:spcPct val="100000"/>
              </a:lnSpc>
              <a:buNone/>
            </a:pPr>
            <a:r>
              <a:rPr lang="en-US" altLang="zh-CN" dirty="0" err="1" smtClean="0"/>
              <a:t>rm</a:t>
            </a:r>
            <a:r>
              <a:rPr lang="en-US" altLang="zh-CN" dirty="0" smtClean="0"/>
              <a:t> test.txt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checkout -- test.txt</a:t>
            </a:r>
          </a:p>
          <a:p>
            <a:pPr lvl="1">
              <a:lnSpc>
                <a:spcPct val="100000"/>
              </a:lnSpc>
              <a:buNone/>
            </a:pPr>
            <a:endParaRPr lang="en-US" altLang="zh-CN" dirty="0" smtClean="0"/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test.txt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checkout -- test.txt</a:t>
            </a:r>
          </a:p>
          <a:p>
            <a:pPr lvl="1">
              <a:lnSpc>
                <a:spcPct val="100000"/>
              </a:lnSpc>
              <a:buNone/>
            </a:pPr>
            <a:endParaRPr lang="en-US" altLang="zh-CN" dirty="0" smtClean="0"/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reset add</a:t>
            </a:r>
            <a:r>
              <a:rPr lang="zh-CN" altLang="en-US" dirty="0" smtClean="0"/>
              <a:t>后的</a:t>
            </a:r>
            <a:r>
              <a:rPr lang="en-US" altLang="zh-CN" dirty="0" smtClean="0"/>
              <a:t>id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checkout -- test.txt</a:t>
            </a:r>
          </a:p>
        </p:txBody>
      </p:sp>
      <p:sp>
        <p:nvSpPr>
          <p:cNvPr id="7" name="矩形 6"/>
          <p:cNvSpPr/>
          <p:nvPr/>
        </p:nvSpPr>
        <p:spPr>
          <a:xfrm>
            <a:off x="10935600" y="5934670"/>
            <a:ext cx="9114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17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远程仓库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仓库和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仓库之间的传输是通过</a:t>
            </a:r>
            <a:r>
              <a:rPr lang="en-US" altLang="zh-CN" dirty="0" smtClean="0"/>
              <a:t>SSH</a:t>
            </a:r>
            <a:r>
              <a:rPr lang="zh-CN" altLang="en-US" dirty="0" smtClean="0"/>
              <a:t>加密的，所以，需要一点设置：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生成密钥：</a:t>
            </a:r>
            <a:r>
              <a:rPr lang="de-DE" altLang="zh-CN" dirty="0" smtClean="0"/>
              <a:t>ssh-keygen -t rsa -C "youremail@example.com"</a:t>
            </a:r>
          </a:p>
          <a:p>
            <a:pPr lvl="1"/>
            <a:r>
              <a:rPr lang="en-US" altLang="zh-CN" dirty="0" err="1" smtClean="0"/>
              <a:t>id_rsa</a:t>
            </a:r>
            <a:r>
              <a:rPr lang="zh-CN" altLang="en-US" dirty="0" smtClean="0"/>
              <a:t>是私钥，不能泄露出去，</a:t>
            </a:r>
            <a:r>
              <a:rPr lang="en-US" altLang="zh-CN" dirty="0" smtClean="0"/>
              <a:t>id_rsa.pub</a:t>
            </a:r>
            <a:r>
              <a:rPr lang="zh-CN" altLang="en-US" dirty="0" smtClean="0"/>
              <a:t>是公钥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Github.com Add SSH Key</a:t>
            </a:r>
          </a:p>
          <a:p>
            <a:pPr lvl="1"/>
            <a:r>
              <a:rPr lang="zh-CN" altLang="en-US" dirty="0" smtClean="0"/>
              <a:t>创建仓库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第一次推送内容到远程仓库：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push -u origin master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 smtClean="0"/>
              <a:t>添加</a:t>
            </a:r>
            <a:r>
              <a:rPr lang="en-US" altLang="zh-CN" dirty="0" smtClean="0"/>
              <a:t>README.md</a:t>
            </a:r>
            <a:r>
              <a:rPr lang="zh-CN" altLang="en-US" dirty="0" smtClean="0"/>
              <a:t>到远程仓库，查看结果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支持几种不同的协议：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git@github.com:xami</a:t>
            </a:r>
            <a:r>
              <a:rPr lang="en-US" altLang="zh-CN" dirty="0" smtClean="0"/>
              <a:t>/git_demo.git</a:t>
            </a:r>
          </a:p>
          <a:p>
            <a:pPr lvl="1"/>
            <a:r>
              <a:rPr lang="en-US" altLang="zh-CN" dirty="0" smtClean="0"/>
              <a:t>https://github.com/xami/git_demo.git</a:t>
            </a:r>
          </a:p>
          <a:p>
            <a:pPr lvl="1"/>
            <a:r>
              <a:rPr lang="en-US" altLang="zh-CN" dirty="0" smtClean="0">
                <a:hlinkClick r:id="rId3"/>
              </a:rPr>
              <a:t>https://github.com/xami/git_demo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Zip</a:t>
            </a:r>
            <a:r>
              <a:rPr lang="zh-CN" altLang="en-US" dirty="0" smtClean="0"/>
              <a:t>下载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10919185" y="5934670"/>
            <a:ext cx="944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18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分支管理</a:t>
            </a: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200" dirty="0" err="1" smtClean="0"/>
              <a:t>Git</a:t>
            </a:r>
            <a:r>
              <a:rPr lang="zh-CN" altLang="en-US" sz="2200" dirty="0" smtClean="0"/>
              <a:t>的分支无论创建、切换和删除分支都能很快的的完成。</a:t>
            </a:r>
            <a:endParaRPr lang="en-US" altLang="zh-CN" sz="2200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鼓励大量使用分支：</a:t>
            </a:r>
          </a:p>
          <a:p>
            <a:r>
              <a:rPr lang="zh-CN" altLang="en-US" dirty="0" smtClean="0"/>
              <a:t>查看分支：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</a:p>
          <a:p>
            <a:r>
              <a:rPr lang="zh-CN" altLang="en-US" dirty="0" smtClean="0"/>
              <a:t>创建分支：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&lt;name&gt;</a:t>
            </a:r>
          </a:p>
          <a:p>
            <a:r>
              <a:rPr lang="zh-CN" altLang="en-US" dirty="0" smtClean="0"/>
              <a:t>切换分支：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&lt;name&gt;</a:t>
            </a:r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+</a:t>
            </a:r>
            <a:r>
              <a:rPr lang="zh-CN" altLang="en-US" dirty="0" smtClean="0"/>
              <a:t>切换分支：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-b &lt;name&gt;</a:t>
            </a:r>
          </a:p>
          <a:p>
            <a:r>
              <a:rPr lang="zh-CN" altLang="en-US" dirty="0" smtClean="0"/>
              <a:t>合并某分支到当前分支：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 &lt;name&gt;</a:t>
            </a:r>
          </a:p>
          <a:p>
            <a:r>
              <a:rPr lang="zh-CN" altLang="en-US" dirty="0" smtClean="0"/>
              <a:t>删除分支：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-d &lt;name&gt;</a:t>
            </a:r>
          </a:p>
          <a:p>
            <a:endParaRPr lang="zh-CN" altLang="en-US" dirty="0"/>
          </a:p>
        </p:txBody>
      </p:sp>
      <p:pic>
        <p:nvPicPr>
          <p:cNvPr id="2050" name="Picture 2" descr="D:\www\demo\docs\ppt3162\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8612" y="3810000"/>
            <a:ext cx="4848225" cy="165735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19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版本控制系统的介绍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什么是版本控制系统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版本控制系统的发展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</a:t>
            </a:r>
            <a:r>
              <a:rPr lang="zh-CN" altLang="en-US" dirty="0" smtClean="0"/>
              <a:t>诞生故事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常用版本管理工具：</a:t>
            </a:r>
            <a:r>
              <a:rPr lang="en-US" altLang="zh-CN" dirty="0" err="1" smtClean="0"/>
              <a:t>svn,git,cvs</a:t>
            </a:r>
            <a:r>
              <a:rPr lang="zh-CN" altLang="en-US" dirty="0" smtClean="0"/>
              <a:t>比较</a:t>
            </a:r>
            <a:endParaRPr lang="en-US" altLang="zh-CN" dirty="0" smtClean="0"/>
          </a:p>
          <a:p>
            <a:r>
              <a:rPr lang="en-US" altLang="zh-CN" dirty="0" smtClean="0"/>
              <a:t>Git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smtClean="0"/>
              <a:t>Git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基本操作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Github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en-US" altLang="zh-CN" dirty="0" smtClean="0"/>
          </a:p>
          <a:p>
            <a:r>
              <a:rPr lang="zh-CN" altLang="en-US" dirty="0" smtClean="0"/>
              <a:t>参考资料</a:t>
            </a:r>
            <a:endParaRPr lang="en-US" altLang="zh-CN" dirty="0" smtClean="0"/>
          </a:p>
          <a:p>
            <a:endParaRPr lang="zh-CN" dirty="0"/>
          </a:p>
        </p:txBody>
      </p:sp>
      <p:sp>
        <p:nvSpPr>
          <p:cNvPr id="4" name="矩形 3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创建与合并分支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查看当前分支：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</a:p>
          <a:p>
            <a:pPr>
              <a:buNone/>
            </a:pPr>
            <a:r>
              <a:rPr lang="zh-CN" altLang="en-US" dirty="0" smtClean="0"/>
              <a:t>创建分支：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–b dev</a:t>
            </a:r>
          </a:p>
          <a:p>
            <a:pPr>
              <a:buNone/>
            </a:pPr>
            <a:r>
              <a:rPr lang="zh-CN" altLang="en-US" dirty="0" smtClean="0"/>
              <a:t>作用同上一条命令：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 dev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dev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3074" name="Picture 2" descr="D:\www\demo\docs\ppt3162\分支\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0212" y="2209800"/>
            <a:ext cx="2867025" cy="1438275"/>
          </a:xfrm>
          <a:prstGeom prst="rect">
            <a:avLst/>
          </a:prstGeom>
          <a:noFill/>
        </p:spPr>
      </p:pic>
      <p:pic>
        <p:nvPicPr>
          <p:cNvPr id="3075" name="Picture 3" descr="D:\www\demo\docs\ppt3162\分支\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5412" y="4267200"/>
            <a:ext cx="3495675" cy="2219325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3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20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创建与合并分支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6932611" y="2514600"/>
            <a:ext cx="4443625" cy="365556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</a:p>
          <a:p>
            <a:pPr>
              <a:buNone/>
            </a:pPr>
            <a:r>
              <a:rPr lang="zh-CN" altLang="en-US" dirty="0" smtClean="0"/>
              <a:t>已经切换到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分支下提交：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 readme.txt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-m "branch test”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切回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master</a:t>
            </a:r>
          </a:p>
        </p:txBody>
      </p:sp>
      <p:pic>
        <p:nvPicPr>
          <p:cNvPr id="3076" name="Picture 4" descr="D:\www\demo\docs\ppt3162\分支\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1062" y="2057400"/>
            <a:ext cx="4705350" cy="2219325"/>
          </a:xfrm>
          <a:prstGeom prst="rect">
            <a:avLst/>
          </a:prstGeom>
          <a:noFill/>
        </p:spPr>
      </p:pic>
      <p:pic>
        <p:nvPicPr>
          <p:cNvPr id="5122" name="Picture 2" descr="D:\www\demo\docs\ppt3162\分支\0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8212" y="4210050"/>
            <a:ext cx="3990975" cy="211455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913446" y="5934670"/>
            <a:ext cx="9557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21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创建与合并分支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6932611" y="2514600"/>
            <a:ext cx="4443625" cy="365556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dirty="0" smtClean="0"/>
              <a:t>合并</a:t>
            </a:r>
            <a:r>
              <a:rPr lang="en-US" altLang="zh-CN" dirty="0" smtClean="0"/>
              <a:t>dev</a:t>
            </a:r>
            <a:r>
              <a:rPr lang="zh-CN" altLang="en-US" dirty="0" smtClean="0"/>
              <a:t>的修改到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Fast forward</a:t>
            </a:r>
            <a:r>
              <a:rPr lang="zh-CN" altLang="en-US" dirty="0" smtClean="0"/>
              <a:t>模式合并：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merge dev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删除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 -d dev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查看当前分支：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</a:p>
        </p:txBody>
      </p:sp>
      <p:pic>
        <p:nvPicPr>
          <p:cNvPr id="3077" name="Picture 5" descr="D:\www\demo\docs\ppt3162\分支\0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8212" y="2133600"/>
            <a:ext cx="4029075" cy="2114550"/>
          </a:xfrm>
          <a:prstGeom prst="rect">
            <a:avLst/>
          </a:prstGeom>
          <a:noFill/>
        </p:spPr>
      </p:pic>
      <p:pic>
        <p:nvPicPr>
          <p:cNvPr id="6146" name="Picture 2" descr="D:\www\demo\docs\ppt3162\分支\0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2012" y="4419600"/>
            <a:ext cx="4029075" cy="1514475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22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解决冲突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96229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–b feature1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 readme.txt</a:t>
            </a:r>
          </a:p>
          <a:p>
            <a:pPr>
              <a:buNone/>
            </a:pPr>
            <a:r>
              <a:rPr lang="zh-CN" altLang="en-US" dirty="0" smtClean="0"/>
              <a:t>最后一行添加 </a:t>
            </a:r>
            <a:r>
              <a:rPr lang="en-US" altLang="zh-CN" dirty="0" smtClean="0"/>
              <a:t>feature update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–m ‘feature update’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810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master</a:t>
            </a:r>
          </a:p>
          <a:p>
            <a:pPr>
              <a:buNone/>
            </a:pPr>
            <a:r>
              <a:rPr lang="zh-CN" altLang="en-US" dirty="0" smtClean="0"/>
              <a:t>最后一行添加 </a:t>
            </a:r>
            <a:r>
              <a:rPr lang="en-US" altLang="zh-CN" dirty="0" smtClean="0"/>
              <a:t>master update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 readme.txt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–m ‘master update’</a:t>
            </a:r>
          </a:p>
          <a:p>
            <a:pPr>
              <a:buNone/>
            </a:pPr>
            <a:r>
              <a:rPr lang="zh-CN" altLang="en-US" dirty="0" smtClean="0"/>
              <a:t>执行合并，产生冲突：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 feature1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status  </a:t>
            </a:r>
            <a:r>
              <a:rPr lang="zh-CN" altLang="en-US" dirty="0" smtClean="0"/>
              <a:t>具体的冲突提示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修改冲突文件后，保留需要的内容，再次提交：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 readme.txt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–m </a:t>
            </a:r>
            <a:r>
              <a:rPr lang="zh-CN" altLang="en-US" dirty="0" smtClean="0"/>
              <a:t>‘</a:t>
            </a:r>
            <a:r>
              <a:rPr lang="en-US" altLang="zh-CN" dirty="0" smtClean="0"/>
              <a:t>conflict  fixed</a:t>
            </a:r>
            <a:r>
              <a:rPr lang="zh-CN" altLang="en-US" dirty="0" smtClean="0"/>
              <a:t>’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4100" name="Picture 4" descr="D:\www\demo\docs\ppt3162\分支\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5812" y="2057400"/>
            <a:ext cx="4048125" cy="259080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23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解决冲突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zh-CN" altLang="en-US" sz="1600" dirty="0" smtClean="0"/>
              <a:t>打印执行的日志简化模式：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$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log --graph --pretty=</a:t>
            </a:r>
            <a:r>
              <a:rPr lang="en-US" altLang="zh-CN" sz="1600" dirty="0" err="1" smtClean="0"/>
              <a:t>oneline</a:t>
            </a:r>
            <a:r>
              <a:rPr lang="en-US" altLang="zh-CN" sz="1600" dirty="0" smtClean="0"/>
              <a:t> --abbrev-commit</a:t>
            </a:r>
          </a:p>
          <a:p>
            <a:pPr>
              <a:buNone/>
            </a:pPr>
            <a:r>
              <a:rPr lang="zh-CN" altLang="en-US" sz="1600" dirty="0" smtClean="0"/>
              <a:t>打印日志详细模式模式：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log –graph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禁用</a:t>
            </a:r>
            <a:r>
              <a:rPr lang="en-US" altLang="zh-CN" sz="1600" dirty="0" smtClean="0"/>
              <a:t>Fast forward</a:t>
            </a:r>
            <a:r>
              <a:rPr lang="zh-CN" altLang="en-US" sz="1600" dirty="0" smtClean="0"/>
              <a:t>模式合并</a:t>
            </a:r>
            <a:r>
              <a:rPr lang="en-US" altLang="zh-CN" sz="1600" dirty="0" smtClean="0"/>
              <a:t>:</a:t>
            </a:r>
          </a:p>
          <a:p>
            <a:pPr>
              <a:buNone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merge --no-ff -m "merge with no-ff" dev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最后可以删除临时分支：</a:t>
            </a:r>
            <a:r>
              <a:rPr lang="en-US" altLang="zh-CN" sz="1600" dirty="0" smtClean="0"/>
              <a:t>$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branch -d feature1</a:t>
            </a:r>
          </a:p>
          <a:p>
            <a:pPr>
              <a:buNone/>
            </a:pPr>
            <a:r>
              <a:rPr lang="zh-CN" altLang="en-US" sz="1600" dirty="0" smtClean="0"/>
              <a:t>删除未合并的分支：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branch -D  feature2</a:t>
            </a:r>
          </a:p>
          <a:p>
            <a:pPr>
              <a:buNone/>
            </a:pPr>
            <a:endParaRPr lang="en-US" altLang="zh-CN" sz="1600" dirty="0" smtClean="0"/>
          </a:p>
        </p:txBody>
      </p:sp>
      <p:pic>
        <p:nvPicPr>
          <p:cNvPr id="7170" name="Picture 2" descr="D:\www\demo\docs\ppt3162\分支\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5812" y="2209800"/>
            <a:ext cx="4495800" cy="228600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24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分支策略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在实际开发中，我们应该按照几个基本原则进行分支管理：</a:t>
            </a:r>
          </a:p>
          <a:p>
            <a:r>
              <a:rPr lang="zh-CN" altLang="en-US" sz="1800" dirty="0" smtClean="0"/>
              <a:t>首先，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分支应该是非常稳定的，也就是仅用来发布新版本，平时不能在上面干活；</a:t>
            </a:r>
          </a:p>
          <a:p>
            <a:r>
              <a:rPr lang="zh-CN" altLang="en-US" sz="1800" dirty="0" smtClean="0"/>
              <a:t>那在哪干活呢？干活都在</a:t>
            </a:r>
            <a:r>
              <a:rPr lang="en-US" altLang="zh-CN" sz="1800" dirty="0" smtClean="0"/>
              <a:t>dev</a:t>
            </a:r>
            <a:r>
              <a:rPr lang="zh-CN" altLang="en-US" sz="1800" dirty="0" smtClean="0"/>
              <a:t>分支上，也就是说，</a:t>
            </a:r>
            <a:r>
              <a:rPr lang="en-US" altLang="zh-CN" sz="1800" dirty="0" smtClean="0"/>
              <a:t>dev</a:t>
            </a:r>
            <a:r>
              <a:rPr lang="zh-CN" altLang="en-US" sz="1800" dirty="0" smtClean="0"/>
              <a:t>分支是不稳定的，到某个时候，比如</a:t>
            </a:r>
            <a:r>
              <a:rPr lang="en-US" altLang="zh-CN" sz="1800" dirty="0" smtClean="0"/>
              <a:t>1.0</a:t>
            </a:r>
            <a:r>
              <a:rPr lang="zh-CN" altLang="en-US" sz="1800" dirty="0" smtClean="0"/>
              <a:t>版本发布时，再把</a:t>
            </a:r>
            <a:r>
              <a:rPr lang="en-US" altLang="zh-CN" sz="1800" dirty="0" smtClean="0"/>
              <a:t>dev</a:t>
            </a:r>
            <a:r>
              <a:rPr lang="zh-CN" altLang="en-US" sz="1800" dirty="0" smtClean="0"/>
              <a:t>分支合并到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上，在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分支发布</a:t>
            </a:r>
            <a:r>
              <a:rPr lang="en-US" altLang="zh-CN" sz="1800" dirty="0" smtClean="0"/>
              <a:t>1.0</a:t>
            </a:r>
            <a:r>
              <a:rPr lang="zh-CN" altLang="en-US" sz="1800" dirty="0" smtClean="0"/>
              <a:t>版本；</a:t>
            </a:r>
          </a:p>
          <a:p>
            <a:r>
              <a:rPr lang="zh-CN" altLang="en-US" sz="1800" dirty="0" smtClean="0"/>
              <a:t>每个人都在</a:t>
            </a:r>
            <a:r>
              <a:rPr lang="en-US" altLang="zh-CN" sz="1800" dirty="0" smtClean="0"/>
              <a:t>dev</a:t>
            </a:r>
            <a:r>
              <a:rPr lang="zh-CN" altLang="en-US" sz="1800" dirty="0" smtClean="0"/>
              <a:t>分支上干活，每个人都有自己的分支，时不时地往</a:t>
            </a:r>
            <a:r>
              <a:rPr lang="en-US" altLang="zh-CN" sz="1800" dirty="0" smtClean="0"/>
              <a:t>dev</a:t>
            </a:r>
            <a:r>
              <a:rPr lang="zh-CN" altLang="en-US" sz="1800" dirty="0" smtClean="0"/>
              <a:t>分支上合并就可以了。</a:t>
            </a:r>
            <a:endParaRPr lang="zh-CN" altLang="en-US" sz="1800" dirty="0"/>
          </a:p>
        </p:txBody>
      </p:sp>
      <p:pic>
        <p:nvPicPr>
          <p:cNvPr id="8194" name="Picture 2" descr="D:\www\demo\docs\ppt3162\分支\3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5762" y="2895600"/>
            <a:ext cx="4743450" cy="160020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25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Bug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还原</a:t>
            </a:r>
            <a:r>
              <a:rPr lang="en-US" altLang="zh-CN" sz="1600" dirty="0" smtClean="0"/>
              <a:t>dev</a:t>
            </a:r>
            <a:r>
              <a:rPr lang="zh-CN" altLang="en-US" sz="1600" dirty="0" smtClean="0"/>
              <a:t>的快照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checkout dev</a:t>
            </a:r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status</a:t>
            </a:r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stash list</a:t>
            </a:r>
          </a:p>
          <a:p>
            <a:r>
              <a:rPr lang="zh-CN" altLang="en-US" sz="1600" dirty="0" smtClean="0"/>
              <a:t>方法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（不删除）：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stash apply</a:t>
            </a:r>
          </a:p>
          <a:p>
            <a:r>
              <a:rPr lang="zh-CN" altLang="en-US" sz="1600" dirty="0" smtClean="0"/>
              <a:t>删除</a:t>
            </a:r>
            <a:r>
              <a:rPr lang="en-US" altLang="zh-CN" sz="1600" dirty="0" smtClean="0"/>
              <a:t>stash</a:t>
            </a:r>
            <a:r>
              <a:rPr lang="zh-CN" altLang="en-US" sz="1600" dirty="0" smtClean="0"/>
              <a:t>内容：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stash drop</a:t>
            </a:r>
          </a:p>
          <a:p>
            <a:r>
              <a:rPr lang="zh-CN" altLang="en-US" sz="1600" dirty="0" smtClean="0"/>
              <a:t>方法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（还原</a:t>
            </a:r>
            <a:r>
              <a:rPr lang="en-US" altLang="zh-CN" sz="1600" dirty="0" err="1" smtClean="0"/>
              <a:t>stsh</a:t>
            </a:r>
            <a:r>
              <a:rPr lang="zh-CN" altLang="en-US" sz="1600" dirty="0" smtClean="0"/>
              <a:t>，并删除）：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stash pop </a:t>
            </a:r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stash apply stash@{0}</a:t>
            </a:r>
          </a:p>
          <a:p>
            <a:r>
              <a:rPr lang="zh-CN" altLang="en-US" sz="1600" dirty="0" smtClean="0"/>
              <a:t>可以继续之前</a:t>
            </a:r>
            <a:r>
              <a:rPr lang="en-US" altLang="zh-CN" sz="1600" dirty="0" smtClean="0"/>
              <a:t>dev</a:t>
            </a:r>
            <a:r>
              <a:rPr lang="zh-CN" altLang="en-US" sz="1600" dirty="0" smtClean="0"/>
              <a:t>上的修改</a:t>
            </a:r>
            <a:endParaRPr lang="zh-CN" altLang="en-US" sz="1600" dirty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674812" y="2362200"/>
            <a:ext cx="4818888" cy="365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切换到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dev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分支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新增文件，并修改，加到暂存区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这时候有更紧急的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bug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任务需要修改，比如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bug110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stash   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快照保存当前的状态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checkout –b bug110</a:t>
            </a: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add readme.txt </a:t>
            </a: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git commit -m "fix bug 110“</a:t>
            </a:r>
          </a:p>
          <a:p>
            <a:pPr marL="246888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 checkout master</a:t>
            </a:r>
          </a:p>
          <a:p>
            <a:pPr marL="246888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 merge --no-ff -m "merged bug fix 110"  bug110</a:t>
            </a:r>
          </a:p>
          <a:p>
            <a:pPr marL="246888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 branch -d bug101</a:t>
            </a: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lang="zh-CN" alt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26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多人协作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r>
              <a:rPr lang="zh-CN" altLang="en-US" dirty="0" smtClean="0"/>
              <a:t>解决冲突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如果其他伙伴同时修改了某个文件很容易产生冲突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pull  </a:t>
            </a:r>
            <a:r>
              <a:rPr lang="zh-CN" altLang="en-US" sz="1600" dirty="0" smtClean="0"/>
              <a:t>可能会失败</a:t>
            </a:r>
            <a:endParaRPr lang="en-US" altLang="zh-CN" sz="1600" dirty="0" smtClean="0"/>
          </a:p>
          <a:p>
            <a:r>
              <a:rPr lang="zh-CN" altLang="en-US" sz="1600" dirty="0" smtClean="0"/>
              <a:t>指定本地与远程分支的链接：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branch --set-upstream dev origin/dev</a:t>
            </a:r>
          </a:p>
          <a:p>
            <a:r>
              <a:rPr lang="zh-CN" altLang="en-US" sz="1600" dirty="0" smtClean="0"/>
              <a:t>再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pull</a:t>
            </a:r>
            <a:r>
              <a:rPr lang="zh-CN" altLang="en-US" sz="1600" dirty="0" smtClean="0"/>
              <a:t>就成功了</a:t>
            </a:r>
            <a:endParaRPr lang="en-US" altLang="zh-CN" sz="1600" dirty="0" smtClean="0"/>
          </a:p>
          <a:p>
            <a:r>
              <a:rPr lang="zh-CN" altLang="en-US" sz="1600" dirty="0" smtClean="0"/>
              <a:t>前面解决本地冲突一样配合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status</a:t>
            </a:r>
            <a:r>
              <a:rPr lang="zh-CN" altLang="en-US" sz="1600" dirty="0" smtClean="0"/>
              <a:t>解决所有冲突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commit –m </a:t>
            </a:r>
            <a:r>
              <a:rPr lang="zh-CN" altLang="en-US" sz="1600" dirty="0" smtClean="0"/>
              <a:t>‘</a:t>
            </a:r>
            <a:r>
              <a:rPr lang="en-US" altLang="zh-CN" sz="1600" dirty="0" smtClean="0"/>
              <a:t>fix conflict</a:t>
            </a:r>
            <a:r>
              <a:rPr lang="zh-CN" altLang="en-US" sz="1600" dirty="0" smtClean="0"/>
              <a:t>’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push origin dev</a:t>
            </a:r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674812" y="2362200"/>
            <a:ext cx="4818888" cy="365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remote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remote –v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推送分支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push origin master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push origin dev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其他伙伴从远程拉取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dev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分支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checkout -b dev origin/dev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推送内容到远端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push origin dev</a:t>
            </a:r>
          </a:p>
        </p:txBody>
      </p:sp>
      <p:sp>
        <p:nvSpPr>
          <p:cNvPr id="10" name="矩形 9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27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创建标签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1600" dirty="0" smtClean="0"/>
              <a:t>-s</a:t>
            </a:r>
            <a:r>
              <a:rPr lang="zh-CN" altLang="en-US" sz="1600" dirty="0" smtClean="0"/>
              <a:t>用私钥签名一个标签：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-s v0.2 -m "signed version 0.2 released" fec145a</a:t>
            </a:r>
          </a:p>
          <a:p>
            <a:r>
              <a:rPr lang="zh-CN" altLang="en-US" sz="1600" dirty="0" smtClean="0"/>
              <a:t>签名采用</a:t>
            </a:r>
            <a:r>
              <a:rPr lang="en-US" altLang="zh-CN" sz="1600" dirty="0" smtClean="0"/>
              <a:t>PGP</a:t>
            </a:r>
            <a:r>
              <a:rPr lang="zh-CN" altLang="en-US" sz="1600" dirty="0" smtClean="0"/>
              <a:t>签名，因此，必须首先安装</a:t>
            </a:r>
            <a:r>
              <a:rPr lang="en-US" altLang="zh-CN" sz="1600" dirty="0" err="1" smtClean="0"/>
              <a:t>gpg</a:t>
            </a:r>
            <a:r>
              <a:rPr lang="zh-CN" altLang="en-US" sz="1600" dirty="0" smtClean="0"/>
              <a:t>（</a:t>
            </a:r>
            <a:r>
              <a:rPr lang="en-US" altLang="zh-CN" sz="1600" dirty="0" err="1" smtClean="0"/>
              <a:t>GnuPG</a:t>
            </a:r>
            <a:r>
              <a:rPr lang="zh-CN" altLang="en-US" sz="1600" dirty="0" smtClean="0"/>
              <a:t>），如果没有找到</a:t>
            </a:r>
            <a:r>
              <a:rPr lang="en-US" altLang="zh-CN" sz="1600" dirty="0" err="1" smtClean="0"/>
              <a:t>gpg</a:t>
            </a:r>
            <a:r>
              <a:rPr lang="zh-CN" altLang="en-US" sz="1600" dirty="0" smtClean="0"/>
              <a:t>，或者没有</a:t>
            </a:r>
            <a:r>
              <a:rPr lang="en-US" altLang="zh-CN" sz="1600" dirty="0" err="1" smtClean="0"/>
              <a:t>gpg</a:t>
            </a:r>
            <a:r>
              <a:rPr lang="zh-CN" altLang="en-US" sz="1600" dirty="0" smtClean="0"/>
              <a:t>密钥对，就会报错：如果报错，请参考</a:t>
            </a:r>
            <a:r>
              <a:rPr lang="en-US" altLang="zh-CN" sz="1600" dirty="0" err="1" smtClean="0"/>
              <a:t>GnuPG</a:t>
            </a:r>
            <a:r>
              <a:rPr lang="zh-CN" altLang="en-US" sz="1600" dirty="0" smtClean="0"/>
              <a:t>帮助文档配置</a:t>
            </a:r>
            <a:r>
              <a:rPr lang="en-US" altLang="zh-CN" sz="1600" dirty="0" smtClean="0"/>
              <a:t>Key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删除标签：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-d v0.1</a:t>
            </a:r>
          </a:p>
          <a:p>
            <a:r>
              <a:rPr lang="zh-CN" altLang="en-US" sz="1600" dirty="0" smtClean="0"/>
              <a:t>传送某个标签到远程：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push origin v1.0</a:t>
            </a:r>
          </a:p>
          <a:p>
            <a:r>
              <a:rPr lang="zh-CN" altLang="en-US" sz="1600" dirty="0" smtClean="0"/>
              <a:t>传送全部标签到远程：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push origin –tags</a:t>
            </a:r>
          </a:p>
          <a:p>
            <a:r>
              <a:rPr lang="zh-CN" altLang="en-US" sz="1600" dirty="0" smtClean="0"/>
              <a:t>删除远程标签：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-d v0.9  </a:t>
            </a:r>
            <a:r>
              <a:rPr lang="zh-CN" altLang="en-US" sz="1600" dirty="0" smtClean="0"/>
              <a:t>先本地删除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push origin :refs/tags/v0.9 </a:t>
            </a:r>
            <a:r>
              <a:rPr lang="zh-CN" altLang="en-US" sz="1600" dirty="0" smtClean="0"/>
              <a:t>推送到远程</a:t>
            </a:r>
            <a:endParaRPr lang="zh-CN" altLang="en-US" sz="1600" dirty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674812" y="2362200"/>
            <a:ext cx="4818888" cy="365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v1.0  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新增标签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tag    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查看所有标签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找到历史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commit id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log --pretty=</a:t>
            </a:r>
            <a:r>
              <a:rPr lang="en-US" altLang="zh-CN" sz="1600" dirty="0" err="1" smtClean="0"/>
              <a:t>oneline</a:t>
            </a:r>
            <a:r>
              <a:rPr lang="en-US" altLang="zh-CN" sz="1600" dirty="0" smtClean="0"/>
              <a:t> --abbrev-commit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给某个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commit id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打标签：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v0.9 6224937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查看某标签的详细内容：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show v0.9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/>
              <a:t>用</a:t>
            </a:r>
            <a:r>
              <a:rPr lang="en-US" altLang="zh-CN" sz="1600" dirty="0" smtClean="0"/>
              <a:t>-a</a:t>
            </a:r>
            <a:r>
              <a:rPr lang="zh-CN" altLang="en-US" sz="1600" dirty="0" smtClean="0"/>
              <a:t>指定标签名，</a:t>
            </a:r>
            <a:r>
              <a:rPr lang="en-US" altLang="zh-CN" sz="1600" dirty="0" smtClean="0"/>
              <a:t>-m</a:t>
            </a:r>
            <a:r>
              <a:rPr lang="zh-CN" altLang="en-US" sz="1600" dirty="0" smtClean="0"/>
              <a:t>指定说明文字：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-a v0.1 -m "version 0.1 released" 3628164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28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忽略特殊文件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674812" y="2362200"/>
            <a:ext cx="4818888" cy="365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gitignore</a:t>
            </a:r>
            <a:r>
              <a:rPr lang="en-US" altLang="zh-CN" sz="1600" dirty="0" smtClean="0"/>
              <a:t>  </a:t>
            </a:r>
            <a:r>
              <a:rPr lang="zh-CN" altLang="en-US" sz="1600" dirty="0" smtClean="0"/>
              <a:t>根目录</a:t>
            </a:r>
            <a:endParaRPr lang="en-US" altLang="zh-CN" sz="1600" dirty="0" smtClean="0"/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可以用来忽略一些配置文件，或者非代码资源文件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*通配符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[cod]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匹配任意单个字符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提交到版本库里面方便其他人共用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可对本身忽略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6412" y="1600200"/>
            <a:ext cx="2286000" cy="4342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29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什么是版本控制系统</a:t>
            </a:r>
            <a:endParaRPr lang="zh-CN" altLang="en-US" dirty="0"/>
          </a:p>
        </p:txBody>
      </p:sp>
      <p:sp>
        <p:nvSpPr>
          <p:cNvPr id="4" name="内容占位符 13"/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13"/>
          <p:cNvSpPr txBox="1">
            <a:spLocks/>
          </p:cNvSpPr>
          <p:nvPr/>
        </p:nvSpPr>
        <p:spPr>
          <a:xfrm>
            <a:off x="1745836" y="1752600"/>
            <a:ext cx="9782801" cy="4572000"/>
          </a:xfrm>
          <a:prstGeom prst="rect">
            <a:avLst/>
          </a:prstGeom>
        </p:spPr>
        <p:txBody>
          <a:bodyPr/>
          <a:lstStyle/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8612" y="1752600"/>
            <a:ext cx="533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7612" y="3581400"/>
            <a:ext cx="67818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865812" y="1524000"/>
            <a:ext cx="6560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Microsoft YaHei UI"/>
              </a:rPr>
              <a:t>写系统手册一类比较大的文档，改到一定程度再另存为</a:t>
            </a:r>
            <a:endParaRPr lang="en-US" altLang="zh-CN" dirty="0" smtClean="0">
              <a:ea typeface="Microsoft YaHei UI"/>
            </a:endParaRPr>
          </a:p>
          <a:p>
            <a:r>
              <a:rPr lang="zh-CN" altLang="en-US" dirty="0" smtClean="0">
                <a:ea typeface="Microsoft YaHei UI"/>
              </a:rPr>
              <a:t>同时有几个人参与文档编写，需要手动汇总合并</a:t>
            </a:r>
            <a:endParaRPr lang="en-US" altLang="zh-CN" dirty="0" smtClean="0">
              <a:ea typeface="Microsoft YaHei UI"/>
            </a:endParaRPr>
          </a:p>
          <a:p>
            <a:r>
              <a:rPr lang="zh-CN" altLang="en-US" dirty="0" smtClean="0">
                <a:ea typeface="Microsoft YaHei UI"/>
              </a:rPr>
              <a:t>过了一周你想找回被删除的内容，就得一个个文档的去找</a:t>
            </a:r>
            <a:endParaRPr lang="en-US" altLang="zh-CN" dirty="0" smtClean="0">
              <a:ea typeface="Microsoft YaHei UI"/>
            </a:endParaRPr>
          </a:p>
          <a:p>
            <a:r>
              <a:rPr lang="zh-CN" altLang="en-US" dirty="0" smtClean="0">
                <a:ea typeface="Microsoft YaHei UI"/>
              </a:rPr>
              <a:t>为了提高工作效率，需要一个软件帮忙记录这些更改</a:t>
            </a:r>
            <a:endParaRPr lang="zh-CN" altLang="en-US" dirty="0">
              <a:ea typeface="Microsoft YaHei U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1212" y="5715000"/>
            <a:ext cx="8458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Microsoft YaHei UI"/>
              </a:rPr>
              <a:t>这样，你就结束了手动管理多个“版本”的史前时代，进入到版本控制的新纪元。</a:t>
            </a:r>
            <a:endParaRPr lang="en-US" altLang="zh-CN" dirty="0" smtClean="0">
              <a:ea typeface="Microsoft YaHei UI"/>
            </a:endParaRPr>
          </a:p>
          <a:p>
            <a:r>
              <a:rPr lang="en-US" altLang="zh-CN" dirty="0" smtClean="0">
                <a:ea typeface="Microsoft YaHei UI"/>
              </a:rPr>
              <a:t>VCS</a:t>
            </a:r>
            <a:r>
              <a:rPr lang="zh-CN" altLang="en-US" dirty="0" smtClean="0">
                <a:ea typeface="Microsoft YaHei UI"/>
              </a:rPr>
              <a:t>（</a:t>
            </a:r>
            <a:r>
              <a:rPr lang="en-US" altLang="zh-CN" dirty="0" smtClean="0">
                <a:ea typeface="Microsoft YaHei UI"/>
              </a:rPr>
              <a:t>Version  Control  System</a:t>
            </a:r>
            <a:r>
              <a:rPr lang="zh-CN" altLang="en-US" dirty="0" smtClean="0">
                <a:ea typeface="Microsoft YaHei UI"/>
              </a:rPr>
              <a:t>）</a:t>
            </a:r>
            <a:endParaRPr lang="en-US" altLang="zh-CN" dirty="0" smtClean="0">
              <a:ea typeface="Microsoft YaHei UI"/>
            </a:endParaRPr>
          </a:p>
          <a:p>
            <a:endParaRPr lang="zh-CN" altLang="en-US" dirty="0">
              <a:ea typeface="Microsoft YaHei UI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74059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别名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674812" y="2362200"/>
            <a:ext cx="4818888" cy="365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配置文件路径：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config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别名：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--global alias.st status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--global </a:t>
            </a:r>
            <a:r>
              <a:rPr lang="en-US" altLang="zh-CN" sz="1600" dirty="0" err="1" smtClean="0"/>
              <a:t>alias.unstage</a:t>
            </a:r>
            <a:r>
              <a:rPr lang="en-US" altLang="zh-CN" sz="1600" dirty="0" smtClean="0"/>
              <a:t> ‘reset HEAD’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unstage</a:t>
            </a:r>
            <a:r>
              <a:rPr lang="en-US" altLang="zh-CN" sz="1600" dirty="0" smtClean="0"/>
              <a:t> test.py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reset HEAD test.py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--global </a:t>
            </a:r>
            <a:r>
              <a:rPr lang="en-US" altLang="zh-CN" sz="1600" dirty="0" err="1" smtClean="0"/>
              <a:t>alias.lg</a:t>
            </a:r>
            <a:r>
              <a:rPr lang="en-US" altLang="zh-CN" sz="1600" dirty="0" smtClean="0"/>
              <a:t> "log --color --graph --pretty=</a:t>
            </a:r>
            <a:r>
              <a:rPr lang="en-US" altLang="zh-CN" sz="1600" dirty="0" err="1" smtClean="0"/>
              <a:t>format:'%Cred%h%Creset</a:t>
            </a:r>
            <a:r>
              <a:rPr lang="en-US" altLang="zh-CN" sz="1600" dirty="0" smtClean="0"/>
              <a:t> -%C(yellow)%</a:t>
            </a:r>
            <a:r>
              <a:rPr lang="en-US" altLang="zh-CN" sz="1600" dirty="0" err="1" smtClean="0"/>
              <a:t>d%Creset</a:t>
            </a:r>
            <a:r>
              <a:rPr lang="en-US" altLang="zh-CN" sz="1600" dirty="0" smtClean="0"/>
              <a:t> %s %</a:t>
            </a:r>
            <a:r>
              <a:rPr lang="en-US" altLang="zh-CN" sz="1600" dirty="0" err="1" smtClean="0"/>
              <a:t>Cgreen</a:t>
            </a:r>
            <a:r>
              <a:rPr lang="en-US" altLang="zh-CN" sz="1600" dirty="0" smtClean="0"/>
              <a:t>(%</a:t>
            </a:r>
            <a:r>
              <a:rPr lang="en-US" altLang="zh-CN" sz="1600" dirty="0" err="1" smtClean="0"/>
              <a:t>cr</a:t>
            </a:r>
            <a:r>
              <a:rPr lang="en-US" altLang="zh-CN" sz="1600" dirty="0" smtClean="0"/>
              <a:t>) %C(bold blue)&lt;%an&gt;%</a:t>
            </a:r>
            <a:r>
              <a:rPr lang="en-US" altLang="zh-CN" sz="1600" dirty="0" err="1" smtClean="0"/>
              <a:t>Creset</a:t>
            </a:r>
            <a:r>
              <a:rPr lang="en-US" altLang="zh-CN" sz="1600" dirty="0" smtClean="0"/>
              <a:t>' --abbrev-commit"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lg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4012" y="1752600"/>
            <a:ext cx="4960469" cy="426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30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资料参考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51012" y="1371601"/>
            <a:ext cx="9753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官网教程：</a:t>
            </a:r>
            <a:r>
              <a:rPr lang="en-US" altLang="zh-CN" sz="2400" dirty="0" smtClean="0">
                <a:hlinkClick r:id="rId2"/>
              </a:rPr>
              <a:t>http://</a:t>
            </a:r>
            <a:r>
              <a:rPr lang="en-US" altLang="zh-CN" sz="2400" dirty="0" smtClean="0">
                <a:hlinkClick r:id="rId2"/>
              </a:rPr>
              <a:t>www.git-scm.com/book/zh/v1</a:t>
            </a:r>
          </a:p>
          <a:p>
            <a:r>
              <a:rPr lang="zh-CN" altLang="en-US" sz="2400" smtClean="0"/>
              <a:t>英文参考手册</a:t>
            </a:r>
            <a:r>
              <a:rPr lang="en-US" altLang="zh-CN" sz="2400" smtClean="0"/>
              <a:t>: </a:t>
            </a:r>
            <a:r>
              <a:rPr lang="en-US" altLang="zh-CN" sz="2400" dirty="0" smtClean="0">
                <a:hlinkClick r:id="rId2"/>
              </a:rPr>
              <a:t>http</a:t>
            </a:r>
            <a:r>
              <a:rPr lang="en-US" altLang="zh-CN" sz="2400" dirty="0" smtClean="0">
                <a:hlinkClick r:id="rId2"/>
              </a:rPr>
              <a:t>://gitref.org/index.html</a:t>
            </a:r>
            <a:endParaRPr lang="en-US" altLang="zh-CN" sz="2400" dirty="0" smtClean="0">
              <a:hlinkClick r:id="rId2"/>
            </a:endParaRPr>
          </a:p>
          <a:p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命令的详细实例和教程： </a:t>
            </a:r>
            <a:r>
              <a:rPr lang="en-US" altLang="zh-CN" sz="2400" dirty="0" smtClean="0">
                <a:hlinkClick r:id="rId2"/>
              </a:rPr>
              <a:t>http://www.yiibai.com/git/home.html</a:t>
            </a:r>
            <a:endParaRPr lang="en-US" altLang="zh-CN" sz="2400" dirty="0" smtClean="0"/>
          </a:p>
          <a:p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入门教程：</a:t>
            </a:r>
            <a:r>
              <a:rPr lang="en-US" altLang="zh-CN" sz="2400" dirty="0" smtClean="0">
                <a:hlinkClick r:id="rId3"/>
              </a:rPr>
              <a:t>http://www.liaoxuefeng.com/wiki/0013739516305929606dd18361248578c67b8067c8c017b000</a:t>
            </a:r>
            <a:endParaRPr lang="en-US" altLang="zh-CN" sz="2400" dirty="0" smtClean="0"/>
          </a:p>
          <a:p>
            <a:r>
              <a:rPr lang="zh-CN" altLang="en-US" sz="2400" dirty="0" smtClean="0"/>
              <a:t>网友整理的更详细的两篇</a:t>
            </a:r>
            <a:r>
              <a:rPr lang="en-US" altLang="zh-CN" sz="2400" dirty="0" smtClean="0"/>
              <a:t>PPT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en-US" altLang="zh-CN" sz="2400" dirty="0" smtClean="0">
                <a:hlinkClick r:id="rId4"/>
              </a:rPr>
              <a:t>http://wenku.baidu.com/link?url=AZsLWxfAIuPaR3A7xt08OtdYtVttxZjv_1Jm4rqlD_IXLzgqEdoYwhcWGswbf2KjM2ubnmOm1mSsS2VnyX-ICFS0li0bDmUhUctk_f9cGE_</a:t>
            </a:r>
            <a:endParaRPr lang="en-US" altLang="zh-CN" sz="2400" dirty="0" smtClean="0"/>
          </a:p>
          <a:p>
            <a:r>
              <a:rPr lang="en-US" altLang="zh-CN" sz="2400" dirty="0" smtClean="0">
                <a:hlinkClick r:id="rId5"/>
              </a:rPr>
              <a:t>http://wenku.baidu.com/link?url=Z4rOiMDewumMTjIGyhb5ev9E7857fiO4CFEuo6Y8j-e6j0JZvovf-viT3bLAiQfP_867nQhBgvfven-5jKUaOTHc7WQVioYERi-lecBkw5u</a:t>
            </a:r>
            <a:endParaRPr lang="en-US" altLang="zh-CN" sz="2400" dirty="0" smtClean="0"/>
          </a:p>
          <a:p>
            <a:r>
              <a:rPr lang="zh-CN" altLang="en-US" sz="2400" dirty="0" smtClean="0"/>
              <a:t>我的</a:t>
            </a:r>
            <a:r>
              <a:rPr lang="en-US" altLang="zh-CN" sz="2400" dirty="0" err="1" smtClean="0"/>
              <a:t>github</a:t>
            </a:r>
            <a:r>
              <a:rPr lang="zh-CN" altLang="en-US" sz="2400" dirty="0" smtClean="0"/>
              <a:t>项目地址：</a:t>
            </a:r>
            <a:r>
              <a:rPr lang="en-US" altLang="zh-CN" sz="2400" dirty="0" smtClean="0"/>
              <a:t> https://github.com/xami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0907195" y="5934670"/>
            <a:ext cx="9682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31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74059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版本控制系统的发展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Local Only</a:t>
            </a:r>
            <a:r>
              <a:rPr lang="zh-CN" altLang="en-US" dirty="0" smtClean="0"/>
              <a:t>版本控制系统（</a:t>
            </a:r>
            <a:r>
              <a:rPr lang="en-US" altLang="zh-CN" dirty="0" smtClean="0"/>
              <a:t>Local VCS</a:t>
            </a:r>
            <a:r>
              <a:rPr lang="zh-CN" altLang="en-US" dirty="0" smtClean="0"/>
              <a:t>）模型。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sz="1800" dirty="0" smtClean="0"/>
              <a:t>集中式版本控制系统（</a:t>
            </a:r>
            <a:r>
              <a:rPr lang="en-US" altLang="zh-CN" sz="1800" dirty="0" smtClean="0"/>
              <a:t>Centralized VCS</a:t>
            </a:r>
            <a:r>
              <a:rPr lang="zh-CN" altLang="en-US" sz="1800" dirty="0" smtClean="0"/>
              <a:t>）模型。在受版本控制的根目录及其所有子目录下的</a:t>
            </a:r>
            <a:r>
              <a:rPr lang="en-US" altLang="zh-CN" sz="1800" dirty="0" smtClean="0"/>
              <a:t>.</a:t>
            </a:r>
            <a:r>
              <a:rPr lang="en-US" altLang="zh-CN" sz="1800" dirty="0" err="1" smtClean="0"/>
              <a:t>svn</a:t>
            </a:r>
            <a:r>
              <a:rPr lang="zh-CN" altLang="en-US" sz="1800" dirty="0" smtClean="0"/>
              <a:t>文件夹里面。一个项目一个版本库。版本库可以部分</a:t>
            </a:r>
            <a:r>
              <a:rPr lang="en-US" altLang="zh-CN" sz="1800" dirty="0" smtClean="0"/>
              <a:t>checkout</a:t>
            </a:r>
            <a:r>
              <a:rPr lang="zh-CN" altLang="en-US" sz="1800" dirty="0" smtClean="0"/>
              <a:t>（代表</a:t>
            </a:r>
            <a:r>
              <a:rPr lang="en-US" altLang="zh-CN" sz="1800" dirty="0" smtClean="0"/>
              <a:t>CVS</a:t>
            </a:r>
            <a:r>
              <a:rPr lang="zh-CN" altLang="en-US" sz="1800" dirty="0" smtClean="0"/>
              <a:t>）</a:t>
            </a:r>
            <a:endParaRPr lang="zh-CN" altLang="en-US" sz="1800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751012" y="2895600"/>
            <a:ext cx="41148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本地计算机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979612" y="3810000"/>
            <a:ext cx="1524000" cy="1295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工作目录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960812" y="3352800"/>
            <a:ext cx="1676400" cy="2133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版本库</a:t>
            </a:r>
          </a:p>
          <a:p>
            <a:pPr algn="ctr"/>
            <a:r>
              <a:rPr lang="en-US" altLang="zh-CN" dirty="0"/>
              <a:t>Rev 1</a:t>
            </a:r>
          </a:p>
          <a:p>
            <a:pPr algn="ctr"/>
            <a:r>
              <a:rPr lang="en-US" altLang="zh-CN" dirty="0"/>
              <a:t>……</a:t>
            </a:r>
          </a:p>
          <a:p>
            <a:pPr algn="ctr"/>
            <a:r>
              <a:rPr lang="en-US" altLang="zh-CN" dirty="0"/>
              <a:t>Rev n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503612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56412" y="2971800"/>
            <a:ext cx="1905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A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856412" y="4648200"/>
            <a:ext cx="1905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B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9142412" y="2971800"/>
            <a:ext cx="20574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服务器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237412" y="3352800"/>
            <a:ext cx="1039091" cy="914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工作目录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7237412" y="5029200"/>
            <a:ext cx="1039091" cy="914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工作目录</a:t>
            </a: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9599612" y="3581400"/>
            <a:ext cx="1270000" cy="2133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版本库</a:t>
            </a:r>
          </a:p>
          <a:p>
            <a:pPr algn="ctr"/>
            <a:r>
              <a:rPr lang="en-US" altLang="zh-CN" dirty="0"/>
              <a:t>Rev 1</a:t>
            </a:r>
          </a:p>
          <a:p>
            <a:pPr algn="ctr"/>
            <a:r>
              <a:rPr lang="en-US" altLang="zh-CN" dirty="0"/>
              <a:t>……</a:t>
            </a:r>
          </a:p>
          <a:p>
            <a:pPr algn="ctr"/>
            <a:r>
              <a:rPr lang="en-US" altLang="zh-CN" dirty="0"/>
              <a:t>Rev n</a:t>
            </a: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8228012" y="3810000"/>
            <a:ext cx="13277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8304212" y="5334000"/>
            <a:ext cx="12515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38965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版本控制系统的发展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70612" y="2819400"/>
            <a:ext cx="25146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服务器</a:t>
            </a:r>
            <a:r>
              <a:rPr lang="en-US" altLang="zh-CN"/>
              <a:t>/</a:t>
            </a:r>
            <a:r>
              <a:rPr lang="zh-CN" altLang="en-US"/>
              <a:t>计算机</a:t>
            </a:r>
            <a:r>
              <a:rPr lang="en-US" altLang="zh-CN"/>
              <a:t>C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627812" y="3505200"/>
            <a:ext cx="1676400" cy="2133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版本库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979612" y="2514600"/>
            <a:ext cx="33528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A</a:t>
            </a:r>
            <a:r>
              <a:rPr lang="zh-CN" altLang="en-US"/>
              <a:t>（工作目录）</a:t>
            </a: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auto">
          <a:xfrm>
            <a:off x="2132012" y="2971800"/>
            <a:ext cx="1524000" cy="1295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源文件</a:t>
            </a:r>
          </a:p>
        </p:txBody>
      </p:sp>
      <p:sp>
        <p:nvSpPr>
          <p:cNvPr id="8" name="AutoShape 16"/>
          <p:cNvSpPr>
            <a:spLocks noChangeArrowheads="1"/>
          </p:cNvSpPr>
          <p:nvPr/>
        </p:nvSpPr>
        <p:spPr bwMode="auto">
          <a:xfrm>
            <a:off x="4113212" y="2819400"/>
            <a:ext cx="1066800" cy="1371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版本库</a:t>
            </a:r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3656012" y="3581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1979612" y="4572000"/>
            <a:ext cx="33528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B</a:t>
            </a:r>
            <a:r>
              <a:rPr lang="zh-CN" altLang="en-US"/>
              <a:t>（工作目录）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2132012" y="5029200"/>
            <a:ext cx="1524000" cy="1295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源文件</a:t>
            </a:r>
          </a:p>
        </p:txBody>
      </p:sp>
      <p:sp>
        <p:nvSpPr>
          <p:cNvPr id="12" name="AutoShape 24"/>
          <p:cNvSpPr>
            <a:spLocks noChangeArrowheads="1"/>
          </p:cNvSpPr>
          <p:nvPr/>
        </p:nvSpPr>
        <p:spPr bwMode="auto">
          <a:xfrm>
            <a:off x="4113212" y="4876800"/>
            <a:ext cx="1066800" cy="1371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版本库</a:t>
            </a:r>
          </a:p>
        </p:txBody>
      </p:sp>
      <p:sp>
        <p:nvSpPr>
          <p:cNvPr id="13" name="Line 25"/>
          <p:cNvSpPr>
            <a:spLocks noChangeShapeType="1"/>
          </p:cNvSpPr>
          <p:nvPr/>
        </p:nvSpPr>
        <p:spPr bwMode="auto">
          <a:xfrm>
            <a:off x="3656012" y="5638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>
            <a:off x="4722812" y="41910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>
            <a:off x="5180012" y="39624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28"/>
          <p:cNvSpPr>
            <a:spLocks noChangeShapeType="1"/>
          </p:cNvSpPr>
          <p:nvPr/>
        </p:nvSpPr>
        <p:spPr bwMode="auto">
          <a:xfrm>
            <a:off x="5180012" y="52578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5332412" y="35814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Pull/Push</a:t>
            </a: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5332412" y="48768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Pull/Push</a:t>
            </a:r>
          </a:p>
        </p:txBody>
      </p:sp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4799012" y="43434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dirty="0"/>
              <a:t>Pull/Push</a:t>
            </a:r>
          </a:p>
        </p:txBody>
      </p:sp>
      <p:sp>
        <p:nvSpPr>
          <p:cNvPr id="20" name="文本占位符 2"/>
          <p:cNvSpPr txBox="1">
            <a:spLocks/>
          </p:cNvSpPr>
          <p:nvPr/>
        </p:nvSpPr>
        <p:spPr>
          <a:xfrm>
            <a:off x="1593436" y="1499616"/>
            <a:ext cx="8387176" cy="557784"/>
          </a:xfrm>
          <a:prstGeom prst="rect">
            <a:avLst/>
          </a:prstGeom>
        </p:spPr>
        <p:txBody>
          <a:bodyPr/>
          <a:lstStyle/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zh-CN" altLang="en-US" dirty="0" smtClean="0">
                <a:ea typeface="Microsoft YaHei UI"/>
              </a:rPr>
              <a:t>分布式版本控制系统（</a:t>
            </a:r>
            <a:r>
              <a:rPr lang="en-US" altLang="zh-CN" dirty="0" smtClean="0">
                <a:ea typeface="Microsoft YaHei UI"/>
              </a:rPr>
              <a:t>Distributed VCS</a:t>
            </a:r>
            <a:r>
              <a:rPr lang="zh-CN" altLang="en-US" dirty="0" smtClean="0">
                <a:ea typeface="Microsoft YaHei UI"/>
              </a:rPr>
              <a:t>）模型。在受版本控制的根目录下的</a:t>
            </a:r>
            <a:r>
              <a:rPr lang="en-US" altLang="zh-CN" dirty="0" smtClean="0">
                <a:ea typeface="Microsoft YaHei UI"/>
              </a:rPr>
              <a:t>.git</a:t>
            </a:r>
            <a:r>
              <a:rPr lang="zh-CN" altLang="en-US" dirty="0" smtClean="0">
                <a:ea typeface="Microsoft YaHei UI"/>
              </a:rPr>
              <a:t>文件夹里面。多个项目可以共用一个版本库，版本库不能部分</a:t>
            </a:r>
            <a:r>
              <a:rPr lang="en-US" altLang="zh-CN" dirty="0" smtClean="0">
                <a:ea typeface="Microsoft YaHei UI"/>
              </a:rPr>
              <a:t>checkout</a:t>
            </a:r>
            <a:r>
              <a:rPr lang="zh-CN" altLang="en-US" dirty="0" smtClean="0">
                <a:ea typeface="Microsoft YaHei UI"/>
              </a:rPr>
              <a:t>（代表</a:t>
            </a:r>
            <a:r>
              <a:rPr lang="en-US" altLang="zh-CN" dirty="0" smtClean="0">
                <a:ea typeface="Microsoft YaHei UI"/>
              </a:rPr>
              <a:t>Git</a:t>
            </a:r>
            <a:r>
              <a:rPr lang="zh-CN" altLang="en-US" dirty="0" smtClean="0">
                <a:ea typeface="Microsoft YaHei UI"/>
              </a:rPr>
              <a:t>）</a:t>
            </a:r>
            <a:endParaRPr lang="zh-CN" altLang="en-US" dirty="0">
              <a:ea typeface="Microsoft YaHei UI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5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7405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版本控制系统的发展</a:t>
            </a:r>
            <a:endParaRPr lang="zh-CN" altLang="en-US" dirty="0"/>
          </a:p>
        </p:txBody>
      </p:sp>
      <p:sp>
        <p:nvSpPr>
          <p:cNvPr id="20" name="文本占位符 2"/>
          <p:cNvSpPr txBox="1">
            <a:spLocks/>
          </p:cNvSpPr>
          <p:nvPr/>
        </p:nvSpPr>
        <p:spPr>
          <a:xfrm>
            <a:off x="1593436" y="1499616"/>
            <a:ext cx="8387176" cy="557784"/>
          </a:xfrm>
          <a:prstGeom prst="rect">
            <a:avLst/>
          </a:prstGeom>
        </p:spPr>
        <p:txBody>
          <a:bodyPr/>
          <a:lstStyle/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endParaRPr lang="zh-CN" altLang="en-US" dirty="0">
              <a:ea typeface="Microsoft YaHei UI"/>
            </a:endParaRPr>
          </a:p>
        </p:txBody>
      </p:sp>
      <p:pic>
        <p:nvPicPr>
          <p:cNvPr id="2050" name="Picture 2" descr="F:\www\joke\docs\ppt3162\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1012" y="1600200"/>
            <a:ext cx="3914775" cy="2828925"/>
          </a:xfrm>
          <a:prstGeom prst="rect">
            <a:avLst/>
          </a:prstGeom>
          <a:noFill/>
        </p:spPr>
      </p:pic>
      <p:pic>
        <p:nvPicPr>
          <p:cNvPr id="2051" name="Picture 3" descr="F:\www\joke\docs\ppt3162\0 (1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2612" y="1371600"/>
            <a:ext cx="3429000" cy="3276599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1674812" y="4876800"/>
            <a:ext cx="47916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、需要联网，从集中的服务器拉代码，</a:t>
            </a:r>
            <a:endParaRPr lang="en-US" altLang="zh-CN" dirty="0" smtClean="0"/>
          </a:p>
          <a:p>
            <a:r>
              <a:rPr lang="zh-CN" altLang="en-US" dirty="0" smtClean="0"/>
              <a:t>服务器故障则大家都无法进行工作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、修改必须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到服务端，很可能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失败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80212" y="5029200"/>
            <a:ext cx="44743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、可以从其它客户端复制代码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、修改可以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到任意第三方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、中央服务器，只是为了交换大家的修改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、大家可以独立工作</a:t>
            </a:r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6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7405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的诞生历史</a:t>
            </a:r>
            <a:endParaRPr lang="zh-CN" altLang="en-US" dirty="0"/>
          </a:p>
        </p:txBody>
      </p:sp>
      <p:sp>
        <p:nvSpPr>
          <p:cNvPr id="4" name="内容占位符 13"/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13"/>
          <p:cNvSpPr txBox="1">
            <a:spLocks/>
          </p:cNvSpPr>
          <p:nvPr/>
        </p:nvSpPr>
        <p:spPr>
          <a:xfrm>
            <a:off x="1745837" y="1752600"/>
            <a:ext cx="7167976" cy="4572000"/>
          </a:xfrm>
          <a:prstGeom prst="rect">
            <a:avLst/>
          </a:prstGeom>
        </p:spPr>
        <p:txBody>
          <a:bodyPr/>
          <a:lstStyle/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1991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创建开源的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，从此，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系统不断发展（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常用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liunx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操作系统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），已经成为最大的服务器系统软件了。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2002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年之前志愿者的代码贡献都是通过发布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diff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交给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手动合并，选择商用版本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BitKeeper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（分布式版本控制）来托管代码，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BitMover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公司同意授权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社区免费使用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2005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年开发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Samba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（计算机间共享文件、打印机、串口等）的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Andrew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试图破解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BitKeeper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的协议，被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BitMover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公司发现了，于是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BitMover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公司怒了，要收回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社区的免费使用权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向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BitMover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公司道个歉，保证以后严格管教弟兄们。实际情况是这样的：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花了两周时间自己用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写了一个分布式版本控制系统，这就是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！一个月之内，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系统的源码已经由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管理了！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迅速成为最流行的分布式版本控制系统，尤其是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2008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年，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GitHub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网站上线了，它为开源项目免费提供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存储，无数开源项目开始迁移至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GitHub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，包括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PHP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Ruby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等等。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kumimoji="0" 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1026" name="Picture 2" descr="D:\www\demo\docs\ppt3162\9922720e0cf3d7cab3457394f21fbe096a63a9a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0012" y="1725202"/>
            <a:ext cx="2732088" cy="4142198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7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74059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常用版本管理工具：</a:t>
            </a:r>
            <a:r>
              <a:rPr lang="en-US" altLang="zh-CN" dirty="0" err="1" smtClean="0"/>
              <a:t>svn,git,cvs</a:t>
            </a:r>
            <a:r>
              <a:rPr lang="zh-CN" altLang="en-US" dirty="0" smtClean="0"/>
              <a:t>比较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CVS(</a:t>
            </a:r>
            <a:r>
              <a:rPr lang="en-US" altLang="zh-CN" dirty="0" err="1" smtClean="0"/>
              <a:t>Cocurrent</a:t>
            </a:r>
            <a:r>
              <a:rPr lang="en-US" altLang="zh-CN" dirty="0" smtClean="0"/>
              <a:t> Version System)</a:t>
            </a:r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sz="2000" dirty="0" smtClean="0"/>
              <a:t>SVN(</a:t>
            </a:r>
            <a:r>
              <a:rPr lang="en-US" altLang="zh-CN" sz="2000" dirty="0" err="1" smtClean="0"/>
              <a:t>SubVersion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ClearCase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IBM</a:t>
            </a:r>
            <a:r>
              <a:rPr lang="zh-CN" altLang="en-US" sz="2000" dirty="0" smtClean="0"/>
              <a:t>的商用版本），</a:t>
            </a:r>
            <a:r>
              <a:rPr lang="en-US" altLang="zh-CN" sz="2000" dirty="0" smtClean="0"/>
              <a:t>VSS</a:t>
            </a:r>
            <a:r>
              <a:rPr lang="zh-CN" altLang="en-US" sz="2000" dirty="0" smtClean="0"/>
              <a:t>微软集成到</a:t>
            </a:r>
            <a:r>
              <a:rPr lang="en-US" altLang="zh-CN" sz="2000" dirty="0" smtClean="0"/>
              <a:t>Visual Studio</a:t>
            </a:r>
            <a:r>
              <a:rPr lang="zh-CN" altLang="en-US" sz="2000" dirty="0" smtClean="0"/>
              <a:t>中的版本管理工具</a:t>
            </a:r>
            <a:endParaRPr lang="zh-CN" altLang="en-US" sz="2000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基于目录的版本控制，文件重命名，这些操作会记录</a:t>
            </a:r>
            <a:endParaRPr lang="en-US" altLang="zh-CN" dirty="0" smtClean="0"/>
          </a:p>
          <a:p>
            <a:r>
              <a:rPr lang="zh-CN" altLang="en-US" dirty="0" smtClean="0"/>
              <a:t>原子性提交，在提交更改时，保证所有更改要么全部提交或合并，要么不会发生任何改变。</a:t>
            </a:r>
            <a:endParaRPr lang="en-US" altLang="zh-CN" dirty="0" smtClean="0"/>
          </a:p>
          <a:p>
            <a:r>
              <a:rPr lang="zh-CN" altLang="en-US" dirty="0" smtClean="0"/>
              <a:t>适合于集中式大型开发项目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6" name="内容占位符 5"/>
          <p:cNvSpPr>
            <a:spLocks noGrp="1"/>
          </p:cNvSpPr>
          <p:nvPr>
            <p:ph sz="quarter" idx="4"/>
          </p:nvPr>
        </p:nvSpPr>
        <p:spPr>
          <a:xfrm>
            <a:off x="1522412" y="2514600"/>
            <a:ext cx="4818888" cy="3655568"/>
          </a:xfrm>
        </p:spPr>
        <p:txBody>
          <a:bodyPr/>
          <a:lstStyle/>
          <a:p>
            <a:r>
              <a:rPr lang="zh-CN" altLang="en-US" dirty="0" smtClean="0"/>
              <a:t>使用单一代码树，基于文件的版本控制</a:t>
            </a:r>
            <a:endParaRPr lang="en-US" altLang="zh-CN" dirty="0" smtClean="0"/>
          </a:p>
          <a:p>
            <a:r>
              <a:rPr lang="zh-CN" altLang="en-US" dirty="0" smtClean="0"/>
              <a:t>允许多名开发人员同时对同一个文件进行修改</a:t>
            </a:r>
            <a:endParaRPr lang="en-US" altLang="zh-CN" dirty="0" smtClean="0"/>
          </a:p>
          <a:p>
            <a:r>
              <a:rPr lang="zh-CN" altLang="en-US" dirty="0" smtClean="0"/>
              <a:t>允许合并</a:t>
            </a:r>
            <a:endParaRPr lang="en-US" altLang="zh-CN" dirty="0" smtClean="0"/>
          </a:p>
          <a:p>
            <a:r>
              <a:rPr lang="zh-CN" altLang="en-US" dirty="0" smtClean="0"/>
              <a:t>线性，串行批量提交，很容易中断（网络，客户端死机），造成版本库不一致。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38965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常用版本管理</a:t>
            </a:r>
            <a:r>
              <a:rPr lang="en-US" altLang="zh-CN" dirty="0" err="1" smtClean="0"/>
              <a:t>svn,git,cvs</a:t>
            </a:r>
            <a:r>
              <a:rPr lang="zh-CN" altLang="en-US" dirty="0" smtClean="0"/>
              <a:t>比较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2" y="1447800"/>
            <a:ext cx="9758776" cy="609600"/>
          </a:xfrm>
        </p:spPr>
        <p:txBody>
          <a:bodyPr/>
          <a:lstStyle/>
          <a:p>
            <a:r>
              <a:rPr lang="en-US" altLang="zh-CN" sz="2000" dirty="0" smtClean="0"/>
              <a:t>Git</a:t>
            </a:r>
            <a:r>
              <a:rPr lang="zh-CN" altLang="en-US" sz="2000" dirty="0" smtClean="0"/>
              <a:t>分布式版本控制，促使</a:t>
            </a:r>
            <a:r>
              <a:rPr lang="en-US" altLang="zh-CN" sz="2000" dirty="0" smtClean="0"/>
              <a:t>Git</a:t>
            </a:r>
            <a:r>
              <a:rPr lang="zh-CN" altLang="en-US" sz="2000" dirty="0" smtClean="0"/>
              <a:t>诞生的</a:t>
            </a:r>
            <a:r>
              <a:rPr lang="en-US" altLang="zh-CN" sz="2000" dirty="0" err="1" smtClean="0"/>
              <a:t>BitKeeper</a:t>
            </a:r>
            <a:r>
              <a:rPr lang="zh-CN" altLang="en-US" sz="2000" dirty="0" smtClean="0"/>
              <a:t>，还有</a:t>
            </a:r>
            <a:r>
              <a:rPr lang="en-US" altLang="zh-CN" sz="2000" dirty="0" smtClean="0"/>
              <a:t>Mercurial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Bazaar</a:t>
            </a:r>
            <a:r>
              <a:rPr lang="zh-CN" altLang="en-US" sz="2000" dirty="0" smtClean="0"/>
              <a:t>等</a:t>
            </a:r>
          </a:p>
        </p:txBody>
      </p:sp>
      <p:sp>
        <p:nvSpPr>
          <p:cNvPr id="36" name="内容占位符 5"/>
          <p:cNvSpPr>
            <a:spLocks noGrp="1"/>
          </p:cNvSpPr>
          <p:nvPr>
            <p:ph sz="quarter" idx="4"/>
          </p:nvPr>
        </p:nvSpPr>
        <p:spPr>
          <a:xfrm>
            <a:off x="1446212" y="2362200"/>
            <a:ext cx="9829800" cy="40386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分布式版本库的管理方式，不需要服务端软件支持</a:t>
            </a:r>
            <a:endParaRPr lang="en-US" altLang="zh-CN" dirty="0" smtClean="0"/>
          </a:p>
          <a:p>
            <a:r>
              <a:rPr lang="zh-CN" altLang="en-US" dirty="0" smtClean="0"/>
              <a:t>原子提交，保证服务器版本的一致性</a:t>
            </a:r>
            <a:endParaRPr lang="en-US" altLang="zh-CN" dirty="0" smtClean="0"/>
          </a:p>
          <a:p>
            <a:r>
              <a:rPr lang="zh-CN" altLang="en-US" dirty="0" smtClean="0"/>
              <a:t>速度快，特别利于大项目的实施，只传输修改的部分</a:t>
            </a:r>
            <a:endParaRPr lang="en-US" altLang="zh-CN" dirty="0" smtClean="0"/>
          </a:p>
          <a:p>
            <a:r>
              <a:rPr lang="zh-CN" altLang="en-US" dirty="0" smtClean="0"/>
              <a:t>出色的合并（</a:t>
            </a:r>
            <a:r>
              <a:rPr lang="en-US" altLang="zh-CN" dirty="0" smtClean="0"/>
              <a:t>merge </a:t>
            </a:r>
            <a:r>
              <a:rPr lang="zh-CN" altLang="en-US" dirty="0" smtClean="0"/>
              <a:t>）跟踪（</a:t>
            </a:r>
            <a:r>
              <a:rPr lang="en-US" altLang="zh-CN" dirty="0" smtClean="0"/>
              <a:t>tracing</a:t>
            </a:r>
            <a:r>
              <a:rPr lang="zh-CN" altLang="en-US" dirty="0" smtClean="0"/>
              <a:t>）能力</a:t>
            </a:r>
            <a:endParaRPr lang="en-US" altLang="zh-CN" dirty="0" smtClean="0"/>
          </a:p>
          <a:p>
            <a:r>
              <a:rPr lang="zh-CN" altLang="en-US" dirty="0" smtClean="0"/>
              <a:t>强大的分支管理功能</a:t>
            </a:r>
            <a:endParaRPr lang="en-US" altLang="zh-CN" dirty="0" smtClean="0"/>
          </a:p>
          <a:p>
            <a:pPr fontAlgn="base"/>
            <a:r>
              <a:rPr lang="zh-CN" altLang="en-US" dirty="0" smtClean="0"/>
              <a:t>对非线性开发模式的强力支持（允许上千个并行开发的分支）</a:t>
            </a:r>
          </a:p>
          <a:p>
            <a:r>
              <a:rPr lang="zh-CN" altLang="en-US" dirty="0" smtClean="0"/>
              <a:t>可视化的界面操作，比如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下面的</a:t>
            </a:r>
            <a:r>
              <a:rPr lang="en-US" altLang="zh-CN" dirty="0" err="1" smtClean="0"/>
              <a:t>TortoiseGit</a:t>
            </a:r>
            <a:r>
              <a:rPr lang="zh-CN" altLang="en-US" dirty="0" smtClean="0"/>
              <a:t>，编程工具自带的</a:t>
            </a:r>
            <a:r>
              <a:rPr lang="en-US" altLang="zh-CN" dirty="0" smtClean="0"/>
              <a:t>git</a:t>
            </a:r>
            <a:r>
              <a:rPr lang="zh-CN" altLang="en-US" dirty="0" smtClean="0"/>
              <a:t>可视化工具，</a:t>
            </a:r>
            <a:r>
              <a:rPr lang="en-US" altLang="zh-CN" dirty="0" err="1" smtClean="0"/>
              <a:t>Eclipese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PHPstrom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9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38965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ath_16x9">
    <a:dk1>
      <a:srgbClr val="465562"/>
    </a:dk1>
    <a:lt1>
      <a:srgbClr val="FFFFFF"/>
    </a:lt1>
    <a:dk2>
      <a:srgbClr val="000000"/>
    </a:dk2>
    <a:lt2>
      <a:srgbClr val="F2ECE2"/>
    </a:lt2>
    <a:accent1>
      <a:srgbClr val="9BAAB7"/>
    </a:accent1>
    <a:accent2>
      <a:srgbClr val="B8D082"/>
    </a:accent2>
    <a:accent3>
      <a:srgbClr val="EFDB85"/>
    </a:accent3>
    <a:accent4>
      <a:srgbClr val="E8A565"/>
    </a:accent4>
    <a:accent5>
      <a:srgbClr val="BC9AAE"/>
    </a:accent5>
    <a:accent6>
      <a:srgbClr val="BABABA"/>
    </a:accent6>
    <a:hlink>
      <a:srgbClr val="8FC48C"/>
    </a:hlink>
    <a:folHlink>
      <a:srgbClr val="969696"/>
    </a:folHlink>
  </a:clrScheme>
</a:themeOverride>
</file>

<file path=ppt/theme/themeOverride2.xml><?xml version="1.0" encoding="utf-8"?>
<a:themeOverride xmlns:a="http://schemas.openxmlformats.org/drawingml/2006/main">
  <a:clrScheme name="Math_16x9">
    <a:dk1>
      <a:srgbClr val="465562"/>
    </a:dk1>
    <a:lt1>
      <a:srgbClr val="FFFFFF"/>
    </a:lt1>
    <a:dk2>
      <a:srgbClr val="000000"/>
    </a:dk2>
    <a:lt2>
      <a:srgbClr val="F2ECE2"/>
    </a:lt2>
    <a:accent1>
      <a:srgbClr val="9BAAB7"/>
    </a:accent1>
    <a:accent2>
      <a:srgbClr val="B8D082"/>
    </a:accent2>
    <a:accent3>
      <a:srgbClr val="EFDB85"/>
    </a:accent3>
    <a:accent4>
      <a:srgbClr val="E8A565"/>
    </a:accent4>
    <a:accent5>
      <a:srgbClr val="BC9AAE"/>
    </a:accent5>
    <a:accent6>
      <a:srgbClr val="BABABA"/>
    </a:accent6>
    <a:hlink>
      <a:srgbClr val="8FC48C"/>
    </a:hlink>
    <a:folHlink>
      <a:srgbClr val="96969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此值表示保存或修订次数。该应用程序负责在每次修订后更新此值。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8882EF-8483-452E-ADFB-02067D56F7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763940C-480C-4D93-B5B4-BAA891CEAD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B895F5-7F43-4073-919C-BA6E32AC020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939</TotalTime>
  <Words>3082</Words>
  <Application>Microsoft Office PowerPoint</Application>
  <PresentationFormat>自定义</PresentationFormat>
  <Paragraphs>525</Paragraphs>
  <Slides>31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数学 16x9</vt:lpstr>
      <vt:lpstr>Git入门学习</vt:lpstr>
      <vt:lpstr>提纲</vt:lpstr>
      <vt:lpstr>什么是版本控制系统</vt:lpstr>
      <vt:lpstr>版本控制系统的发展</vt:lpstr>
      <vt:lpstr>版本控制系统的发展</vt:lpstr>
      <vt:lpstr>版本控制系统的发展</vt:lpstr>
      <vt:lpstr>Git的诞生历史</vt:lpstr>
      <vt:lpstr>常用版本管理工具：svn,git,cvs比较</vt:lpstr>
      <vt:lpstr>常用版本管理svn,git,cvs比较</vt:lpstr>
      <vt:lpstr>安装Git</vt:lpstr>
      <vt:lpstr>Git基本操作</vt:lpstr>
      <vt:lpstr>Git常用操作</vt:lpstr>
      <vt:lpstr>Git常用操作</vt:lpstr>
      <vt:lpstr>Git常用操作</vt:lpstr>
      <vt:lpstr>Git常用操作</vt:lpstr>
      <vt:lpstr>Git常用操作</vt:lpstr>
      <vt:lpstr>Git常用操作</vt:lpstr>
      <vt:lpstr>Github的使用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资料参考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标题版式</dc:title>
  <dc:creator>Summer</dc:creator>
  <cp:lastModifiedBy>admin</cp:lastModifiedBy>
  <cp:revision>269</cp:revision>
  <dcterms:created xsi:type="dcterms:W3CDTF">2013-04-05T20:25:58Z</dcterms:created>
  <dcterms:modified xsi:type="dcterms:W3CDTF">2014-11-03T07:50:04Z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