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Default Extension="xlsx" ContentType="application/vnd.openxmlformats-officedocument.spreadsheetml.sheet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charts/style1.xml" ContentType="application/vnd.ms-office.chart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56" r:id="rId5"/>
    <p:sldId id="267" r:id="rId6"/>
    <p:sldId id="274" r:id="rId7"/>
    <p:sldId id="273" r:id="rId8"/>
    <p:sldId id="278" r:id="rId9"/>
    <p:sldId id="283" r:id="rId10"/>
    <p:sldId id="282" r:id="rId11"/>
    <p:sldId id="279" r:id="rId12"/>
    <p:sldId id="281" r:id="rId13"/>
    <p:sldId id="284" r:id="rId14"/>
    <p:sldId id="285" r:id="rId15"/>
    <p:sldId id="286" r:id="rId16"/>
    <p:sldId id="287" r:id="rId17"/>
    <p:sldId id="288" r:id="rId18"/>
    <p:sldId id="289" r:id="rId19"/>
    <p:sldId id="291" r:id="rId20"/>
    <p:sldId id="292" r:id="rId21"/>
    <p:sldId id="290" r:id="rId22"/>
    <p:sldId id="268" r:id="rId23"/>
    <p:sldId id="269" r:id="rId24"/>
    <p:sldId id="271" r:id="rId25"/>
    <p:sldId id="272" r:id="rId26"/>
    <p:sldId id="280" r:id="rId27"/>
    <p:sldId id="275" r:id="rId28"/>
    <p:sldId id="276" r:id="rId29"/>
    <p:sldId id="277" r:id="rId3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369" autoAdjust="0"/>
  </p:normalViewPr>
  <p:slideViewPr>
    <p:cSldViewPr showGuides="1">
      <p:cViewPr varScale="1">
        <p:scale>
          <a:sx n="94" d="100"/>
          <a:sy n="94" d="100"/>
        </p:scale>
        <p:origin x="-108" y="-180"/>
      </p:cViewPr>
      <p:guideLst>
        <p:guide orient="horz" pos="2160"/>
        <p:guide pos="3839"/>
        <p:guide pos="10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46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Office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autoTitleDeleted val="1"/>
    <c:plotArea>
      <c:layout/>
      <c:barChart>
        <c:barDir val="bar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gapWidth val="50"/>
        <c:overlap val="100"/>
        <c:axId val="79828096"/>
        <c:axId val="79829632"/>
      </c:barChart>
      <c:catAx>
        <c:axId val="79828096"/>
        <c:scaling>
          <c:orientation val="minMax"/>
        </c:scaling>
        <c:axPos val="l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pPr>
            <a:endParaRPr lang="zh-CN"/>
          </a:p>
        </c:txPr>
        <c:crossAx val="79829632"/>
        <c:crosses val="autoZero"/>
        <c:auto val="1"/>
        <c:lblAlgn val="ctr"/>
        <c:lblOffset val="100"/>
      </c:catAx>
      <c:valAx>
        <c:axId val="79829632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pPr>
            <a:endParaRPr lang="zh-CN"/>
          </a:p>
        </c:txPr>
        <c:crossAx val="79828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>
          <a:latin typeface="Microsoft YaHei UI" panose="020B0503020204020204" pitchFamily="34" charset="-122"/>
          <a:ea typeface="Microsoft YaHei UI" panose="020B0503020204020204" pitchFamily="34" charset="-122"/>
        </a:defRPr>
      </a:pPr>
      <a:endParaRPr lang="zh-CN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83185A-2A53-4D8C-8F32-C845F2F70CBF}" type="doc">
      <dgm:prSet loTypeId="urn:microsoft.com/office/officeart/2005/8/layout/chevron2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zh-CN"/>
        </a:p>
      </dgm:t>
    </dgm:pt>
    <dgm:pt modelId="{758CBA3A-9936-4C67-965C-A8DD3074879B}">
      <dgm:prSet phldrT="[文本]"/>
      <dgm:spPr/>
      <dgm:t>
        <a:bodyPr/>
        <a:lstStyle/>
        <a:p>
          <a:r>
            <a:rPr lang="zh-CN">
              <a:latin typeface="Microsoft YaHei UI" panose="020B0503020204020204" pitchFamily="34" charset="-122"/>
              <a:ea typeface="Microsoft YaHei UI" panose="020B0503020204020204" pitchFamily="34" charset="-122"/>
            </a:rPr>
            <a:t>A</a:t>
          </a:r>
        </a:p>
      </dgm:t>
    </dgm:pt>
    <dgm:pt modelId="{39812E31-9C15-4A6C-B8B9-78CE6FB555B1}" type="parTrans" cxnId="{F717B596-7122-4C3F-9238-14763508386B}">
      <dgm:prSet/>
      <dgm:spPr/>
      <dgm:t>
        <a:bodyPr/>
        <a:lstStyle/>
        <a:p>
          <a:endParaRPr lang="zh-CN"/>
        </a:p>
      </dgm:t>
    </dgm:pt>
    <dgm:pt modelId="{290E9CBE-1634-47AD-B973-508944073D35}" type="sibTrans" cxnId="{F717B596-7122-4C3F-9238-14763508386B}">
      <dgm:prSet/>
      <dgm:spPr/>
      <dgm:t>
        <a:bodyPr/>
        <a:lstStyle/>
        <a:p>
          <a:endParaRPr lang="zh-CN"/>
        </a:p>
      </dgm:t>
    </dgm:pt>
    <dgm:pt modelId="{E90264E4-81CE-47E1-80E3-2624D8E5DFEE}">
      <dgm:prSet phldrT="[文本]"/>
      <dgm:spPr/>
      <dgm:t>
        <a:bodyPr/>
        <a:lstStyle/>
        <a:p>
          <a:r>
            <a:rPr lang="zh-CN">
              <a:latin typeface="Microsoft YaHei UI" panose="020B0503020204020204" pitchFamily="34" charset="-122"/>
              <a:ea typeface="Microsoft YaHei UI" panose="020B0503020204020204" pitchFamily="34" charset="-122"/>
            </a:rPr>
            <a:t>任务 1</a:t>
          </a:r>
        </a:p>
      </dgm:t>
    </dgm:pt>
    <dgm:pt modelId="{79881485-DDC4-4A70-AA7E-393B9FD5747B}" type="parTrans" cxnId="{F3B89C52-602F-49F7-B10E-F3B64BCDF706}">
      <dgm:prSet/>
      <dgm:spPr/>
      <dgm:t>
        <a:bodyPr/>
        <a:lstStyle/>
        <a:p>
          <a:endParaRPr lang="zh-CN"/>
        </a:p>
      </dgm:t>
    </dgm:pt>
    <dgm:pt modelId="{F41EE2E3-AB57-4E33-8FAD-2DCFFB467FDC}" type="sibTrans" cxnId="{F3B89C52-602F-49F7-B10E-F3B64BCDF706}">
      <dgm:prSet/>
      <dgm:spPr/>
      <dgm:t>
        <a:bodyPr/>
        <a:lstStyle/>
        <a:p>
          <a:endParaRPr lang="zh-CN"/>
        </a:p>
      </dgm:t>
    </dgm:pt>
    <dgm:pt modelId="{B8D53E29-122A-46E1-B481-B57598D97444}">
      <dgm:prSet phldrT="[文本]"/>
      <dgm:spPr/>
      <dgm:t>
        <a:bodyPr/>
        <a:lstStyle/>
        <a:p>
          <a:r>
            <a:rPr lang="zh-CN">
              <a:latin typeface="Microsoft YaHei UI" panose="020B0503020204020204" pitchFamily="34" charset="-122"/>
              <a:ea typeface="Microsoft YaHei UI" panose="020B0503020204020204" pitchFamily="34" charset="-122"/>
            </a:rPr>
            <a:t>任务 2</a:t>
          </a:r>
        </a:p>
      </dgm:t>
    </dgm:pt>
    <dgm:pt modelId="{EF8E1F9D-EFFE-4283-A7B6-A44D3292ACA4}" type="parTrans" cxnId="{C5FFCAE6-64D2-4A77-B85B-A376B2EE8E4F}">
      <dgm:prSet/>
      <dgm:spPr/>
      <dgm:t>
        <a:bodyPr/>
        <a:lstStyle/>
        <a:p>
          <a:endParaRPr lang="zh-CN"/>
        </a:p>
      </dgm:t>
    </dgm:pt>
    <dgm:pt modelId="{99B04B81-08CA-46AC-951C-217069AEF451}" type="sibTrans" cxnId="{C5FFCAE6-64D2-4A77-B85B-A376B2EE8E4F}">
      <dgm:prSet/>
      <dgm:spPr/>
      <dgm:t>
        <a:bodyPr/>
        <a:lstStyle/>
        <a:p>
          <a:endParaRPr lang="zh-CN"/>
        </a:p>
      </dgm:t>
    </dgm:pt>
    <dgm:pt modelId="{15031D9C-993C-4715-A26F-56D8831933EB}">
      <dgm:prSet phldrT="[文本]"/>
      <dgm:spPr/>
      <dgm:t>
        <a:bodyPr/>
        <a:lstStyle/>
        <a:p>
          <a:r>
            <a:rPr lang="zh-CN">
              <a:latin typeface="Microsoft YaHei UI" panose="020B0503020204020204" pitchFamily="34" charset="-122"/>
              <a:ea typeface="Microsoft YaHei UI" panose="020B0503020204020204" pitchFamily="34" charset="-122"/>
            </a:rPr>
            <a:t>B</a:t>
          </a:r>
        </a:p>
      </dgm:t>
    </dgm:pt>
    <dgm:pt modelId="{77530735-8AD3-469C-AEC2-B5B17A08AF65}" type="parTrans" cxnId="{C8C2ADA0-316E-46E3-A4D5-49BD4A9A4B0B}">
      <dgm:prSet/>
      <dgm:spPr/>
      <dgm:t>
        <a:bodyPr/>
        <a:lstStyle/>
        <a:p>
          <a:endParaRPr lang="zh-CN"/>
        </a:p>
      </dgm:t>
    </dgm:pt>
    <dgm:pt modelId="{FB1D36D5-798A-40AA-91C3-3F3E5AF1A86F}" type="sibTrans" cxnId="{C8C2ADA0-316E-46E3-A4D5-49BD4A9A4B0B}">
      <dgm:prSet/>
      <dgm:spPr/>
      <dgm:t>
        <a:bodyPr/>
        <a:lstStyle/>
        <a:p>
          <a:endParaRPr lang="zh-CN"/>
        </a:p>
      </dgm:t>
    </dgm:pt>
    <dgm:pt modelId="{07B93839-AE15-473C-B47B-27FA5DBEE4E9}">
      <dgm:prSet phldrT="[文本]"/>
      <dgm:spPr/>
      <dgm:t>
        <a:bodyPr/>
        <a:lstStyle/>
        <a:p>
          <a:r>
            <a:rPr lang="zh-CN">
              <a:latin typeface="Microsoft YaHei UI" panose="020B0503020204020204" pitchFamily="34" charset="-122"/>
              <a:ea typeface="Microsoft YaHei UI" panose="020B0503020204020204" pitchFamily="34" charset="-122"/>
            </a:rPr>
            <a:t>任务 1</a:t>
          </a:r>
        </a:p>
      </dgm:t>
    </dgm:pt>
    <dgm:pt modelId="{2BEFC288-C4D1-45AF-B679-7A41333941DE}" type="parTrans" cxnId="{4D38D698-DC6D-4926-9520-43A255B536D4}">
      <dgm:prSet/>
      <dgm:spPr/>
      <dgm:t>
        <a:bodyPr/>
        <a:lstStyle/>
        <a:p>
          <a:endParaRPr lang="zh-CN"/>
        </a:p>
      </dgm:t>
    </dgm:pt>
    <dgm:pt modelId="{0468DBFC-CB2D-4B3A-AAE7-09352D12344E}" type="sibTrans" cxnId="{4D38D698-DC6D-4926-9520-43A255B536D4}">
      <dgm:prSet/>
      <dgm:spPr/>
      <dgm:t>
        <a:bodyPr/>
        <a:lstStyle/>
        <a:p>
          <a:endParaRPr lang="zh-CN"/>
        </a:p>
      </dgm:t>
    </dgm:pt>
    <dgm:pt modelId="{23C50191-A44D-4110-97C1-1DC6F9FD79CA}">
      <dgm:prSet phldrT="[文本]"/>
      <dgm:spPr/>
      <dgm:t>
        <a:bodyPr/>
        <a:lstStyle/>
        <a:p>
          <a:r>
            <a:rPr lang="zh-CN">
              <a:latin typeface="Microsoft YaHei UI" panose="020B0503020204020204" pitchFamily="34" charset="-122"/>
              <a:ea typeface="Microsoft YaHei UI" panose="020B0503020204020204" pitchFamily="34" charset="-122"/>
            </a:rPr>
            <a:t>任务 2</a:t>
          </a:r>
        </a:p>
      </dgm:t>
    </dgm:pt>
    <dgm:pt modelId="{E183CF6D-105A-4EAB-A780-A97B120C1182}" type="parTrans" cxnId="{A71F00B0-D098-4236-AD79-95FC48F754F5}">
      <dgm:prSet/>
      <dgm:spPr/>
      <dgm:t>
        <a:bodyPr/>
        <a:lstStyle/>
        <a:p>
          <a:endParaRPr lang="zh-CN"/>
        </a:p>
      </dgm:t>
    </dgm:pt>
    <dgm:pt modelId="{8625F877-DCE4-4E39-929E-7FA0A761B660}" type="sibTrans" cxnId="{A71F00B0-D098-4236-AD79-95FC48F754F5}">
      <dgm:prSet/>
      <dgm:spPr/>
      <dgm:t>
        <a:bodyPr/>
        <a:lstStyle/>
        <a:p>
          <a:endParaRPr lang="zh-CN"/>
        </a:p>
      </dgm:t>
    </dgm:pt>
    <dgm:pt modelId="{2936D842-720E-4365-AD39-F6EAEC441633}">
      <dgm:prSet phldrT="[文本]"/>
      <dgm:spPr/>
      <dgm:t>
        <a:bodyPr/>
        <a:lstStyle/>
        <a:p>
          <a:r>
            <a:rPr lang="zh-CN">
              <a:latin typeface="Microsoft YaHei UI" panose="020B0503020204020204" pitchFamily="34" charset="-122"/>
              <a:ea typeface="Microsoft YaHei UI" panose="020B0503020204020204" pitchFamily="34" charset="-122"/>
            </a:rPr>
            <a:t>C</a:t>
          </a:r>
        </a:p>
      </dgm:t>
    </dgm:pt>
    <dgm:pt modelId="{13139645-28B0-41D9-8ED9-DA67D736E51B}" type="parTrans" cxnId="{3A8ECB28-E23B-45B6-8C84-8AF5114507DE}">
      <dgm:prSet/>
      <dgm:spPr/>
      <dgm:t>
        <a:bodyPr/>
        <a:lstStyle/>
        <a:p>
          <a:endParaRPr lang="zh-CN"/>
        </a:p>
      </dgm:t>
    </dgm:pt>
    <dgm:pt modelId="{96C19FF6-672B-4588-9D93-2A932D4ACF8D}" type="sibTrans" cxnId="{3A8ECB28-E23B-45B6-8C84-8AF5114507DE}">
      <dgm:prSet/>
      <dgm:spPr/>
      <dgm:t>
        <a:bodyPr/>
        <a:lstStyle/>
        <a:p>
          <a:endParaRPr lang="zh-CN"/>
        </a:p>
      </dgm:t>
    </dgm:pt>
    <dgm:pt modelId="{A05E8D05-15E6-4BEC-B725-D745A48258D3}">
      <dgm:prSet phldrT="[文本]"/>
      <dgm:spPr/>
      <dgm:t>
        <a:bodyPr/>
        <a:lstStyle/>
        <a:p>
          <a:r>
            <a:rPr lang="zh-CN">
              <a:latin typeface="Microsoft YaHei UI" panose="020B0503020204020204" pitchFamily="34" charset="-122"/>
              <a:ea typeface="Microsoft YaHei UI" panose="020B0503020204020204" pitchFamily="34" charset="-122"/>
            </a:rPr>
            <a:t>任务 1</a:t>
          </a:r>
        </a:p>
      </dgm:t>
    </dgm:pt>
    <dgm:pt modelId="{29C49A6E-36B2-41D1-83D5-6B58713D5DAF}" type="parTrans" cxnId="{EFE22C42-C667-4B7A-8208-6758BAEC1445}">
      <dgm:prSet/>
      <dgm:spPr/>
      <dgm:t>
        <a:bodyPr/>
        <a:lstStyle/>
        <a:p>
          <a:endParaRPr lang="zh-CN"/>
        </a:p>
      </dgm:t>
    </dgm:pt>
    <dgm:pt modelId="{EA09E308-F440-47C6-8C86-B63BABC170D9}" type="sibTrans" cxnId="{EFE22C42-C667-4B7A-8208-6758BAEC1445}">
      <dgm:prSet/>
      <dgm:spPr/>
      <dgm:t>
        <a:bodyPr/>
        <a:lstStyle/>
        <a:p>
          <a:endParaRPr lang="zh-CN"/>
        </a:p>
      </dgm:t>
    </dgm:pt>
    <dgm:pt modelId="{E80E23AD-ECAE-46D2-92A5-71CA9074EED7}" type="pres">
      <dgm:prSet presAssocID="{3183185A-2A53-4D8C-8F32-C845F2F70CB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/>
        </a:p>
      </dgm:t>
    </dgm:pt>
    <dgm:pt modelId="{63DDCCD6-3F31-4095-8E42-5BBFC31B83BE}" type="pres">
      <dgm:prSet presAssocID="{758CBA3A-9936-4C67-965C-A8DD3074879B}" presName="composite" presStyleCnt="0"/>
      <dgm:spPr/>
    </dgm:pt>
    <dgm:pt modelId="{C0AF5CB7-6C4F-49BC-8738-E4DE0AC00B72}" type="pres">
      <dgm:prSet presAssocID="{758CBA3A-9936-4C67-965C-A8DD3074879B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0E09DE89-66C0-478D-8170-8F0BC920F1EB}" type="pres">
      <dgm:prSet presAssocID="{758CBA3A-9936-4C67-965C-A8DD3074879B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52E78D13-8FB5-4AEC-B5C0-881B683FCF22}" type="pres">
      <dgm:prSet presAssocID="{290E9CBE-1634-47AD-B973-508944073D35}" presName="sp" presStyleCnt="0"/>
      <dgm:spPr/>
    </dgm:pt>
    <dgm:pt modelId="{E529DD28-A6C8-4185-BA28-3A73741EACF4}" type="pres">
      <dgm:prSet presAssocID="{15031D9C-993C-4715-A26F-56D8831933EB}" presName="composite" presStyleCnt="0"/>
      <dgm:spPr/>
    </dgm:pt>
    <dgm:pt modelId="{29EA1718-F619-46D8-B505-CF1DDA71B8BF}" type="pres">
      <dgm:prSet presAssocID="{15031D9C-993C-4715-A26F-56D8831933EB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C96267EA-EF01-411B-8D37-95F44BBB68D3}" type="pres">
      <dgm:prSet presAssocID="{15031D9C-993C-4715-A26F-56D8831933EB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4CCED8E1-297A-4834-9FC1-39D8E59A67B1}" type="pres">
      <dgm:prSet presAssocID="{FB1D36D5-798A-40AA-91C3-3F3E5AF1A86F}" presName="sp" presStyleCnt="0"/>
      <dgm:spPr/>
    </dgm:pt>
    <dgm:pt modelId="{95036E43-6C97-4BF5-8CB3-7871077B6900}" type="pres">
      <dgm:prSet presAssocID="{2936D842-720E-4365-AD39-F6EAEC441633}" presName="composite" presStyleCnt="0"/>
      <dgm:spPr/>
    </dgm:pt>
    <dgm:pt modelId="{E7C44091-B50A-4CB0-98F0-E70A01DD36F4}" type="pres">
      <dgm:prSet presAssocID="{2936D842-720E-4365-AD39-F6EAEC441633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68EF0610-07B4-40C7-AD99-F2285099C2E4}" type="pres">
      <dgm:prSet presAssocID="{2936D842-720E-4365-AD39-F6EAEC441633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</dgm:ptLst>
  <dgm:cxnLst>
    <dgm:cxn modelId="{A71F00B0-D098-4236-AD79-95FC48F754F5}" srcId="{15031D9C-993C-4715-A26F-56D8831933EB}" destId="{23C50191-A44D-4110-97C1-1DC6F9FD79CA}" srcOrd="1" destOrd="0" parTransId="{E183CF6D-105A-4EAB-A780-A97B120C1182}" sibTransId="{8625F877-DCE4-4E39-929E-7FA0A761B660}"/>
    <dgm:cxn modelId="{F717B596-7122-4C3F-9238-14763508386B}" srcId="{3183185A-2A53-4D8C-8F32-C845F2F70CBF}" destId="{758CBA3A-9936-4C67-965C-A8DD3074879B}" srcOrd="0" destOrd="0" parTransId="{39812E31-9C15-4A6C-B8B9-78CE6FB555B1}" sibTransId="{290E9CBE-1634-47AD-B973-508944073D35}"/>
    <dgm:cxn modelId="{C8C2ADA0-316E-46E3-A4D5-49BD4A9A4B0B}" srcId="{3183185A-2A53-4D8C-8F32-C845F2F70CBF}" destId="{15031D9C-993C-4715-A26F-56D8831933EB}" srcOrd="1" destOrd="0" parTransId="{77530735-8AD3-469C-AEC2-B5B17A08AF65}" sibTransId="{FB1D36D5-798A-40AA-91C3-3F3E5AF1A86F}"/>
    <dgm:cxn modelId="{71B43602-5819-468F-A340-DA5A96BA033E}" type="presOf" srcId="{758CBA3A-9936-4C67-965C-A8DD3074879B}" destId="{C0AF5CB7-6C4F-49BC-8738-E4DE0AC00B72}" srcOrd="0" destOrd="0" presId="urn:microsoft.com/office/officeart/2005/8/layout/chevron2"/>
    <dgm:cxn modelId="{B16F9628-8397-4FE5-BC4D-5FC1A248AC83}" type="presOf" srcId="{15031D9C-993C-4715-A26F-56D8831933EB}" destId="{29EA1718-F619-46D8-B505-CF1DDA71B8BF}" srcOrd="0" destOrd="0" presId="urn:microsoft.com/office/officeart/2005/8/layout/chevron2"/>
    <dgm:cxn modelId="{4684350B-06FE-48D5-B3C1-163A56F1155A}" type="presOf" srcId="{07B93839-AE15-473C-B47B-27FA5DBEE4E9}" destId="{C96267EA-EF01-411B-8D37-95F44BBB68D3}" srcOrd="0" destOrd="0" presId="urn:microsoft.com/office/officeart/2005/8/layout/chevron2"/>
    <dgm:cxn modelId="{3A8ECB28-E23B-45B6-8C84-8AF5114507DE}" srcId="{3183185A-2A53-4D8C-8F32-C845F2F70CBF}" destId="{2936D842-720E-4365-AD39-F6EAEC441633}" srcOrd="2" destOrd="0" parTransId="{13139645-28B0-41D9-8ED9-DA67D736E51B}" sibTransId="{96C19FF6-672B-4588-9D93-2A932D4ACF8D}"/>
    <dgm:cxn modelId="{4D38D698-DC6D-4926-9520-43A255B536D4}" srcId="{15031D9C-993C-4715-A26F-56D8831933EB}" destId="{07B93839-AE15-473C-B47B-27FA5DBEE4E9}" srcOrd="0" destOrd="0" parTransId="{2BEFC288-C4D1-45AF-B679-7A41333941DE}" sibTransId="{0468DBFC-CB2D-4B3A-AAE7-09352D12344E}"/>
    <dgm:cxn modelId="{4333FB74-FEDF-4697-9A39-612F6D8B9AB6}" type="presOf" srcId="{2936D842-720E-4365-AD39-F6EAEC441633}" destId="{E7C44091-B50A-4CB0-98F0-E70A01DD36F4}" srcOrd="0" destOrd="0" presId="urn:microsoft.com/office/officeart/2005/8/layout/chevron2"/>
    <dgm:cxn modelId="{46D65943-0A7C-46F6-A9D3-BDC8883577AD}" type="presOf" srcId="{23C50191-A44D-4110-97C1-1DC6F9FD79CA}" destId="{C96267EA-EF01-411B-8D37-95F44BBB68D3}" srcOrd="0" destOrd="1" presId="urn:microsoft.com/office/officeart/2005/8/layout/chevron2"/>
    <dgm:cxn modelId="{F3B89C52-602F-49F7-B10E-F3B64BCDF706}" srcId="{758CBA3A-9936-4C67-965C-A8DD3074879B}" destId="{E90264E4-81CE-47E1-80E3-2624D8E5DFEE}" srcOrd="0" destOrd="0" parTransId="{79881485-DDC4-4A70-AA7E-393B9FD5747B}" sibTransId="{F41EE2E3-AB57-4E33-8FAD-2DCFFB467FDC}"/>
    <dgm:cxn modelId="{C5FFCAE6-64D2-4A77-B85B-A376B2EE8E4F}" srcId="{758CBA3A-9936-4C67-965C-A8DD3074879B}" destId="{B8D53E29-122A-46E1-B481-B57598D97444}" srcOrd="1" destOrd="0" parTransId="{EF8E1F9D-EFFE-4283-A7B6-A44D3292ACA4}" sibTransId="{99B04B81-08CA-46AC-951C-217069AEF451}"/>
    <dgm:cxn modelId="{CC2F2B2A-04B7-4809-A4A4-4104809974E6}" type="presOf" srcId="{A05E8D05-15E6-4BEC-B725-D745A48258D3}" destId="{68EF0610-07B4-40C7-AD99-F2285099C2E4}" srcOrd="0" destOrd="0" presId="urn:microsoft.com/office/officeart/2005/8/layout/chevron2"/>
    <dgm:cxn modelId="{CCB2FC69-48E6-4186-BB69-434FE6081740}" type="presOf" srcId="{B8D53E29-122A-46E1-B481-B57598D97444}" destId="{0E09DE89-66C0-478D-8170-8F0BC920F1EB}" srcOrd="0" destOrd="1" presId="urn:microsoft.com/office/officeart/2005/8/layout/chevron2"/>
    <dgm:cxn modelId="{EFE22C42-C667-4B7A-8208-6758BAEC1445}" srcId="{2936D842-720E-4365-AD39-F6EAEC441633}" destId="{A05E8D05-15E6-4BEC-B725-D745A48258D3}" srcOrd="0" destOrd="0" parTransId="{29C49A6E-36B2-41D1-83D5-6B58713D5DAF}" sibTransId="{EA09E308-F440-47C6-8C86-B63BABC170D9}"/>
    <dgm:cxn modelId="{5F92077A-D266-43D8-B1E4-282FB69A0EF5}" type="presOf" srcId="{3183185A-2A53-4D8C-8F32-C845F2F70CBF}" destId="{E80E23AD-ECAE-46D2-92A5-71CA9074EED7}" srcOrd="0" destOrd="0" presId="urn:microsoft.com/office/officeart/2005/8/layout/chevron2"/>
    <dgm:cxn modelId="{B3B75767-F5F8-4491-90D5-5742EB2BC878}" type="presOf" srcId="{E90264E4-81CE-47E1-80E3-2624D8E5DFEE}" destId="{0E09DE89-66C0-478D-8170-8F0BC920F1EB}" srcOrd="0" destOrd="0" presId="urn:microsoft.com/office/officeart/2005/8/layout/chevron2"/>
    <dgm:cxn modelId="{135E7873-A46E-4154-8EE3-52AAA60564FD}" type="presParOf" srcId="{E80E23AD-ECAE-46D2-92A5-71CA9074EED7}" destId="{63DDCCD6-3F31-4095-8E42-5BBFC31B83BE}" srcOrd="0" destOrd="0" presId="urn:microsoft.com/office/officeart/2005/8/layout/chevron2"/>
    <dgm:cxn modelId="{A9FAD751-EA16-40A5-97AE-3F69AE5C1837}" type="presParOf" srcId="{63DDCCD6-3F31-4095-8E42-5BBFC31B83BE}" destId="{C0AF5CB7-6C4F-49BC-8738-E4DE0AC00B72}" srcOrd="0" destOrd="0" presId="urn:microsoft.com/office/officeart/2005/8/layout/chevron2"/>
    <dgm:cxn modelId="{D4F1CFD9-FAA1-4448-ABAA-E3FEFCB6CAF1}" type="presParOf" srcId="{63DDCCD6-3F31-4095-8E42-5BBFC31B83BE}" destId="{0E09DE89-66C0-478D-8170-8F0BC920F1EB}" srcOrd="1" destOrd="0" presId="urn:microsoft.com/office/officeart/2005/8/layout/chevron2"/>
    <dgm:cxn modelId="{2E2E534E-4D39-4D42-98E3-8E839879F75B}" type="presParOf" srcId="{E80E23AD-ECAE-46D2-92A5-71CA9074EED7}" destId="{52E78D13-8FB5-4AEC-B5C0-881B683FCF22}" srcOrd="1" destOrd="0" presId="urn:microsoft.com/office/officeart/2005/8/layout/chevron2"/>
    <dgm:cxn modelId="{E68FD358-61E9-4B14-947B-E013AD32E758}" type="presParOf" srcId="{E80E23AD-ECAE-46D2-92A5-71CA9074EED7}" destId="{E529DD28-A6C8-4185-BA28-3A73741EACF4}" srcOrd="2" destOrd="0" presId="urn:microsoft.com/office/officeart/2005/8/layout/chevron2"/>
    <dgm:cxn modelId="{ADDEDC8D-E08F-431C-8144-0F1630B4A0CB}" type="presParOf" srcId="{E529DD28-A6C8-4185-BA28-3A73741EACF4}" destId="{29EA1718-F619-46D8-B505-CF1DDA71B8BF}" srcOrd="0" destOrd="0" presId="urn:microsoft.com/office/officeart/2005/8/layout/chevron2"/>
    <dgm:cxn modelId="{D8DF5C2A-E654-4638-8D6A-DD69C6F02065}" type="presParOf" srcId="{E529DD28-A6C8-4185-BA28-3A73741EACF4}" destId="{C96267EA-EF01-411B-8D37-95F44BBB68D3}" srcOrd="1" destOrd="0" presId="urn:microsoft.com/office/officeart/2005/8/layout/chevron2"/>
    <dgm:cxn modelId="{8CA69AEF-3F6A-4CF3-AA93-E24960786D06}" type="presParOf" srcId="{E80E23AD-ECAE-46D2-92A5-71CA9074EED7}" destId="{4CCED8E1-297A-4834-9FC1-39D8E59A67B1}" srcOrd="3" destOrd="0" presId="urn:microsoft.com/office/officeart/2005/8/layout/chevron2"/>
    <dgm:cxn modelId="{23553970-4502-4F21-A038-1A6EF7082C03}" type="presParOf" srcId="{E80E23AD-ECAE-46D2-92A5-71CA9074EED7}" destId="{95036E43-6C97-4BF5-8CB3-7871077B6900}" srcOrd="4" destOrd="0" presId="urn:microsoft.com/office/officeart/2005/8/layout/chevron2"/>
    <dgm:cxn modelId="{2BCE6584-740F-4DE0-9BB4-2B4E6DC85A9E}" type="presParOf" srcId="{95036E43-6C97-4BF5-8CB3-7871077B6900}" destId="{E7C44091-B50A-4CB0-98F0-E70A01DD36F4}" srcOrd="0" destOrd="0" presId="urn:microsoft.com/office/officeart/2005/8/layout/chevron2"/>
    <dgm:cxn modelId="{EEBB7F6E-84DC-4C03-95AA-EA05A012B25A}" type="presParOf" srcId="{95036E43-6C97-4BF5-8CB3-7871077B6900}" destId="{68EF0610-07B4-40C7-AD99-F2285099C2E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0AF5CB7-6C4F-49BC-8738-E4DE0AC00B72}">
      <dsp:nvSpPr>
        <dsp:cNvPr id="0" name=""/>
        <dsp:cNvSpPr/>
      </dsp:nvSpPr>
      <dsp:spPr>
        <a:xfrm rot="5400000">
          <a:off x="-247798" y="249366"/>
          <a:ext cx="1651992" cy="1156394"/>
        </a:xfrm>
        <a:prstGeom prst="chevron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A</a:t>
          </a:r>
        </a:p>
      </dsp:txBody>
      <dsp:txXfrm rot="5400000">
        <a:off x="-247798" y="249366"/>
        <a:ext cx="1651992" cy="1156394"/>
      </dsp:txXfrm>
    </dsp:sp>
    <dsp:sp modelId="{0E09DE89-66C0-478D-8170-8F0BC920F1EB}">
      <dsp:nvSpPr>
        <dsp:cNvPr id="0" name=""/>
        <dsp:cNvSpPr/>
      </dsp:nvSpPr>
      <dsp:spPr>
        <a:xfrm rot="5400000">
          <a:off x="2448743" y="-1290781"/>
          <a:ext cx="1073794" cy="36584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1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任务 1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1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任务 2</a:t>
          </a:r>
        </a:p>
      </dsp:txBody>
      <dsp:txXfrm rot="5400000">
        <a:off x="2448743" y="-1290781"/>
        <a:ext cx="1073794" cy="3658493"/>
      </dsp:txXfrm>
    </dsp:sp>
    <dsp:sp modelId="{29EA1718-F619-46D8-B505-CF1DDA71B8BF}">
      <dsp:nvSpPr>
        <dsp:cNvPr id="0" name=""/>
        <dsp:cNvSpPr/>
      </dsp:nvSpPr>
      <dsp:spPr>
        <a:xfrm rot="5400000">
          <a:off x="-247798" y="1707802"/>
          <a:ext cx="1651992" cy="1156394"/>
        </a:xfrm>
        <a:prstGeom prst="chevron">
          <a:avLst/>
        </a:prstGeom>
        <a:solidFill>
          <a:schemeClr val="accent1">
            <a:shade val="80000"/>
            <a:hueOff val="24829"/>
            <a:satOff val="941"/>
            <a:lumOff val="9312"/>
            <a:alphaOff val="0"/>
          </a:schemeClr>
        </a:solidFill>
        <a:ln w="12700" cap="flat" cmpd="sng" algn="ctr">
          <a:solidFill>
            <a:schemeClr val="accent1">
              <a:shade val="80000"/>
              <a:hueOff val="24829"/>
              <a:satOff val="941"/>
              <a:lumOff val="93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B</a:t>
          </a:r>
        </a:p>
      </dsp:txBody>
      <dsp:txXfrm rot="5400000">
        <a:off x="-247798" y="1707802"/>
        <a:ext cx="1651992" cy="1156394"/>
      </dsp:txXfrm>
    </dsp:sp>
    <dsp:sp modelId="{C96267EA-EF01-411B-8D37-95F44BBB68D3}">
      <dsp:nvSpPr>
        <dsp:cNvPr id="0" name=""/>
        <dsp:cNvSpPr/>
      </dsp:nvSpPr>
      <dsp:spPr>
        <a:xfrm rot="5400000">
          <a:off x="2448743" y="167654"/>
          <a:ext cx="1073794" cy="36584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24829"/>
              <a:satOff val="941"/>
              <a:lumOff val="93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1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任务 1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1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任务 2</a:t>
          </a:r>
        </a:p>
      </dsp:txBody>
      <dsp:txXfrm rot="5400000">
        <a:off x="2448743" y="167654"/>
        <a:ext cx="1073794" cy="3658493"/>
      </dsp:txXfrm>
    </dsp:sp>
    <dsp:sp modelId="{E7C44091-B50A-4CB0-98F0-E70A01DD36F4}">
      <dsp:nvSpPr>
        <dsp:cNvPr id="0" name=""/>
        <dsp:cNvSpPr/>
      </dsp:nvSpPr>
      <dsp:spPr>
        <a:xfrm rot="5400000">
          <a:off x="-247798" y="3166238"/>
          <a:ext cx="1651992" cy="1156394"/>
        </a:xfrm>
        <a:prstGeom prst="chevron">
          <a:avLst/>
        </a:prstGeom>
        <a:solidFill>
          <a:schemeClr val="accent1">
            <a:shade val="80000"/>
            <a:hueOff val="49657"/>
            <a:satOff val="1882"/>
            <a:lumOff val="18624"/>
            <a:alphaOff val="0"/>
          </a:schemeClr>
        </a:solidFill>
        <a:ln w="12700" cap="flat" cmpd="sng" algn="ctr">
          <a:solidFill>
            <a:schemeClr val="accent1">
              <a:shade val="80000"/>
              <a:hueOff val="49657"/>
              <a:satOff val="1882"/>
              <a:lumOff val="186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C</a:t>
          </a:r>
        </a:p>
      </dsp:txBody>
      <dsp:txXfrm rot="5400000">
        <a:off x="-247798" y="3166238"/>
        <a:ext cx="1651992" cy="1156394"/>
      </dsp:txXfrm>
    </dsp:sp>
    <dsp:sp modelId="{68EF0610-07B4-40C7-AD99-F2285099C2E4}">
      <dsp:nvSpPr>
        <dsp:cNvPr id="0" name=""/>
        <dsp:cNvSpPr/>
      </dsp:nvSpPr>
      <dsp:spPr>
        <a:xfrm rot="5400000">
          <a:off x="2448743" y="1626090"/>
          <a:ext cx="1073794" cy="36584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49657"/>
              <a:satOff val="1882"/>
              <a:lumOff val="186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1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任务 1</a:t>
          </a:r>
        </a:p>
      </dsp:txBody>
      <dsp:txXfrm rot="5400000">
        <a:off x="2448743" y="1626090"/>
        <a:ext cx="1073794" cy="36584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BDB7646E-8811-423A-9C42-2CBFADA00A96}" type="datetimeFigureOut">
              <a:rPr lang="en-US" altLang="zh-CN" smtClean="0"/>
              <a:pPr/>
              <a:t>11/1/2014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04360E59-1627-4404-ACC5-51C744AB0F27}" type="slidenum">
              <a:rPr lang="zh-CN" smtClean="0"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=""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>
                <a:solidFill>
                  <a:schemeClr val="tx1"/>
                </a:solidFill>
              </a:defRPr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/>
              <a:pPr/>
              <a:t>2013/7/26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>
                <a:solidFill>
                  <a:schemeClr val="tx1"/>
                </a:solidFill>
              </a:defRPr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=""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版本控制器的历史，和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的一些使用入门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如果你用</a:t>
            </a:r>
            <a:r>
              <a:rPr lang="en-US" altLang="zh-CN" dirty="0" smtClean="0"/>
              <a:t>Microsoft Word</a:t>
            </a:r>
            <a:r>
              <a:rPr lang="zh-CN" altLang="en-US" dirty="0" smtClean="0"/>
              <a:t>写过长篇大论，那你一定有这样的经历：</a:t>
            </a:r>
          </a:p>
          <a:p>
            <a:r>
              <a:rPr lang="zh-CN" altLang="en-US" dirty="0" smtClean="0"/>
              <a:t>想删除一个段落，又怕将来想恢复找不回来怎么办？有办法，先把当前文件“另存为</a:t>
            </a:r>
            <a:r>
              <a:rPr lang="en-US" altLang="zh-CN" dirty="0" smtClean="0"/>
              <a:t>……”</a:t>
            </a:r>
            <a:r>
              <a:rPr lang="zh-CN" altLang="en-US" dirty="0" smtClean="0"/>
              <a:t>一个新的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文件，再接着改，改到一定程度，再“另存为</a:t>
            </a:r>
            <a:r>
              <a:rPr lang="en-US" altLang="zh-CN" dirty="0" smtClean="0"/>
              <a:t>……”</a:t>
            </a:r>
            <a:r>
              <a:rPr lang="zh-CN" altLang="en-US" dirty="0" smtClean="0"/>
              <a:t>一个新文件，这样一直改下去，最后你的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文档变成了这样：</a:t>
            </a:r>
          </a:p>
          <a:p>
            <a:r>
              <a:rPr lang="zh-CN" altLang="en-US" dirty="0" smtClean="0"/>
              <a:t>过了一周，你想找回被删除的文字，但是已经记不清删除前保存在哪个文件里了，只好一个一个文件去找，真麻烦。</a:t>
            </a:r>
          </a:p>
          <a:p>
            <a:r>
              <a:rPr lang="zh-CN" altLang="en-US" dirty="0" smtClean="0"/>
              <a:t>看着一堆乱七八糟的文件，想保留最新的一个，然后把其他的删掉，又怕哪天会用上，还不敢删，真郁闷。</a:t>
            </a:r>
          </a:p>
          <a:p>
            <a:r>
              <a:rPr lang="zh-CN" altLang="en-US" dirty="0" smtClean="0"/>
              <a:t>更要命的是，有些部分需要你的财务同事帮助填写，于是你把文件</a:t>
            </a:r>
            <a:r>
              <a:rPr lang="en-US" altLang="zh-CN" dirty="0" smtClean="0"/>
              <a:t>Copy</a:t>
            </a:r>
            <a:r>
              <a:rPr lang="zh-CN" altLang="en-US" dirty="0" smtClean="0"/>
              <a:t>到</a:t>
            </a:r>
            <a:r>
              <a:rPr lang="en-US" altLang="zh-CN" dirty="0" smtClean="0"/>
              <a:t>U</a:t>
            </a:r>
            <a:r>
              <a:rPr lang="zh-CN" altLang="en-US" dirty="0" smtClean="0"/>
              <a:t>盘里给她（也可能通过</a:t>
            </a:r>
            <a:r>
              <a:rPr lang="en-US" altLang="zh-CN" dirty="0" smtClean="0"/>
              <a:t>Email</a:t>
            </a:r>
            <a:r>
              <a:rPr lang="zh-CN" altLang="en-US" dirty="0" smtClean="0"/>
              <a:t>发送一份给她），然后，你继续修改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文件。一天后，同事再把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文件传给你，此时，你必须想想，发给她之后到你收到她的文件期间，你作了哪些改动，得把你的改动和她的部分合并，真困难。</a:t>
            </a:r>
          </a:p>
          <a:p>
            <a:r>
              <a:rPr lang="zh-CN" altLang="en-US" dirty="0" smtClean="0"/>
              <a:t>于是你想，如果有一个软件，不但能自动帮我记录每次文件的改动，还可以让同事协作编辑，这样就不用自己管理一堆类似的文件了，也不需要把文件传来传去。如果想查看某次改动，只需要在软件里瞄一眼就可以，岂不是很方便？</a:t>
            </a:r>
          </a:p>
          <a:p>
            <a:r>
              <a:rPr lang="zh-CN" altLang="en-US" dirty="0" smtClean="0"/>
              <a:t>这个软件用起来就应该像这个样子，能记录每次文件的改动：</a:t>
            </a:r>
          </a:p>
          <a:p>
            <a:r>
              <a:rPr lang="zh-CN" altLang="en-US" dirty="0" smtClean="0"/>
              <a:t>版本用户说明日期</a:t>
            </a:r>
            <a:r>
              <a:rPr lang="en-US" altLang="zh-CN" dirty="0" smtClean="0"/>
              <a:t>1</a:t>
            </a:r>
            <a:r>
              <a:rPr lang="zh-CN" altLang="en-US" dirty="0" smtClean="0"/>
              <a:t>张三删除了软件服务条款</a:t>
            </a:r>
            <a:r>
              <a:rPr lang="en-US" altLang="zh-CN" dirty="0" smtClean="0"/>
              <a:t>57/12 10:382</a:t>
            </a:r>
            <a:r>
              <a:rPr lang="zh-CN" altLang="en-US" dirty="0" smtClean="0"/>
              <a:t>张三增加了</a:t>
            </a:r>
            <a:r>
              <a:rPr lang="en-US" altLang="zh-CN" dirty="0" smtClean="0"/>
              <a:t>License</a:t>
            </a:r>
            <a:r>
              <a:rPr lang="zh-CN" altLang="en-US" dirty="0" smtClean="0"/>
              <a:t>人数限制</a:t>
            </a:r>
            <a:r>
              <a:rPr lang="en-US" altLang="zh-CN" dirty="0" smtClean="0"/>
              <a:t>7/12 18:093</a:t>
            </a:r>
            <a:r>
              <a:rPr lang="zh-CN" altLang="en-US" dirty="0" smtClean="0"/>
              <a:t>李四财务部门调整了合同金额</a:t>
            </a:r>
            <a:r>
              <a:rPr lang="en-US" altLang="zh-CN" dirty="0" smtClean="0"/>
              <a:t>7/13 9:514</a:t>
            </a:r>
            <a:r>
              <a:rPr lang="zh-CN" altLang="en-US" dirty="0" smtClean="0"/>
              <a:t>张三延长了免费升级周期</a:t>
            </a:r>
            <a:r>
              <a:rPr lang="en-US" altLang="zh-CN" dirty="0" smtClean="0"/>
              <a:t>7/14 15:17</a:t>
            </a:r>
            <a:r>
              <a:rPr lang="zh-CN" altLang="en-US" dirty="0" smtClean="0"/>
              <a:t>这样，你就结束了手动管理多个“版本”的史前时代，进入到版本控制的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世纪。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演示新建仓库，</a:t>
            </a:r>
            <a:endParaRPr lang="en-US" altLang="zh-CN" dirty="0" smtClean="0"/>
          </a:p>
          <a:p>
            <a:r>
              <a:rPr lang="zh-CN" altLang="en-US" dirty="0" smtClean="0"/>
              <a:t>添加文件，</a:t>
            </a:r>
            <a:endParaRPr lang="en-US" altLang="zh-CN" dirty="0" smtClean="0"/>
          </a:p>
          <a:p>
            <a:r>
              <a:rPr lang="zh-CN" altLang="en-US" dirty="0" smtClean="0"/>
              <a:t>提交改动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比如你新增了一行，这就是一个修改，删除了一行，也是一个修改，更改了某些字符，也是一个修改，删了一些又加了一些，也是一个修改，甚至创建一个新文件，也算一个修改。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比如你新增了一行，这就是一个修改，删除了一行，也是一个修改，更改了某些字符，也是一个修改，删了一些又加了一些，也是一个修改，甚至创建一个新文件，也算一个修改。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3" name="直线连接线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lang="en-US" altLang="zh-CN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endParaRPr lang="zh-CN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5" name="直线连接线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线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 latinLnBrk="0">
              <a:defRPr lang="zh-CN"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3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2C6F8EA-316C-41DE-B9A4-EDCC3A85ED9A}" type="datetimeFigureOut">
              <a:rPr lang="en-US" altLang="zh-CN" smtClean="0"/>
              <a:pPr/>
              <a:t>11/1/2014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/>
              <a:pPr/>
              <a:t>2013/7/26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=""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endParaRPr lang="zh-CN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1" name="直线连接线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线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线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2C6F8EA-316C-41DE-B9A4-EDCC3A85ED9A}" type="datetimeFigureOut">
              <a:rPr lang="en-US" altLang="zh-CN" smtClean="0"/>
              <a:pPr/>
              <a:t>11/1/2014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/>
              <a:pPr/>
              <a:t>2013/7/26</a:t>
            </a:fld>
            <a:endParaRPr 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=""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0" name="矩形 19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4" name="矩形 23"/>
          <p:cNvSpPr/>
          <p:nvPr/>
        </p:nvSpPr>
        <p:spPr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1" name="矩形 20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cxnSp>
        <p:nvCxnSpPr>
          <p:cNvPr id="22" name="直线连接线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lang="en-US" altLang="zh-CN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Git</a:t>
            </a:r>
            <a:endParaRPr lang="zh-CN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23" name="直线连接线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7" name="矩形 26"/>
          <p:cNvSpPr/>
          <p:nvPr/>
        </p:nvSpPr>
        <p:spPr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8" name="矩形 27"/>
          <p:cNvSpPr/>
          <p:nvPr/>
        </p:nvSpPr>
        <p:spPr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30" name="矩形 29"/>
          <p:cNvSpPr/>
          <p:nvPr/>
        </p:nvSpPr>
        <p:spPr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cxnSp>
        <p:nvCxnSpPr>
          <p:cNvPr id="31" name="直线连接线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cxnSp>
        <p:nvCxnSpPr>
          <p:cNvPr id="33" name="直线连接线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/>
              <a:pPr/>
              <a:t>2013/7/26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</a:defRPr>
            </a:lvl1pPr>
          </a:lstStyle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 latinLnBrk="0">
              <a:defRPr lang="zh-CN" sz="5400" b="0" cap="none" baseline="0"/>
            </a:lvl1pPr>
          </a:lstStyle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32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1800"/>
            </a:lvl4pPr>
            <a:lvl5pPr latinLnBrk="0">
              <a:defRPr lang="zh-CN" sz="18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1800"/>
            </a:lvl4pPr>
            <a:lvl5pPr latinLnBrk="0">
              <a:defRPr lang="zh-CN" sz="1800"/>
            </a:lvl5pPr>
            <a:lvl6pPr latinLnBrk="0">
              <a:defRPr lang="zh-CN" sz="1800" baseline="0"/>
            </a:lvl6pPr>
            <a:lvl7pPr latinLnBrk="0">
              <a:defRPr lang="zh-CN" sz="1800" baseline="0"/>
            </a:lvl7pPr>
            <a:lvl8pPr latinLnBrk="0">
              <a:defRPr lang="zh-CN" sz="1800" baseline="0"/>
            </a:lvl8pPr>
            <a:lvl9pPr latinLnBrk="0">
              <a:defRPr lang="zh-CN" sz="1800" baseline="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/>
              <a:pPr/>
              <a:t>2013/7/26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=""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CN" sz="2400" b="0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 baseline="0"/>
            </a:lvl8pPr>
            <a:lvl9pPr latinLnBrk="0">
              <a:defRPr lang="zh-CN" sz="1600" baseline="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CN" sz="2400" b="0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/>
              <a:pPr/>
              <a:t>2013/7/26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=""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/>
              <a:pPr/>
              <a:t>2013/7/26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=""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7" name="直线连接线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2C6F8EA-316C-41DE-B9A4-EDCC3A85ED9A}" type="datetimeFigureOut">
              <a:rPr lang="en-US" altLang="zh-CN" smtClean="0"/>
              <a:pPr/>
              <a:t>11/1/2014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0" name="直线连接线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 latinLnBrk="0">
              <a:defRPr lang="zh-CN" sz="2800" b="0" cap="all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 latinLnBrk="0">
              <a:defRPr lang="zh-CN" sz="2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latinLnBrk="0">
              <a:defRPr lang="zh-CN"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latinLnBrk="0">
              <a:defRPr lang="zh-CN"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latinLnBrk="0">
              <a:defRPr lang="zh-CN"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latinLnBrk="0">
              <a:defRPr lang="zh-CN"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 baseline="0"/>
            </a:lvl8pPr>
            <a:lvl9pPr latinLnBrk="0">
              <a:defRPr lang="zh-CN" sz="1800" baseline="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0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2C6F8EA-316C-41DE-B9A4-EDCC3A85ED9A}" type="datetimeFigureOut">
              <a:rPr lang="en-US" altLang="zh-CN" smtClean="0"/>
              <a:pPr/>
              <a:t>11/1/2014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 latinLnBrk="0">
              <a:defRPr lang="zh-CN" sz="2800" b="0" cap="all" baseline="0">
                <a:solidFill>
                  <a:schemeClr val="tx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latinLnBrk="0">
              <a:buNone/>
              <a:defRPr lang="zh-CN" sz="2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2C6F8EA-316C-41DE-B9A4-EDCC3A85ED9A}" type="datetimeFigureOut">
              <a:rPr lang="en-US" altLang="zh-CN" smtClean="0"/>
              <a:pPr/>
              <a:t>11/1/2014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cxnSp>
        <p:nvCxnSpPr>
          <p:cNvPr id="10" name="直线连接线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endParaRPr lang="zh-CN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线连接线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线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线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2C6F8EA-316C-41DE-B9A4-EDCC3A85ED9A}" type="datetimeFigureOut">
              <a:rPr lang="en-US" altLang="zh-CN" smtClean="0"/>
              <a:pPr/>
              <a:t>11/1/2014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600" kern="1200">
          <a:solidFill>
            <a:schemeClr val="tx1">
              <a:lumMod val="7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sysgit.github.io/" TargetMode="External"/><Relationship Id="rId2" Type="http://schemas.openxmlformats.org/officeDocument/2006/relationships/hyperlink" Target="http://www.git-scm.com/book/zh/v1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os.51cto.com/art/201307/404309_all.htm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入门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8" y="4344915"/>
            <a:ext cx="9533143" cy="111608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最</a:t>
            </a:r>
            <a:r>
              <a:rPr lang="zh-CN" altLang="en-US" dirty="0" smtClean="0"/>
              <a:t>先进的分布式</a:t>
            </a:r>
            <a:r>
              <a:rPr lang="zh-CN" altLang="en-US" dirty="0" smtClean="0"/>
              <a:t>版本控制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smtClean="0"/>
              <a:t>														                              </a:t>
            </a:r>
            <a:r>
              <a:rPr lang="zh-CN" altLang="en-US" dirty="0" smtClean="0"/>
              <a:t>李佳</a:t>
            </a:r>
            <a:endParaRPr lang="zh-CN" dirty="0"/>
          </a:p>
        </p:txBody>
      </p:sp>
    </p:spTree>
    <p:extLst>
      <p:ext uri="{BB962C8B-B14F-4D97-AF65-F5344CB8AC3E}">
        <p14:creationId xmlns=""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Git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上安装</a:t>
            </a:r>
            <a:r>
              <a:rPr lang="en-US" altLang="zh-CN" dirty="0" smtClean="0"/>
              <a:t>Git</a:t>
            </a: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5110576" cy="3657493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官网</a:t>
            </a:r>
            <a:r>
              <a:rPr lang="zh-CN" altLang="en-US" sz="2000" dirty="0" smtClean="0"/>
              <a:t>帮助 </a:t>
            </a:r>
            <a:r>
              <a:rPr lang="en-US" altLang="zh-CN" sz="2000" dirty="0" smtClean="0">
                <a:hlinkClick r:id="rId2"/>
              </a:rPr>
              <a:t>http</a:t>
            </a:r>
            <a:r>
              <a:rPr lang="en-US" altLang="zh-CN" sz="2000" dirty="0" smtClean="0">
                <a:hlinkClick r:id="rId2"/>
              </a:rPr>
              <a:t>://</a:t>
            </a:r>
            <a:r>
              <a:rPr lang="en-US" altLang="zh-CN" sz="2000" dirty="0" smtClean="0">
                <a:hlinkClick r:id="rId2"/>
              </a:rPr>
              <a:t>www.git-scm.com/book/zh/v1</a:t>
            </a:r>
            <a:endParaRPr lang="en-US" altLang="zh-CN" sz="2000" dirty="0" smtClean="0"/>
          </a:p>
          <a:p>
            <a:r>
              <a:rPr lang="en-US" altLang="zh-CN" sz="2000" dirty="0" err="1" smtClean="0"/>
              <a:t>sudo</a:t>
            </a:r>
            <a:r>
              <a:rPr lang="en-US" altLang="zh-CN" sz="2000" dirty="0" smtClean="0"/>
              <a:t> yum install git</a:t>
            </a:r>
            <a:endParaRPr lang="en-US" altLang="zh-CN" sz="2000" dirty="0" smtClean="0"/>
          </a:p>
          <a:p>
            <a:r>
              <a:rPr lang="en-US" altLang="zh-CN" sz="2000" dirty="0" err="1" smtClean="0"/>
              <a:t>sudo</a:t>
            </a:r>
            <a:r>
              <a:rPr lang="en-US" altLang="zh-CN" sz="2000" dirty="0" smtClean="0"/>
              <a:t> </a:t>
            </a:r>
            <a:r>
              <a:rPr lang="en-US" altLang="zh-CN" sz="2000" dirty="0" smtClean="0"/>
              <a:t>apt-get install </a:t>
            </a:r>
            <a:r>
              <a:rPr lang="en-US" altLang="zh-CN" sz="2000" dirty="0" smtClean="0"/>
              <a:t>git</a:t>
            </a:r>
            <a:endParaRPr lang="en-US" altLang="zh-CN" sz="2000" dirty="0" smtClean="0"/>
          </a:p>
          <a:p>
            <a:r>
              <a:rPr lang="zh-CN" altLang="en-US" sz="2000" dirty="0" smtClean="0"/>
              <a:t>源码安装</a:t>
            </a:r>
            <a:r>
              <a:rPr lang="en-US" altLang="zh-CN" sz="2000" dirty="0" smtClean="0"/>
              <a:t>http</a:t>
            </a:r>
            <a:r>
              <a:rPr lang="en-US" altLang="zh-CN" sz="2000" dirty="0" smtClean="0"/>
              <a:t>://git-scm.com/download</a:t>
            </a:r>
            <a:endParaRPr lang="en-US" altLang="zh-CN" sz="2000" dirty="0" smtClean="0"/>
          </a:p>
          <a:p>
            <a:r>
              <a:rPr lang="en-US" altLang="zh-CN" sz="2000" dirty="0" smtClean="0"/>
              <a:t>./</a:t>
            </a:r>
            <a:r>
              <a:rPr lang="en-US" altLang="zh-CN" sz="2000" dirty="0" err="1" smtClean="0"/>
              <a:t>config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make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sudo</a:t>
            </a:r>
            <a:r>
              <a:rPr lang="en-US" altLang="zh-CN" sz="2000" dirty="0" smtClean="0"/>
              <a:t> make install</a:t>
            </a:r>
            <a:endParaRPr lang="zh-CN" altLang="en-US" sz="2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上安装</a:t>
            </a:r>
            <a:r>
              <a:rPr lang="en-US" altLang="zh-CN" dirty="0" smtClean="0"/>
              <a:t>Git</a:t>
            </a:r>
          </a:p>
          <a:p>
            <a:endParaRPr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 smtClean="0"/>
              <a:t>Msysgit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基于</a:t>
            </a:r>
            <a:r>
              <a:rPr lang="en-US" altLang="zh-CN" sz="2000" dirty="0" err="1" smtClean="0"/>
              <a:t>Cygwin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windows</a:t>
            </a:r>
            <a:r>
              <a:rPr lang="zh-CN" altLang="en-US" sz="2000" dirty="0" smtClean="0"/>
              <a:t>下模拟</a:t>
            </a:r>
            <a:r>
              <a:rPr lang="en-US" altLang="zh-CN" sz="2000" dirty="0" err="1" smtClean="0"/>
              <a:t>linux</a:t>
            </a:r>
            <a:r>
              <a:rPr lang="zh-CN" altLang="en-US" sz="2000" dirty="0" smtClean="0"/>
              <a:t>环境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Windows</a:t>
            </a:r>
            <a:r>
              <a:rPr lang="zh-CN" altLang="en-US" sz="2000" dirty="0" smtClean="0"/>
              <a:t>版的</a:t>
            </a:r>
            <a:r>
              <a:rPr lang="en-US" altLang="zh-CN" sz="2000" dirty="0" smtClean="0"/>
              <a:t>Git</a:t>
            </a:r>
            <a:r>
              <a:rPr lang="zh-CN" altLang="en-US" sz="2000" dirty="0" smtClean="0"/>
              <a:t>，从</a:t>
            </a:r>
            <a:r>
              <a:rPr lang="en-US" altLang="zh-CN" sz="2000" dirty="0" smtClean="0">
                <a:hlinkClick r:id="rId3"/>
              </a:rPr>
              <a:t>http://msysgit.github.io/</a:t>
            </a:r>
            <a:r>
              <a:rPr lang="zh-CN" altLang="en-US" sz="2000" dirty="0" smtClean="0"/>
              <a:t>下载，然后按默认选项安装即可。</a:t>
            </a:r>
            <a:endParaRPr lang="zh-CN" altLang="en-US" sz="2000" dirty="0"/>
          </a:p>
        </p:txBody>
      </p:sp>
      <p:pic>
        <p:nvPicPr>
          <p:cNvPr id="3074" name="Picture 2" descr="F:\www\joke\docs\ppt3162\0 (2)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2612" y="3657600"/>
            <a:ext cx="4257675" cy="246697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常用操作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0"/>
              </a:spcBef>
            </a:pPr>
            <a:r>
              <a:rPr lang="zh-CN" altLang="en-US" sz="2400" b="0" cap="all" dirty="0" smtClean="0"/>
              <a:t>配置用户名与邮箱</a:t>
            </a:r>
            <a:endParaRPr lang="en-US" altLang="zh-CN" sz="2400" b="0" cap="all" dirty="0" smtClean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$ git </a:t>
            </a:r>
            <a:r>
              <a:rPr lang="en-US" altLang="zh-CN" sz="2000" dirty="0" err="1" smtClean="0"/>
              <a:t>config</a:t>
            </a:r>
            <a:r>
              <a:rPr lang="en-US" altLang="zh-CN" sz="2000" dirty="0" smtClean="0"/>
              <a:t> --global user.name "Your Name" </a:t>
            </a:r>
            <a:endParaRPr lang="en-US" altLang="zh-CN" sz="2000" dirty="0" smtClean="0"/>
          </a:p>
          <a:p>
            <a:r>
              <a:rPr lang="en-US" altLang="zh-CN" sz="2000" dirty="0" smtClean="0"/>
              <a:t>$ 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config</a:t>
            </a:r>
            <a:r>
              <a:rPr lang="en-US" altLang="zh-CN" sz="2000" dirty="0" smtClean="0"/>
              <a:t> --global </a:t>
            </a:r>
            <a:r>
              <a:rPr lang="en-US" altLang="zh-CN" sz="2000" dirty="0" err="1" smtClean="0"/>
              <a:t>user.email</a:t>
            </a:r>
            <a:r>
              <a:rPr lang="en-US" altLang="zh-CN" sz="2000" dirty="0" smtClean="0"/>
              <a:t> "email@example.com"</a:t>
            </a:r>
            <a:endParaRPr lang="zh-CN" altLang="en-US" sz="2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初始化本地项目为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管理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286000"/>
            <a:ext cx="4818888" cy="3884168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altLang="zh-CN" sz="1800" dirty="0" err="1" smtClean="0"/>
              <a:t>cd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project_directory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git init</a:t>
            </a:r>
          </a:p>
          <a:p>
            <a:pPr lvl="1"/>
            <a:r>
              <a:rPr lang="en-US" altLang="zh-CN" sz="1800" dirty="0" smtClean="0"/>
              <a:t>git add .</a:t>
            </a:r>
          </a:p>
          <a:p>
            <a:pPr lvl="1"/>
            <a:r>
              <a:rPr lang="en-US" altLang="zh-CN" sz="1800" dirty="0" smtClean="0"/>
              <a:t>git commit –m “</a:t>
            </a:r>
            <a:r>
              <a:rPr lang="en-US" altLang="zh-CN" sz="1800" dirty="0" smtClean="0">
                <a:solidFill>
                  <a:srgbClr val="FF0000"/>
                </a:solidFill>
              </a:rPr>
              <a:t>commit message</a:t>
            </a:r>
            <a:r>
              <a:rPr lang="en-US" altLang="zh-CN" sz="1800" dirty="0" smtClean="0"/>
              <a:t>”</a:t>
            </a:r>
          </a:p>
          <a:p>
            <a:r>
              <a:rPr lang="en-US" altLang="zh-CN" sz="1800" dirty="0" smtClean="0">
                <a:solidFill>
                  <a:srgbClr val="FF0000"/>
                </a:solidFill>
              </a:rPr>
              <a:t>commit message</a:t>
            </a:r>
            <a:r>
              <a:rPr lang="zh-CN" altLang="en-US" sz="1800" dirty="0" smtClean="0">
                <a:solidFill>
                  <a:srgbClr val="FF0000"/>
                </a:solidFill>
              </a:rPr>
              <a:t>规范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1800" dirty="0" smtClean="0"/>
              <a:t>第一行标题：概要描述提交的功能。</a:t>
            </a:r>
            <a:endParaRPr lang="en-US" altLang="zh-CN" sz="1800" dirty="0" smtClean="0"/>
          </a:p>
          <a:p>
            <a:pPr lvl="2"/>
            <a:r>
              <a:rPr lang="zh-CN" altLang="en-US" dirty="0" smtClean="0"/>
              <a:t>祈使一般式，如</a:t>
            </a:r>
            <a:r>
              <a:rPr lang="en-US" altLang="zh-CN" dirty="0" smtClean="0"/>
              <a:t>Add tests for xxx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sz="1800" dirty="0" smtClean="0"/>
              <a:t>第二行开始正文：详细描述提交的功能点（可选）。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每个</a:t>
            </a:r>
            <a:r>
              <a:rPr lang="en-US" altLang="zh-CN" sz="1800" dirty="0" smtClean="0"/>
              <a:t>commit</a:t>
            </a:r>
            <a:r>
              <a:rPr lang="zh-CN" altLang="en-US" sz="1800" dirty="0" smtClean="0"/>
              <a:t>都作为一个对象存在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每个</a:t>
            </a:r>
            <a:r>
              <a:rPr lang="en-US" altLang="zh-CN" sz="1800" dirty="0" smtClean="0"/>
              <a:t>commit</a:t>
            </a:r>
            <a:r>
              <a:rPr lang="zh-CN" altLang="en-US" sz="1800" dirty="0" smtClean="0"/>
              <a:t>对象都有一个当前版本（也叫快照）的</a:t>
            </a:r>
            <a:r>
              <a:rPr lang="en-US" altLang="zh-CN" sz="1800" dirty="0" smtClean="0"/>
              <a:t>SHA1</a:t>
            </a:r>
            <a:r>
              <a:rPr lang="zh-CN" altLang="en-US" sz="1800" dirty="0" smtClean="0"/>
              <a:t>签名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多个</a:t>
            </a:r>
            <a:r>
              <a:rPr lang="en-US" altLang="zh-CN" sz="1800" dirty="0" smtClean="0"/>
              <a:t>commit</a:t>
            </a:r>
            <a:r>
              <a:rPr lang="zh-CN" altLang="en-US" sz="1800" dirty="0" smtClean="0"/>
              <a:t>对象通过父指针域串联，方便回溯历史</a:t>
            </a:r>
            <a:endParaRPr lang="en-US" altLang="zh-CN" sz="1800" dirty="0" smtClean="0"/>
          </a:p>
          <a:p>
            <a:pPr lvl="1"/>
            <a:endParaRPr lang="zh-CN" altLang="en-US" sz="18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常用操作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如何控制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的管理范围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7612" y="2514706"/>
            <a:ext cx="5190410" cy="3657493"/>
          </a:xfrm>
        </p:spPr>
        <p:txBody>
          <a:bodyPr>
            <a:normAutofit/>
          </a:bodyPr>
          <a:lstStyle/>
          <a:p>
            <a:pPr lvl="1"/>
            <a:r>
              <a:rPr lang="zh-CN" altLang="en-US" dirty="0" smtClean="0"/>
              <a:t>忽略操作（</a:t>
            </a:r>
            <a:r>
              <a:rPr lang="zh-CN" altLang="en-US" dirty="0" smtClean="0">
                <a:solidFill>
                  <a:srgbClr val="FF0000"/>
                </a:solidFill>
              </a:rPr>
              <a:t>要在执行</a:t>
            </a:r>
            <a:r>
              <a:rPr lang="en-US" altLang="zh-CN" dirty="0" smtClean="0">
                <a:solidFill>
                  <a:srgbClr val="FF0000"/>
                </a:solidFill>
              </a:rPr>
              <a:t>add</a:t>
            </a:r>
            <a:r>
              <a:rPr lang="zh-CN" altLang="en-US" dirty="0" smtClean="0">
                <a:solidFill>
                  <a:srgbClr val="FF0000"/>
                </a:solidFill>
              </a:rPr>
              <a:t>操作之前配置，编辑与</a:t>
            </a:r>
            <a:r>
              <a:rPr lang="en-US" altLang="zh-CN" dirty="0" smtClean="0">
                <a:solidFill>
                  <a:srgbClr val="FF0000"/>
                </a:solidFill>
              </a:rPr>
              <a:t>.git</a:t>
            </a:r>
            <a:r>
              <a:rPr lang="zh-CN" altLang="en-US" dirty="0" smtClean="0">
                <a:solidFill>
                  <a:srgbClr val="FF0000"/>
                </a:solidFill>
              </a:rPr>
              <a:t>文件夹同级目录的</a:t>
            </a:r>
            <a:r>
              <a:rPr lang="en-US" altLang="zh-CN" dirty="0" smtClean="0">
                <a:solidFill>
                  <a:srgbClr val="FF0000"/>
                </a:solidFill>
              </a:rPr>
              <a:t>.</a:t>
            </a:r>
            <a:r>
              <a:rPr lang="en-US" altLang="zh-CN" dirty="0" err="1" smtClean="0">
                <a:solidFill>
                  <a:srgbClr val="FF0000"/>
                </a:solidFill>
              </a:rPr>
              <a:t>gitignore</a:t>
            </a:r>
            <a:r>
              <a:rPr lang="zh-CN" altLang="en-US" dirty="0" smtClean="0">
                <a:solidFill>
                  <a:srgbClr val="FF0000"/>
                </a:solidFill>
              </a:rPr>
              <a:t>文件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*.[</a:t>
            </a:r>
            <a:r>
              <a:rPr lang="en-US" altLang="zh-CN" dirty="0" err="1" smtClean="0"/>
              <a:t>oa</a:t>
            </a:r>
            <a:r>
              <a:rPr lang="en-US" altLang="zh-CN" dirty="0" smtClean="0"/>
              <a:t>] #</a:t>
            </a:r>
            <a:r>
              <a:rPr lang="zh-CN" altLang="en-US" dirty="0" smtClean="0"/>
              <a:t>忽略</a:t>
            </a:r>
            <a:r>
              <a:rPr lang="en-US" altLang="zh-CN" dirty="0" smtClean="0"/>
              <a:t>.o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.a</a:t>
            </a:r>
            <a:r>
              <a:rPr lang="zh-CN" altLang="en-US" dirty="0" smtClean="0"/>
              <a:t>结尾的文件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bin/ #</a:t>
            </a:r>
            <a:r>
              <a:rPr lang="zh-CN" altLang="en-US" dirty="0" smtClean="0"/>
              <a:t>忽略</a:t>
            </a:r>
            <a:r>
              <a:rPr lang="en-US" altLang="zh-CN" dirty="0" smtClean="0"/>
              <a:t>bin/</a:t>
            </a:r>
            <a:r>
              <a:rPr lang="zh-CN" altLang="en-US" dirty="0" smtClean="0"/>
              <a:t>目录下的所有文件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target/ #</a:t>
            </a:r>
            <a:r>
              <a:rPr lang="zh-CN" altLang="en-US" dirty="0" smtClean="0"/>
              <a:t>忽略</a:t>
            </a:r>
            <a:r>
              <a:rPr lang="en-US" altLang="zh-CN" dirty="0" smtClean="0"/>
              <a:t>target/</a:t>
            </a:r>
            <a:r>
              <a:rPr lang="zh-CN" altLang="en-US" dirty="0" smtClean="0"/>
              <a:t>目录下的所有文件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.project #</a:t>
            </a:r>
            <a:r>
              <a:rPr lang="zh-CN" altLang="en-US" dirty="0" smtClean="0"/>
              <a:t>忽略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工程文件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.</a:t>
            </a:r>
            <a:r>
              <a:rPr lang="en-US" altLang="zh-CN" dirty="0" err="1" smtClean="0"/>
              <a:t>classpath</a:t>
            </a:r>
            <a:r>
              <a:rPr lang="en-US" altLang="zh-CN" dirty="0" smtClean="0"/>
              <a:t> #</a:t>
            </a:r>
            <a:r>
              <a:rPr lang="zh-CN" altLang="en-US" dirty="0" smtClean="0"/>
              <a:t>忽略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配置文件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加法操作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git add a.txt</a:t>
            </a:r>
          </a:p>
          <a:p>
            <a:pPr lvl="2"/>
            <a:r>
              <a:rPr lang="en-US" altLang="zh-CN" dirty="0" smtClean="0"/>
              <a:t>git commit –m “add a.txt”</a:t>
            </a:r>
            <a:endParaRPr lang="zh-CN" altLang="en-US" sz="2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286000"/>
            <a:ext cx="4818888" cy="3884168"/>
          </a:xfrm>
        </p:spPr>
        <p:txBody>
          <a:bodyPr>
            <a:normAutofit/>
          </a:bodyPr>
          <a:lstStyle/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减法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将文件从版本库和本地同时删除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git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a.txt</a:t>
            </a:r>
          </a:p>
          <a:p>
            <a:pPr lvl="3"/>
            <a:r>
              <a:rPr lang="en-US" altLang="zh-CN" dirty="0" smtClean="0"/>
              <a:t>git commit –m “delete a.txt”</a:t>
            </a:r>
          </a:p>
          <a:p>
            <a:pPr lvl="2"/>
            <a:r>
              <a:rPr lang="zh-CN" altLang="en-US" dirty="0" smtClean="0"/>
              <a:t>将文件从版本库中删除保留本地文件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git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–-cached a.txt</a:t>
            </a:r>
          </a:p>
          <a:p>
            <a:pPr lvl="3"/>
            <a:r>
              <a:rPr lang="en-US" altLang="zh-CN" dirty="0" smtClean="0"/>
              <a:t>git commit –m “delete a.txt”</a:t>
            </a:r>
            <a:endParaRPr lang="zh-CN" altLang="en-US" sz="18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常用操作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新生成的版本库文件夹内容说明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752524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065212" y="2362200"/>
            <a:ext cx="4818888" cy="3884168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altLang="zh-CN" sz="1800" dirty="0" smtClean="0"/>
              <a:t>git add</a:t>
            </a:r>
            <a:r>
              <a:rPr lang="zh-CN" altLang="en-US" sz="1800" dirty="0" smtClean="0"/>
              <a:t>的时候</a:t>
            </a:r>
            <a:endParaRPr lang="en-US" altLang="zh-CN" sz="1800" dirty="0" smtClean="0"/>
          </a:p>
          <a:p>
            <a:pPr lvl="1">
              <a:buNone/>
            </a:pPr>
            <a:r>
              <a:rPr lang="zh-CN" altLang="en-US" sz="1800" dirty="0" smtClean="0"/>
              <a:t>内容是放到</a:t>
            </a:r>
            <a:r>
              <a:rPr lang="en-US" altLang="zh-CN" sz="1800" dirty="0" smtClean="0"/>
              <a:t>index</a:t>
            </a:r>
          </a:p>
          <a:p>
            <a:pPr lvl="1">
              <a:buNone/>
            </a:pPr>
            <a:endParaRPr lang="en-US" altLang="zh-CN" sz="1800" dirty="0" smtClean="0"/>
          </a:p>
          <a:p>
            <a:pPr lvl="1">
              <a:buNone/>
            </a:pPr>
            <a:r>
              <a:rPr lang="en-US" altLang="zh-CN" sz="1800" dirty="0" smtClean="0"/>
              <a:t>git commit</a:t>
            </a:r>
          </a:p>
          <a:p>
            <a:pPr lvl="1">
              <a:buNone/>
            </a:pPr>
            <a:r>
              <a:rPr lang="zh-CN" altLang="en-US" sz="1800" dirty="0" smtClean="0"/>
              <a:t>是把内容提交到</a:t>
            </a:r>
            <a:r>
              <a:rPr lang="en-US" altLang="zh-CN" sz="1800" dirty="0" smtClean="0"/>
              <a:t>HEAD</a:t>
            </a:r>
          </a:p>
          <a:p>
            <a:pPr lvl="1">
              <a:buNone/>
            </a:pPr>
            <a:r>
              <a:rPr lang="zh-CN" altLang="en-US" sz="1800" dirty="0" smtClean="0"/>
              <a:t>指定的</a:t>
            </a:r>
            <a:r>
              <a:rPr lang="en-US" altLang="zh-CN" sz="1800" dirty="0" smtClean="0"/>
              <a:t>master</a:t>
            </a:r>
            <a:r>
              <a:rPr lang="zh-CN" altLang="en-US" sz="1800" dirty="0" smtClean="0"/>
              <a:t>容器</a:t>
            </a:r>
            <a:endParaRPr lang="en-US" altLang="zh-CN" sz="1800" dirty="0" smtClean="0"/>
          </a:p>
          <a:p>
            <a:pPr lvl="1">
              <a:buNone/>
            </a:pPr>
            <a:endParaRPr lang="en-US" altLang="zh-CN" sz="1800" dirty="0" smtClean="0"/>
          </a:p>
          <a:p>
            <a:pPr lvl="1">
              <a:buNone/>
            </a:pPr>
            <a:r>
              <a:rPr lang="en-US" altLang="zh-CN" sz="1800" dirty="0" smtClean="0"/>
              <a:t>refs</a:t>
            </a:r>
            <a:r>
              <a:rPr lang="zh-CN" altLang="en-US" sz="1800" dirty="0" smtClean="0"/>
              <a:t>存储具体的</a:t>
            </a:r>
            <a:endParaRPr lang="en-US" altLang="zh-CN" sz="1800" dirty="0" smtClean="0"/>
          </a:p>
          <a:p>
            <a:pPr lvl="1">
              <a:buNone/>
            </a:pPr>
            <a:r>
              <a:rPr lang="en-US" altLang="zh-CN" sz="1800" dirty="0" smtClean="0"/>
              <a:t>commit id</a:t>
            </a:r>
            <a:endParaRPr lang="zh-CN" altLang="en-US" sz="1800" dirty="0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6037" y="2590800"/>
            <a:ext cx="208597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7559961" y="1600200"/>
            <a:ext cx="2430000" cy="4286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指向当前分支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559961" y="2171704"/>
            <a:ext cx="243000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已经废弃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559961" y="2743208"/>
            <a:ext cx="243000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项目特有的配置文件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559961" y="3814778"/>
            <a:ext cx="243000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客户端服务端脚本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559961" y="4886348"/>
            <a:ext cx="243000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r>
              <a:rPr lang="en-US" altLang="zh-CN" dirty="0" err="1" smtClean="0"/>
              <a:t>gitignore</a:t>
            </a:r>
            <a:r>
              <a:rPr lang="zh-CN" altLang="en-US" dirty="0" smtClean="0"/>
              <a:t>相关信息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559961" y="5457852"/>
            <a:ext cx="2430000" cy="4286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gzip</a:t>
            </a:r>
            <a:r>
              <a:rPr lang="zh-CN" altLang="en-US" dirty="0" smtClean="0"/>
              <a:t>压缩的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类对象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559961" y="6029356"/>
            <a:ext cx="2430000" cy="4286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分支指针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559961" y="3243274"/>
            <a:ext cx="243000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WebGit</a:t>
            </a:r>
            <a:r>
              <a:rPr lang="zh-CN" altLang="en-US" dirty="0" smtClean="0"/>
              <a:t>相关信息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559961" y="4364248"/>
            <a:ext cx="2430000" cy="4286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暂存区信息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endCxn id="9" idx="1"/>
          </p:cNvCxnSpPr>
          <p:nvPr/>
        </p:nvCxnSpPr>
        <p:spPr>
          <a:xfrm flipV="1">
            <a:off x="4774987" y="1814514"/>
            <a:ext cx="2784974" cy="9286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10" idx="1"/>
          </p:cNvCxnSpPr>
          <p:nvPr/>
        </p:nvCxnSpPr>
        <p:spPr>
          <a:xfrm flipV="1">
            <a:off x="5560805" y="2386018"/>
            <a:ext cx="1999156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1" idx="1"/>
          </p:cNvCxnSpPr>
          <p:nvPr/>
        </p:nvCxnSpPr>
        <p:spPr>
          <a:xfrm flipV="1">
            <a:off x="5060739" y="2957522"/>
            <a:ext cx="2499222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16" idx="1"/>
          </p:cNvCxnSpPr>
          <p:nvPr/>
        </p:nvCxnSpPr>
        <p:spPr>
          <a:xfrm flipV="1">
            <a:off x="5917995" y="3457588"/>
            <a:ext cx="1641966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2" idx="1"/>
          </p:cNvCxnSpPr>
          <p:nvPr/>
        </p:nvCxnSpPr>
        <p:spPr>
          <a:xfrm>
            <a:off x="5132177" y="3957654"/>
            <a:ext cx="242778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17" idx="1"/>
          </p:cNvCxnSpPr>
          <p:nvPr/>
        </p:nvCxnSpPr>
        <p:spPr>
          <a:xfrm>
            <a:off x="4917863" y="4243406"/>
            <a:ext cx="2642098" cy="3351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13" idx="1"/>
          </p:cNvCxnSpPr>
          <p:nvPr/>
        </p:nvCxnSpPr>
        <p:spPr>
          <a:xfrm>
            <a:off x="4846425" y="4600596"/>
            <a:ext cx="2713536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4" idx="1"/>
          </p:cNvCxnSpPr>
          <p:nvPr/>
        </p:nvCxnSpPr>
        <p:spPr>
          <a:xfrm>
            <a:off x="5346491" y="4886348"/>
            <a:ext cx="2213470" cy="7858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15" idx="1"/>
          </p:cNvCxnSpPr>
          <p:nvPr/>
        </p:nvCxnSpPr>
        <p:spPr>
          <a:xfrm>
            <a:off x="4846425" y="5314976"/>
            <a:ext cx="2713536" cy="9286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常用操作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1395984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文件</a:t>
            </a:r>
            <a:r>
              <a:rPr lang="zh-CN" altLang="en-US" dirty="0" smtClean="0"/>
              <a:t>是否被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管理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751012" y="2362200"/>
            <a:ext cx="4818888" cy="3884168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altLang="zh-CN" sz="1800" dirty="0" smtClean="0"/>
              <a:t>git status</a:t>
            </a:r>
          </a:p>
          <a:p>
            <a:pPr lvl="1">
              <a:buNone/>
            </a:pPr>
            <a:r>
              <a:rPr lang="en-US" altLang="zh-CN" sz="1800" dirty="0" smtClean="0"/>
              <a:t>staged</a:t>
            </a:r>
            <a:r>
              <a:rPr lang="zh-CN" altLang="en-US" sz="1800" dirty="0" smtClean="0"/>
              <a:t> 暂存区</a:t>
            </a:r>
            <a:endParaRPr lang="en-US" altLang="zh-CN" sz="1800" dirty="0" smtClean="0"/>
          </a:p>
        </p:txBody>
      </p:sp>
      <p:pic>
        <p:nvPicPr>
          <p:cNvPr id="34" name="内容占位符 33" descr="4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256212" y="2667000"/>
            <a:ext cx="4814888" cy="2475218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6012" y="3200400"/>
            <a:ext cx="180022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常用操作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Git</a:t>
            </a:r>
            <a:r>
              <a:rPr lang="zh-CN" altLang="en-US" dirty="0" smtClean="0"/>
              <a:t>版本操作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7612" y="2514706"/>
            <a:ext cx="5190410" cy="3657493"/>
          </a:xfrm>
        </p:spPr>
        <p:txBody>
          <a:bodyPr>
            <a:normAutofit/>
          </a:bodyPr>
          <a:lstStyle/>
          <a:p>
            <a:pPr lvl="1"/>
            <a:r>
              <a:rPr lang="zh-CN" altLang="en-US" dirty="0" smtClean="0"/>
              <a:t>显示修改日志</a:t>
            </a:r>
            <a:endParaRPr lang="en-US" altLang="zh-CN" sz="2000" dirty="0" smtClean="0"/>
          </a:p>
          <a:p>
            <a:pPr lvl="2"/>
            <a:r>
              <a:rPr lang="en-US" altLang="zh-CN" sz="1800" dirty="0" smtClean="0"/>
              <a:t>git log</a:t>
            </a:r>
          </a:p>
          <a:p>
            <a:pPr lvl="1"/>
            <a:r>
              <a:rPr lang="zh-CN" altLang="en-US" dirty="0" smtClean="0"/>
              <a:t>简化显示日志</a:t>
            </a:r>
            <a:endParaRPr lang="en-US" altLang="zh-CN" sz="2000" dirty="0" smtClean="0"/>
          </a:p>
          <a:p>
            <a:pPr lvl="2"/>
            <a:r>
              <a:rPr lang="en-US" altLang="zh-CN" dirty="0" smtClean="0"/>
              <a:t>git log </a:t>
            </a:r>
            <a:r>
              <a:rPr lang="en-US" altLang="zh-CN" dirty="0" smtClean="0"/>
              <a:t>--</a:t>
            </a:r>
            <a:r>
              <a:rPr lang="en-US" altLang="zh-CN" dirty="0" smtClean="0"/>
              <a:t>pretty=</a:t>
            </a:r>
            <a:r>
              <a:rPr lang="en-US" altLang="zh-CN" dirty="0" err="1" smtClean="0"/>
              <a:t>oneline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退回到上个存档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git reset </a:t>
            </a:r>
            <a:r>
              <a:rPr lang="en-US" altLang="zh-CN" dirty="0" smtClean="0"/>
              <a:t>–-hard HEAD</a:t>
            </a:r>
          </a:p>
          <a:p>
            <a:pPr lvl="1"/>
            <a:r>
              <a:rPr lang="zh-CN" altLang="en-US" dirty="0" smtClean="0"/>
              <a:t>找到每一次的提交记录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git </a:t>
            </a:r>
            <a:r>
              <a:rPr lang="en-US" altLang="zh-CN" dirty="0" err="1" smtClean="0"/>
              <a:t>reflog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git </a:t>
            </a:r>
            <a:r>
              <a:rPr lang="zh-CN" altLang="en-US" dirty="0" smtClean="0"/>
              <a:t>恢复服务器版本</a:t>
            </a:r>
          </a:p>
          <a:p>
            <a:pPr lvl="2"/>
            <a:r>
              <a:rPr lang="en-US" altLang="zh-CN" sz="1500" dirty="0" smtClean="0"/>
              <a:t>git reset --hard origin/b_workbench1.0</a:t>
            </a:r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zh-CN" altLang="en-US" sz="2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3012" y="228600"/>
            <a:ext cx="473392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6212" y="2667000"/>
            <a:ext cx="3276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23212" y="4419600"/>
            <a:ext cx="3581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常用操作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Git</a:t>
            </a:r>
            <a:r>
              <a:rPr lang="zh-CN" altLang="en-US" dirty="0" smtClean="0"/>
              <a:t>暂存区的概念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7612" y="2514706"/>
            <a:ext cx="5190410" cy="3657493"/>
          </a:xfrm>
        </p:spPr>
        <p:txBody>
          <a:bodyPr>
            <a:normAutofit/>
          </a:bodyPr>
          <a:lstStyle/>
          <a:p>
            <a:pPr lvl="1"/>
            <a:r>
              <a:rPr lang="en-US" altLang="zh-CN" dirty="0" smtClean="0"/>
              <a:t>Git</a:t>
            </a:r>
            <a:r>
              <a:rPr lang="zh-CN" altLang="en-US" dirty="0" smtClean="0"/>
              <a:t>比其他版本控制系统设计得优秀，因为</a:t>
            </a:r>
            <a:r>
              <a:rPr lang="en-US" altLang="zh-CN" dirty="0" smtClean="0"/>
              <a:t>Git</a:t>
            </a:r>
            <a:r>
              <a:rPr lang="zh-CN" altLang="en-US" dirty="0" smtClean="0"/>
              <a:t>跟踪并管理的是修改，而非文件。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什么</a:t>
            </a:r>
            <a:r>
              <a:rPr lang="zh-CN" altLang="en-US" dirty="0" smtClean="0"/>
              <a:t>是修改</a:t>
            </a:r>
            <a:r>
              <a:rPr lang="zh-CN" altLang="en-US" dirty="0" smtClean="0"/>
              <a:t>？</a:t>
            </a:r>
            <a:endParaRPr lang="zh-CN" altLang="en-US" dirty="0" smtClean="0"/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zh-CN" altLang="en-US" sz="2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lvl="1">
              <a:lnSpc>
                <a:spcPct val="100000"/>
              </a:lnSpc>
            </a:pPr>
            <a:r>
              <a:rPr lang="zh-CN" altLang="en-US" dirty="0" smtClean="0"/>
              <a:t>每次必须</a:t>
            </a:r>
            <a:r>
              <a:rPr lang="en-US" altLang="zh-CN" dirty="0" smtClean="0"/>
              <a:t>add</a:t>
            </a:r>
            <a:r>
              <a:rPr lang="zh-CN" altLang="en-US" dirty="0" smtClean="0"/>
              <a:t>到暂存区，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才回包含要提交的</a:t>
            </a:r>
            <a:r>
              <a:rPr lang="zh-CN" altLang="en-US" dirty="0" smtClean="0"/>
              <a:t>内容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不</a:t>
            </a:r>
            <a:r>
              <a:rPr lang="zh-CN" altLang="en-US" dirty="0" smtClean="0"/>
              <a:t>成功：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vi readme.txt</a:t>
            </a:r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git commit –m ‘message one’</a:t>
            </a:r>
          </a:p>
          <a:p>
            <a:pPr lvl="1">
              <a:lnSpc>
                <a:spcPct val="100000"/>
              </a:lnSpc>
            </a:pP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成功：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git add readme.txt</a:t>
            </a:r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git commit –m ‘message one’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常用操作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撤销修改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7612" y="2514706"/>
            <a:ext cx="5190410" cy="3657493"/>
          </a:xfrm>
        </p:spPr>
        <p:txBody>
          <a:bodyPr>
            <a:normAutofit/>
          </a:bodyPr>
          <a:lstStyle/>
          <a:p>
            <a:pPr lvl="1"/>
            <a:r>
              <a:rPr lang="zh-CN" altLang="en-US" dirty="0" smtClean="0"/>
              <a:t>没有</a:t>
            </a:r>
            <a:r>
              <a:rPr lang="en-US" altLang="zh-CN" dirty="0" smtClean="0"/>
              <a:t>add</a:t>
            </a:r>
            <a:r>
              <a:rPr lang="zh-CN" altLang="en-US" dirty="0" smtClean="0"/>
              <a:t>到暂存区的内容恢复：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git </a:t>
            </a:r>
            <a:r>
              <a:rPr lang="en-US" altLang="zh-CN" dirty="0" smtClean="0"/>
              <a:t>checkout -- </a:t>
            </a:r>
            <a:r>
              <a:rPr lang="en-US" altLang="zh-CN" dirty="0" smtClean="0"/>
              <a:t>readme.txt</a:t>
            </a:r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已经</a:t>
            </a:r>
            <a:r>
              <a:rPr lang="en-US" altLang="zh-CN" dirty="0" smtClean="0"/>
              <a:t>add</a:t>
            </a:r>
            <a:r>
              <a:rPr lang="zh-CN" altLang="en-US" dirty="0" smtClean="0"/>
              <a:t>到暂存区的内容恢复：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git reset HEAD </a:t>
            </a:r>
            <a:r>
              <a:rPr lang="en-US" altLang="zh-CN" dirty="0" smtClean="0"/>
              <a:t>readme.txt  </a:t>
            </a:r>
            <a:r>
              <a:rPr lang="zh-CN" altLang="en-US" dirty="0" smtClean="0"/>
              <a:t>（放回工作区）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git checkout -- </a:t>
            </a:r>
            <a:r>
              <a:rPr lang="en-US" altLang="zh-CN" dirty="0" smtClean="0"/>
              <a:t>readme.txt (</a:t>
            </a:r>
            <a:r>
              <a:rPr lang="zh-CN" altLang="en-US" dirty="0" smtClean="0"/>
              <a:t>恢复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zh-CN" altLang="en-US" sz="2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pPr lvl="1">
              <a:lnSpc>
                <a:spcPct val="100000"/>
              </a:lnSpc>
              <a:buNone/>
            </a:pPr>
            <a:r>
              <a:rPr lang="en-US" altLang="zh-CN" dirty="0" smtClean="0"/>
              <a:t>git add </a:t>
            </a:r>
            <a:r>
              <a:rPr lang="en-US" altLang="zh-CN" dirty="0" smtClean="0"/>
              <a:t>test.txt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dirty="0" smtClean="0"/>
              <a:t>git commit -m "add </a:t>
            </a:r>
            <a:r>
              <a:rPr lang="en-US" altLang="zh-CN" dirty="0" smtClean="0"/>
              <a:t>test.txt“</a:t>
            </a:r>
          </a:p>
          <a:p>
            <a:pPr lvl="1">
              <a:lnSpc>
                <a:spcPct val="100000"/>
              </a:lnSpc>
              <a:buNone/>
            </a:pPr>
            <a:endParaRPr lang="en-US" altLang="zh-CN" dirty="0" smtClean="0"/>
          </a:p>
          <a:p>
            <a:pPr lvl="1">
              <a:lnSpc>
                <a:spcPct val="100000"/>
              </a:lnSpc>
              <a:buNone/>
            </a:pPr>
            <a:r>
              <a:rPr lang="en-US" altLang="zh-CN" dirty="0" err="1" smtClean="0"/>
              <a:t>rm</a:t>
            </a:r>
            <a:r>
              <a:rPr lang="en-US" altLang="zh-CN" dirty="0" smtClean="0"/>
              <a:t> test.txt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dirty="0" smtClean="0"/>
              <a:t>git checkout -- test.txt</a:t>
            </a:r>
          </a:p>
          <a:p>
            <a:pPr lvl="1">
              <a:lnSpc>
                <a:spcPct val="100000"/>
              </a:lnSpc>
              <a:buNone/>
            </a:pPr>
            <a:endParaRPr lang="en-US" altLang="zh-CN" dirty="0" smtClean="0"/>
          </a:p>
          <a:p>
            <a:pPr lvl="1">
              <a:lnSpc>
                <a:spcPct val="100000"/>
              </a:lnSpc>
              <a:buNone/>
            </a:pPr>
            <a:r>
              <a:rPr lang="en-US" altLang="zh-CN" dirty="0" smtClean="0"/>
              <a:t>git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test.txt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dirty="0" smtClean="0"/>
              <a:t>git checkout -- test.txt</a:t>
            </a:r>
          </a:p>
          <a:p>
            <a:pPr lvl="1">
              <a:lnSpc>
                <a:spcPct val="100000"/>
              </a:lnSpc>
              <a:buNone/>
            </a:pPr>
            <a:endParaRPr lang="en-US" altLang="zh-CN" dirty="0" smtClean="0"/>
          </a:p>
          <a:p>
            <a:pPr lvl="1">
              <a:lnSpc>
                <a:spcPct val="100000"/>
              </a:lnSpc>
              <a:buNone/>
            </a:pPr>
            <a:r>
              <a:rPr lang="en-US" altLang="zh-CN" dirty="0" smtClean="0"/>
              <a:t>git reset add</a:t>
            </a:r>
            <a:r>
              <a:rPr lang="zh-CN" altLang="en-US" dirty="0" smtClean="0"/>
              <a:t>后的</a:t>
            </a:r>
            <a:r>
              <a:rPr lang="en-US" altLang="zh-CN" dirty="0" smtClean="0"/>
              <a:t>id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dirty="0" smtClean="0"/>
              <a:t>git checkout -- test.txt</a:t>
            </a: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带有图表的标题和内容版式</a:t>
            </a:r>
          </a:p>
        </p:txBody>
      </p:sp>
      <p:graphicFrame>
        <p:nvGraphicFramePr>
          <p:cNvPr id="11" name="内容占位符 10" descr="堆积条形图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141660793"/>
              </p:ext>
            </p:extLst>
          </p:nvPr>
        </p:nvGraphicFramePr>
        <p:xfrm>
          <a:off x="1593850" y="1600200"/>
          <a:ext cx="9782175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5719168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版本控制系统的介绍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什么</a:t>
            </a:r>
            <a:r>
              <a:rPr lang="zh-CN" altLang="en-US" dirty="0" smtClean="0"/>
              <a:t>是版本控制系统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版本控制系统的发展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Git</a:t>
            </a:r>
            <a:r>
              <a:rPr lang="zh-CN" altLang="en-US" dirty="0" smtClean="0"/>
              <a:t>诞生</a:t>
            </a:r>
            <a:r>
              <a:rPr lang="zh-CN" altLang="en-US" dirty="0" smtClean="0"/>
              <a:t>故事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常用版本管理工具：</a:t>
            </a:r>
            <a:r>
              <a:rPr lang="en-US" altLang="zh-CN" dirty="0" err="1" smtClean="0"/>
              <a:t>svn,git,cvs</a:t>
            </a:r>
            <a:r>
              <a:rPr lang="zh-CN" altLang="en-US" dirty="0" smtClean="0"/>
              <a:t>比较</a:t>
            </a:r>
            <a:endParaRPr lang="en-US" altLang="zh-CN" dirty="0" smtClean="0"/>
          </a:p>
          <a:p>
            <a:r>
              <a:rPr lang="en-US" altLang="zh-CN" dirty="0" smtClean="0"/>
              <a:t>Git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安装</a:t>
            </a:r>
            <a:r>
              <a:rPr lang="en-US" altLang="zh-CN" dirty="0" smtClean="0"/>
              <a:t>Git</a:t>
            </a:r>
          </a:p>
          <a:p>
            <a:pPr lvl="1"/>
            <a:r>
              <a:rPr lang="en-US" altLang="zh-CN" dirty="0" smtClean="0"/>
              <a:t>Git</a:t>
            </a:r>
            <a:r>
              <a:rPr lang="zh-CN" altLang="en-US" dirty="0" smtClean="0"/>
              <a:t>常用操作</a:t>
            </a:r>
            <a:endParaRPr lang="en-US" altLang="zh-CN" dirty="0" smtClean="0"/>
          </a:p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的使用</a:t>
            </a:r>
            <a:endParaRPr lang="en-US" altLang="zh-CN" dirty="0" smtClean="0"/>
          </a:p>
          <a:p>
            <a:r>
              <a:rPr lang="en-US" altLang="zh-CN" dirty="0" smtClean="0"/>
              <a:t>Git</a:t>
            </a:r>
            <a:r>
              <a:rPr lang="zh-CN" altLang="en-US" dirty="0" smtClean="0"/>
              <a:t>常用命令详解</a:t>
            </a:r>
            <a:endParaRPr lang="en-US" altLang="zh-CN" dirty="0" smtClean="0"/>
          </a:p>
          <a:p>
            <a:endParaRPr lang="zh-CN" dirty="0"/>
          </a:p>
        </p:txBody>
      </p:sp>
    </p:spTree>
    <p:extLst>
      <p:ext uri="{BB962C8B-B14F-4D97-AF65-F5344CB8AC3E}">
        <p14:creationId xmlns=""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带有表格的两栏内容版式</a:t>
            </a:r>
          </a:p>
        </p:txBody>
      </p:sp>
      <p:graphicFrame>
        <p:nvGraphicFramePr>
          <p:cNvPr id="11" name="内容占位符 10" descr="示例表格（3 列，4 行）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="" xmlns:p14="http://schemas.microsoft.com/office/powerpoint/2010/main" val="2629785264"/>
              </p:ext>
            </p:extLst>
          </p:nvPr>
        </p:nvGraphicFramePr>
        <p:xfrm>
          <a:off x="1593850" y="1600200"/>
          <a:ext cx="4814889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963"/>
                <a:gridCol w="1604963"/>
                <a:gridCol w="1604963"/>
              </a:tblGrid>
              <a:tr h="552450">
                <a:tc>
                  <a:txBody>
                    <a:bodyPr/>
                    <a:lstStyle/>
                    <a:p>
                      <a:endParaRPr 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组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组 B</a:t>
                      </a:r>
                    </a:p>
                  </a:txBody>
                  <a:tcPr anchor="ctr"/>
                </a:tc>
              </a:tr>
              <a:tr h="552450">
                <a:tc>
                  <a:txBody>
                    <a:bodyPr/>
                    <a:lstStyle/>
                    <a:p>
                      <a:r>
                        <a:rPr lang="zh-CN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课程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95</a:t>
                      </a:r>
                    </a:p>
                  </a:txBody>
                  <a:tcPr anchor="ctr"/>
                </a:tc>
              </a:tr>
              <a:tr h="552450">
                <a:tc>
                  <a:txBody>
                    <a:bodyPr/>
                    <a:lstStyle/>
                    <a:p>
                      <a:r>
                        <a:rPr lang="zh-CN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课程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88</a:t>
                      </a:r>
                    </a:p>
                  </a:txBody>
                  <a:tcPr anchor="ctr"/>
                </a:tc>
              </a:tr>
              <a:tr h="552450">
                <a:tc>
                  <a:txBody>
                    <a:bodyPr/>
                    <a:lstStyle/>
                    <a:p>
                      <a:r>
                        <a:rPr 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课程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90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/>
              <a:t>此处为第一个要点</a:t>
            </a:r>
          </a:p>
          <a:p>
            <a:r>
              <a:rPr lang="zh-CN"/>
              <a:t>此处为第二个要点</a:t>
            </a:r>
          </a:p>
          <a:p>
            <a:r>
              <a:rPr lang="zh-CN"/>
              <a:t>此处为第三个要点</a:t>
            </a:r>
          </a:p>
        </p:txBody>
      </p:sp>
    </p:spTree>
    <p:extLst>
      <p:ext uri="{BB962C8B-B14F-4D97-AF65-F5344CB8AC3E}">
        <p14:creationId xmlns="" xmlns:p14="http://schemas.microsoft.com/office/powerpoint/2010/main" val="25933391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带有表格的两栏内容版式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/>
              <a:t>此处为第一个要点</a:t>
            </a:r>
          </a:p>
          <a:p>
            <a:r>
              <a:rPr lang="zh-CN"/>
              <a:t>此处为第二个要点</a:t>
            </a:r>
          </a:p>
          <a:p>
            <a:r>
              <a:rPr lang="zh-CN"/>
              <a:t>此处为第三个要点</a:t>
            </a:r>
          </a:p>
        </p:txBody>
      </p:sp>
      <p:graphicFrame>
        <p:nvGraphicFramePr>
          <p:cNvPr id="6" name="内容占位符 5" descr="垂直 V 形列表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="" xmlns:p14="http://schemas.microsoft.com/office/powerpoint/2010/main" val="2975472687"/>
              </p:ext>
            </p:extLst>
          </p:nvPr>
        </p:nvGraphicFramePr>
        <p:xfrm>
          <a:off x="1593850" y="1600200"/>
          <a:ext cx="481488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5137269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097341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374059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091838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404054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7182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什么是版本控制系统</a:t>
            </a:r>
            <a:endParaRPr lang="zh-CN" altLang="en-US" dirty="0"/>
          </a:p>
        </p:txBody>
      </p:sp>
      <p:sp>
        <p:nvSpPr>
          <p:cNvPr id="4" name="内容占位符 13"/>
          <p:cNvSpPr txBox="1">
            <a:spLocks/>
          </p:cNvSpPr>
          <p:nvPr/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/>
          <a:lstStyle/>
          <a:p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/>
            </a:r>
            <a:b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内容占位符 13"/>
          <p:cNvSpPr txBox="1">
            <a:spLocks/>
          </p:cNvSpPr>
          <p:nvPr/>
        </p:nvSpPr>
        <p:spPr>
          <a:xfrm>
            <a:off x="1745836" y="1752600"/>
            <a:ext cx="9782801" cy="4572000"/>
          </a:xfrm>
          <a:prstGeom prst="rect">
            <a:avLst/>
          </a:prstGeom>
        </p:spPr>
        <p:txBody>
          <a:bodyPr/>
          <a:lstStyle/>
          <a:p>
            <a:pPr marL="246888" marR="0" lvl="0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98612" y="1752600"/>
            <a:ext cx="5334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7612" y="3581400"/>
            <a:ext cx="67818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865812" y="1905000"/>
            <a:ext cx="65606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Microsoft YaHei UI"/>
              </a:rPr>
              <a:t>写系统手册一类比较大的文档，改到一定程度再另存为</a:t>
            </a:r>
            <a:endParaRPr lang="en-US" altLang="zh-CN" dirty="0" smtClean="0">
              <a:ea typeface="Microsoft YaHei UI"/>
            </a:endParaRPr>
          </a:p>
          <a:p>
            <a:r>
              <a:rPr lang="zh-CN" altLang="en-US" dirty="0" smtClean="0">
                <a:ea typeface="Microsoft YaHei UI"/>
              </a:rPr>
              <a:t>同时有几个人参与文档编写，需要手动汇总合并</a:t>
            </a:r>
            <a:endParaRPr lang="en-US" altLang="zh-CN" dirty="0" smtClean="0">
              <a:ea typeface="Microsoft YaHei UI"/>
            </a:endParaRPr>
          </a:p>
          <a:p>
            <a:r>
              <a:rPr lang="zh-CN" altLang="en-US" dirty="0" smtClean="0">
                <a:ea typeface="Microsoft YaHei UI"/>
              </a:rPr>
              <a:t>过</a:t>
            </a:r>
            <a:r>
              <a:rPr lang="zh-CN" altLang="en-US" dirty="0" smtClean="0">
                <a:ea typeface="Microsoft YaHei UI"/>
              </a:rPr>
              <a:t>了一周你想找回被删除的内容，就得一个个文档的去找</a:t>
            </a:r>
            <a:endParaRPr lang="en-US" altLang="zh-CN" dirty="0" smtClean="0">
              <a:ea typeface="Microsoft YaHei UI"/>
            </a:endParaRPr>
          </a:p>
          <a:p>
            <a:r>
              <a:rPr lang="zh-CN" altLang="en-US" dirty="0" smtClean="0">
                <a:ea typeface="Microsoft YaHei UI"/>
              </a:rPr>
              <a:t>为了提高工作效率，需要一个软件帮忙记录这些更改</a:t>
            </a:r>
            <a:endParaRPr lang="zh-CN" altLang="en-US" dirty="0">
              <a:ea typeface="Microsoft YaHei U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51212" y="5715000"/>
            <a:ext cx="845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Microsoft YaHei UI"/>
              </a:rPr>
              <a:t>这样，你就结束了手动管理多个“版本”的史前时代，进入到版本控制</a:t>
            </a:r>
            <a:r>
              <a:rPr lang="zh-CN" altLang="en-US" dirty="0" smtClean="0">
                <a:ea typeface="Microsoft YaHei UI"/>
              </a:rPr>
              <a:t>的</a:t>
            </a:r>
            <a:r>
              <a:rPr lang="zh-CN" altLang="en-US" dirty="0" smtClean="0">
                <a:ea typeface="Microsoft YaHei UI"/>
              </a:rPr>
              <a:t>新纪元</a:t>
            </a:r>
            <a:r>
              <a:rPr lang="zh-CN" altLang="en-US" dirty="0" smtClean="0">
                <a:ea typeface="Microsoft YaHei UI"/>
              </a:rPr>
              <a:t>。</a:t>
            </a:r>
            <a:endParaRPr lang="zh-CN" altLang="en-US" dirty="0">
              <a:ea typeface="Microsoft YaHei U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74059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版本控制系统的发展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Local Only</a:t>
            </a:r>
            <a:r>
              <a:rPr lang="zh-CN" altLang="en-US" dirty="0" smtClean="0"/>
              <a:t>版本控制系统（</a:t>
            </a:r>
            <a:r>
              <a:rPr lang="en-US" altLang="zh-CN" dirty="0" smtClean="0"/>
              <a:t>Local VCS</a:t>
            </a:r>
            <a:r>
              <a:rPr lang="zh-CN" altLang="en-US" dirty="0" smtClean="0"/>
              <a:t>）</a:t>
            </a:r>
            <a:r>
              <a:rPr lang="zh-CN" altLang="en-US" dirty="0" smtClean="0"/>
              <a:t>模型。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sz="1800" dirty="0" smtClean="0"/>
              <a:t>集中式版本控制系统（</a:t>
            </a:r>
            <a:r>
              <a:rPr lang="en-US" altLang="zh-CN" sz="1800" dirty="0" smtClean="0"/>
              <a:t>Centralized VCS</a:t>
            </a:r>
            <a:r>
              <a:rPr lang="zh-CN" altLang="en-US" sz="1800" dirty="0" smtClean="0"/>
              <a:t>）</a:t>
            </a:r>
            <a:r>
              <a:rPr lang="zh-CN" altLang="en-US" sz="1800" dirty="0" smtClean="0"/>
              <a:t>模型</a:t>
            </a:r>
            <a:r>
              <a:rPr lang="zh-CN" altLang="en-US" sz="1800" dirty="0" smtClean="0"/>
              <a:t>。</a:t>
            </a:r>
            <a:r>
              <a:rPr lang="zh-CN" altLang="en-US" sz="1800" dirty="0" smtClean="0"/>
              <a:t>在</a:t>
            </a:r>
            <a:r>
              <a:rPr lang="zh-CN" altLang="en-US" sz="1800" dirty="0" smtClean="0"/>
              <a:t>受版本控制的根目录及其所有子目录下的</a:t>
            </a:r>
            <a:r>
              <a:rPr lang="en-US" altLang="zh-CN" sz="1800" dirty="0" smtClean="0"/>
              <a:t>.</a:t>
            </a:r>
            <a:r>
              <a:rPr lang="en-US" altLang="zh-CN" sz="1800" dirty="0" err="1" smtClean="0"/>
              <a:t>svn</a:t>
            </a:r>
            <a:r>
              <a:rPr lang="zh-CN" altLang="en-US" sz="1800" dirty="0" smtClean="0"/>
              <a:t>文件夹</a:t>
            </a:r>
            <a:r>
              <a:rPr lang="zh-CN" altLang="en-US" sz="1800" dirty="0" smtClean="0"/>
              <a:t>里面。一个项目一个版本库。版本库可以部分</a:t>
            </a:r>
            <a:r>
              <a:rPr lang="en-US" altLang="zh-CN" sz="1800" dirty="0" smtClean="0"/>
              <a:t>checkout</a:t>
            </a:r>
            <a:r>
              <a:rPr lang="zh-CN" altLang="en-US" sz="1800" dirty="0" smtClean="0"/>
              <a:t>（代表</a:t>
            </a:r>
            <a:r>
              <a:rPr lang="en-US" altLang="zh-CN" sz="1800" dirty="0" smtClean="0"/>
              <a:t>CVS</a:t>
            </a:r>
            <a:r>
              <a:rPr lang="zh-CN" altLang="en-US" sz="1800" dirty="0" smtClean="0"/>
              <a:t>）</a:t>
            </a:r>
            <a:endParaRPr lang="zh-CN" altLang="en-US" sz="1800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751012" y="2895600"/>
            <a:ext cx="4114800" cy="3200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zh-CN" altLang="en-US"/>
              <a:t>本地计算机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979612" y="3810000"/>
            <a:ext cx="1524000" cy="1295400"/>
          </a:xfrm>
          <a:prstGeom prst="flowChartMulti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dirty="0"/>
              <a:t>工作目录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960812" y="3352800"/>
            <a:ext cx="1676400" cy="2133600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dirty="0"/>
              <a:t>版本库</a:t>
            </a:r>
          </a:p>
          <a:p>
            <a:pPr algn="ctr"/>
            <a:r>
              <a:rPr lang="en-US" altLang="zh-CN" dirty="0"/>
              <a:t>Rev 1</a:t>
            </a:r>
          </a:p>
          <a:p>
            <a:pPr algn="ctr"/>
            <a:r>
              <a:rPr lang="en-US" altLang="zh-CN" dirty="0"/>
              <a:t>……</a:t>
            </a:r>
          </a:p>
          <a:p>
            <a:pPr algn="ctr"/>
            <a:r>
              <a:rPr lang="en-US" altLang="zh-CN" dirty="0"/>
              <a:t>Rev n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3503612" y="4419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856412" y="2971800"/>
            <a:ext cx="19050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zh-CN" altLang="en-US" dirty="0"/>
              <a:t>计算机</a:t>
            </a:r>
            <a:r>
              <a:rPr lang="en-US" altLang="zh-CN" dirty="0"/>
              <a:t>A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856412" y="4648200"/>
            <a:ext cx="19050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zh-CN" altLang="en-US"/>
              <a:t>计算机</a:t>
            </a:r>
            <a:r>
              <a:rPr lang="en-US" altLang="zh-CN"/>
              <a:t>B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9142412" y="2971800"/>
            <a:ext cx="2057400" cy="3200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zh-CN" altLang="en-US"/>
              <a:t>服务器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7237412" y="3352800"/>
            <a:ext cx="1039091" cy="914400"/>
          </a:xfrm>
          <a:prstGeom prst="flowChartMulti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dirty="0"/>
              <a:t>工作目录</a:t>
            </a:r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auto">
          <a:xfrm>
            <a:off x="7237412" y="5029200"/>
            <a:ext cx="1039091" cy="914400"/>
          </a:xfrm>
          <a:prstGeom prst="flowChartMulti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dirty="0"/>
              <a:t>工作目录</a:t>
            </a:r>
          </a:p>
        </p:txBody>
      </p:sp>
      <p:sp>
        <p:nvSpPr>
          <p:cNvPr id="16" name="AutoShape 10"/>
          <p:cNvSpPr>
            <a:spLocks noChangeArrowheads="1"/>
          </p:cNvSpPr>
          <p:nvPr/>
        </p:nvSpPr>
        <p:spPr bwMode="auto">
          <a:xfrm>
            <a:off x="9599612" y="3581400"/>
            <a:ext cx="1270000" cy="2133600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dirty="0"/>
              <a:t>版本库</a:t>
            </a:r>
          </a:p>
          <a:p>
            <a:pPr algn="ctr"/>
            <a:r>
              <a:rPr lang="en-US" altLang="zh-CN" dirty="0"/>
              <a:t>Rev 1</a:t>
            </a:r>
          </a:p>
          <a:p>
            <a:pPr algn="ctr"/>
            <a:r>
              <a:rPr lang="en-US" altLang="zh-CN" dirty="0"/>
              <a:t>……</a:t>
            </a:r>
          </a:p>
          <a:p>
            <a:pPr algn="ctr"/>
            <a:r>
              <a:rPr lang="en-US" altLang="zh-CN" dirty="0"/>
              <a:t>Rev n</a:t>
            </a:r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8228012" y="3810000"/>
            <a:ext cx="132772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8304212" y="5334000"/>
            <a:ext cx="125152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138965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版本控制系统的发展</a:t>
            </a:r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70612" y="2819400"/>
            <a:ext cx="2514600" cy="3200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zh-CN" altLang="en-US"/>
              <a:t>服务器</a:t>
            </a:r>
            <a:r>
              <a:rPr lang="en-US" altLang="zh-CN"/>
              <a:t>/</a:t>
            </a:r>
            <a:r>
              <a:rPr lang="zh-CN" altLang="en-US"/>
              <a:t>计算机</a:t>
            </a:r>
            <a:r>
              <a:rPr lang="en-US" altLang="zh-CN"/>
              <a:t>C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6627812" y="3505200"/>
            <a:ext cx="1676400" cy="2133600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版本库</a:t>
            </a: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1979612" y="2514600"/>
            <a:ext cx="3352800" cy="182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zh-CN" altLang="en-US"/>
              <a:t>计算机</a:t>
            </a:r>
            <a:r>
              <a:rPr lang="en-US" altLang="zh-CN"/>
              <a:t>A</a:t>
            </a:r>
            <a:r>
              <a:rPr lang="zh-CN" altLang="en-US"/>
              <a:t>（工作目录）</a:t>
            </a:r>
          </a:p>
        </p:txBody>
      </p:sp>
      <p:sp>
        <p:nvSpPr>
          <p:cNvPr id="7" name="AutoShape 15"/>
          <p:cNvSpPr>
            <a:spLocks noChangeArrowheads="1"/>
          </p:cNvSpPr>
          <p:nvPr/>
        </p:nvSpPr>
        <p:spPr bwMode="auto">
          <a:xfrm>
            <a:off x="2132012" y="2971800"/>
            <a:ext cx="1524000" cy="1295400"/>
          </a:xfrm>
          <a:prstGeom prst="flowChartMulti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源文件</a:t>
            </a:r>
          </a:p>
        </p:txBody>
      </p:sp>
      <p:sp>
        <p:nvSpPr>
          <p:cNvPr id="8" name="AutoShape 16"/>
          <p:cNvSpPr>
            <a:spLocks noChangeArrowheads="1"/>
          </p:cNvSpPr>
          <p:nvPr/>
        </p:nvSpPr>
        <p:spPr bwMode="auto">
          <a:xfrm>
            <a:off x="4113212" y="2819400"/>
            <a:ext cx="1066800" cy="1371600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版本库</a:t>
            </a:r>
          </a:p>
        </p:txBody>
      </p:sp>
      <p:sp>
        <p:nvSpPr>
          <p:cNvPr id="9" name="Line 17"/>
          <p:cNvSpPr>
            <a:spLocks noChangeShapeType="1"/>
          </p:cNvSpPr>
          <p:nvPr/>
        </p:nvSpPr>
        <p:spPr bwMode="auto">
          <a:xfrm>
            <a:off x="3656012" y="3581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1979612" y="4572000"/>
            <a:ext cx="3352800" cy="182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zh-CN" altLang="en-US"/>
              <a:t>计算机</a:t>
            </a:r>
            <a:r>
              <a:rPr lang="en-US" altLang="zh-CN"/>
              <a:t>B</a:t>
            </a:r>
            <a:r>
              <a:rPr lang="zh-CN" altLang="en-US"/>
              <a:t>（工作目录）</a:t>
            </a: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2132012" y="5029200"/>
            <a:ext cx="1524000" cy="1295400"/>
          </a:xfrm>
          <a:prstGeom prst="flowChartMulti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源文件</a:t>
            </a:r>
          </a:p>
        </p:txBody>
      </p:sp>
      <p:sp>
        <p:nvSpPr>
          <p:cNvPr id="12" name="AutoShape 24"/>
          <p:cNvSpPr>
            <a:spLocks noChangeArrowheads="1"/>
          </p:cNvSpPr>
          <p:nvPr/>
        </p:nvSpPr>
        <p:spPr bwMode="auto">
          <a:xfrm>
            <a:off x="4113212" y="4876800"/>
            <a:ext cx="1066800" cy="1371600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版本库</a:t>
            </a:r>
          </a:p>
        </p:txBody>
      </p:sp>
      <p:sp>
        <p:nvSpPr>
          <p:cNvPr id="13" name="Line 25"/>
          <p:cNvSpPr>
            <a:spLocks noChangeShapeType="1"/>
          </p:cNvSpPr>
          <p:nvPr/>
        </p:nvSpPr>
        <p:spPr bwMode="auto">
          <a:xfrm>
            <a:off x="3656012" y="5638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" name="Line 26"/>
          <p:cNvSpPr>
            <a:spLocks noChangeShapeType="1"/>
          </p:cNvSpPr>
          <p:nvPr/>
        </p:nvSpPr>
        <p:spPr bwMode="auto">
          <a:xfrm>
            <a:off x="4722812" y="4191000"/>
            <a:ext cx="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" name="Line 27"/>
          <p:cNvSpPr>
            <a:spLocks noChangeShapeType="1"/>
          </p:cNvSpPr>
          <p:nvPr/>
        </p:nvSpPr>
        <p:spPr bwMode="auto">
          <a:xfrm>
            <a:off x="5180012" y="39624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" name="Line 28"/>
          <p:cNvSpPr>
            <a:spLocks noChangeShapeType="1"/>
          </p:cNvSpPr>
          <p:nvPr/>
        </p:nvSpPr>
        <p:spPr bwMode="auto">
          <a:xfrm>
            <a:off x="5180012" y="52578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" name="Rectangle 29"/>
          <p:cNvSpPr>
            <a:spLocks noChangeArrowheads="1"/>
          </p:cNvSpPr>
          <p:nvPr/>
        </p:nvSpPr>
        <p:spPr bwMode="auto">
          <a:xfrm>
            <a:off x="5332412" y="35814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Pull/Push</a:t>
            </a:r>
          </a:p>
        </p:txBody>
      </p:sp>
      <p:sp>
        <p:nvSpPr>
          <p:cNvPr id="18" name="Rectangle 30"/>
          <p:cNvSpPr>
            <a:spLocks noChangeArrowheads="1"/>
          </p:cNvSpPr>
          <p:nvPr/>
        </p:nvSpPr>
        <p:spPr bwMode="auto">
          <a:xfrm>
            <a:off x="5332412" y="48768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Pull/Push</a:t>
            </a:r>
          </a:p>
        </p:txBody>
      </p:sp>
      <p:sp>
        <p:nvSpPr>
          <p:cNvPr id="19" name="Rectangle 31"/>
          <p:cNvSpPr>
            <a:spLocks noChangeArrowheads="1"/>
          </p:cNvSpPr>
          <p:nvPr/>
        </p:nvSpPr>
        <p:spPr bwMode="auto">
          <a:xfrm>
            <a:off x="4799012" y="43434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dirty="0"/>
              <a:t>Pull/Push</a:t>
            </a:r>
          </a:p>
        </p:txBody>
      </p:sp>
      <p:sp>
        <p:nvSpPr>
          <p:cNvPr id="20" name="文本占位符 2"/>
          <p:cNvSpPr txBox="1">
            <a:spLocks/>
          </p:cNvSpPr>
          <p:nvPr/>
        </p:nvSpPr>
        <p:spPr>
          <a:xfrm>
            <a:off x="1593436" y="1499616"/>
            <a:ext cx="8387176" cy="557784"/>
          </a:xfrm>
          <a:prstGeom prst="rect">
            <a:avLst/>
          </a:prstGeom>
        </p:spPr>
        <p:txBody>
          <a:bodyPr/>
          <a:lstStyle/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zh-CN" altLang="en-US" dirty="0" smtClean="0">
                <a:ea typeface="Microsoft YaHei UI"/>
              </a:rPr>
              <a:t>分布式版本控制系统（</a:t>
            </a:r>
            <a:r>
              <a:rPr lang="en-US" altLang="zh-CN" dirty="0" smtClean="0">
                <a:ea typeface="Microsoft YaHei UI"/>
              </a:rPr>
              <a:t>Distributed VCS</a:t>
            </a:r>
            <a:r>
              <a:rPr lang="zh-CN" altLang="en-US" dirty="0" smtClean="0">
                <a:ea typeface="Microsoft YaHei UI"/>
              </a:rPr>
              <a:t>）</a:t>
            </a:r>
            <a:r>
              <a:rPr lang="zh-CN" altLang="en-US" dirty="0" smtClean="0">
                <a:ea typeface="Microsoft YaHei UI"/>
              </a:rPr>
              <a:t>模型。在</a:t>
            </a:r>
            <a:r>
              <a:rPr lang="zh-CN" altLang="en-US" dirty="0" smtClean="0">
                <a:ea typeface="Microsoft YaHei UI"/>
              </a:rPr>
              <a:t>受版本控制的根目录下的</a:t>
            </a:r>
            <a:r>
              <a:rPr lang="en-US" altLang="zh-CN" dirty="0" smtClean="0">
                <a:ea typeface="Microsoft YaHei UI"/>
              </a:rPr>
              <a:t>.git</a:t>
            </a:r>
            <a:r>
              <a:rPr lang="zh-CN" altLang="en-US" dirty="0" smtClean="0">
                <a:ea typeface="Microsoft YaHei UI"/>
              </a:rPr>
              <a:t>文件夹</a:t>
            </a:r>
            <a:r>
              <a:rPr lang="zh-CN" altLang="en-US" dirty="0" smtClean="0">
                <a:ea typeface="Microsoft YaHei UI"/>
              </a:rPr>
              <a:t>里面。多个项目可以共用一个版本库，版本库不能部分</a:t>
            </a:r>
            <a:r>
              <a:rPr lang="en-US" altLang="zh-CN" dirty="0" smtClean="0">
                <a:ea typeface="Microsoft YaHei UI"/>
              </a:rPr>
              <a:t>checkout</a:t>
            </a:r>
            <a:r>
              <a:rPr lang="zh-CN" altLang="en-US" dirty="0" smtClean="0">
                <a:ea typeface="Microsoft YaHei UI"/>
              </a:rPr>
              <a:t>（代表</a:t>
            </a:r>
            <a:r>
              <a:rPr lang="en-US" altLang="zh-CN" dirty="0" smtClean="0">
                <a:ea typeface="Microsoft YaHei UI"/>
              </a:rPr>
              <a:t>Git</a:t>
            </a:r>
            <a:r>
              <a:rPr lang="zh-CN" altLang="en-US" dirty="0" smtClean="0">
                <a:ea typeface="Microsoft YaHei UI"/>
              </a:rPr>
              <a:t>）</a:t>
            </a:r>
            <a:endParaRPr lang="zh-CN" altLang="en-US" dirty="0">
              <a:ea typeface="Microsoft YaHei U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7405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版本控制系统的发展</a:t>
            </a:r>
            <a:endParaRPr lang="zh-CN" altLang="en-US" dirty="0"/>
          </a:p>
        </p:txBody>
      </p:sp>
      <p:sp>
        <p:nvSpPr>
          <p:cNvPr id="20" name="文本占位符 2"/>
          <p:cNvSpPr txBox="1">
            <a:spLocks/>
          </p:cNvSpPr>
          <p:nvPr/>
        </p:nvSpPr>
        <p:spPr>
          <a:xfrm>
            <a:off x="1593436" y="1499616"/>
            <a:ext cx="8387176" cy="557784"/>
          </a:xfrm>
          <a:prstGeom prst="rect">
            <a:avLst/>
          </a:prstGeom>
        </p:spPr>
        <p:txBody>
          <a:bodyPr/>
          <a:lstStyle/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endParaRPr lang="zh-CN" altLang="en-US" dirty="0">
              <a:ea typeface="Microsoft YaHei UI"/>
            </a:endParaRPr>
          </a:p>
        </p:txBody>
      </p:sp>
      <p:pic>
        <p:nvPicPr>
          <p:cNvPr id="2050" name="Picture 2" descr="F:\www\joke\docs\ppt3162\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1012" y="1600200"/>
            <a:ext cx="3914775" cy="2828925"/>
          </a:xfrm>
          <a:prstGeom prst="rect">
            <a:avLst/>
          </a:prstGeom>
          <a:noFill/>
        </p:spPr>
      </p:pic>
      <p:pic>
        <p:nvPicPr>
          <p:cNvPr id="2051" name="Picture 3" descr="F:\www\joke\docs\ppt3162\0 (1)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2612" y="1371600"/>
            <a:ext cx="3429000" cy="3276599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1674812" y="4876800"/>
            <a:ext cx="47916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、需要联网，从集中的服务器拉代码，</a:t>
            </a:r>
            <a:endParaRPr lang="en-US" altLang="zh-CN" dirty="0" smtClean="0"/>
          </a:p>
          <a:p>
            <a:r>
              <a:rPr lang="zh-CN" altLang="en-US" dirty="0" smtClean="0"/>
              <a:t>服务器故障则大家都无法进行工作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、修改必须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到服务端，很可能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失败</a:t>
            </a:r>
            <a:endParaRPr lang="zh-CN" altLang="en-US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6780212" y="5029200"/>
            <a:ext cx="44743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、可以从其它客户端复制代码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、修改可以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到任意第三方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、中央服务器，只是为了交换大家的修改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、大家可以独立工作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37405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的诞生历史</a:t>
            </a:r>
            <a:endParaRPr lang="zh-CN" altLang="en-US" dirty="0"/>
          </a:p>
        </p:txBody>
      </p:sp>
      <p:sp>
        <p:nvSpPr>
          <p:cNvPr id="4" name="内容占位符 13"/>
          <p:cNvSpPr txBox="1">
            <a:spLocks/>
          </p:cNvSpPr>
          <p:nvPr/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/>
          <a:lstStyle/>
          <a:p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/>
            </a:r>
            <a:b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内容占位符 13"/>
          <p:cNvSpPr txBox="1">
            <a:spLocks/>
          </p:cNvSpPr>
          <p:nvPr/>
        </p:nvSpPr>
        <p:spPr>
          <a:xfrm>
            <a:off x="1745836" y="1752600"/>
            <a:ext cx="9782801" cy="4572000"/>
          </a:xfrm>
          <a:prstGeom prst="rect">
            <a:avLst/>
          </a:prstGeom>
        </p:spPr>
        <p:txBody>
          <a:bodyPr/>
          <a:lstStyle/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1991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Linus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创建开源的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Linux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，从此，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Linux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系统不断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发展（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hlinkClick r:id="rId2"/>
              </a:rPr>
              <a:t>常用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  <a:hlinkClick r:id="rId2"/>
              </a:rPr>
              <a:t>liunx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hlinkClick r:id="rId2"/>
              </a:rPr>
              <a:t>操作系统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），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已经成为最大的服务器系统软件了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2002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年之前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志愿者的代码贡献都是通过发布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diff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交给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Linus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手动合并，选择商用版本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BitKeeper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（分布式版本控制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）来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托管代码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BitMover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公司同意授权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Linux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社区免费使用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2005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年开发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Samba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（计算机间共享文件、打印机、串口等）的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Andrew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试图破解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BitKeeper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的协议，被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BitMover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公司发现了，于是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BitMover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公司怒了，要收回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Linux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社区的免费使用权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Linus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向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BitMover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公司道个歉，保证以后严格管教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弟兄们。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实际情况是这样的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Linus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花了两周时间自己用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写了一个分布式版本控制系统，这就是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！一个月之内，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Linux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系统的源码已经由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管理了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！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迅速成为最流行的分布式版本控制系统，尤其是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2008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年，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GitHub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网站上线了，它为开源项目免费提供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存储，无数开源项目开始迁移至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GitHub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，包括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jQuery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PHP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Ruby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等等。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  <a:p>
            <a:pPr marL="246888" marR="0" lvl="0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endParaRPr kumimoji="0" 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74059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</a:t>
            </a:r>
            <a:r>
              <a:rPr lang="zh-CN" altLang="en-US" dirty="0" smtClean="0"/>
              <a:t>版本</a:t>
            </a:r>
            <a:r>
              <a:rPr lang="zh-CN" altLang="en-US" dirty="0" smtClean="0"/>
              <a:t>管理工具：</a:t>
            </a:r>
            <a:r>
              <a:rPr lang="en-US" altLang="zh-CN" dirty="0" err="1" smtClean="0"/>
              <a:t>svn,git,cvs</a:t>
            </a:r>
            <a:r>
              <a:rPr lang="zh-CN" altLang="en-US" dirty="0" smtClean="0"/>
              <a:t>比较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CVS(</a:t>
            </a:r>
            <a:r>
              <a:rPr lang="en-US" altLang="zh-CN" dirty="0" err="1" smtClean="0"/>
              <a:t>Cocurrent</a:t>
            </a:r>
            <a:r>
              <a:rPr lang="en-US" altLang="zh-CN" dirty="0" smtClean="0"/>
              <a:t> Version System</a:t>
            </a:r>
            <a:r>
              <a:rPr lang="en-US" altLang="zh-CN" dirty="0" smtClean="0"/>
              <a:t>)</a:t>
            </a:r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sz="2000" dirty="0" smtClean="0"/>
              <a:t>SVN(</a:t>
            </a:r>
            <a:r>
              <a:rPr lang="en-US" altLang="zh-CN" sz="2000" dirty="0" err="1" smtClean="0"/>
              <a:t>SubVersion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ClearCase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IBM</a:t>
            </a:r>
            <a:r>
              <a:rPr lang="zh-CN" altLang="en-US" sz="2000" dirty="0" smtClean="0"/>
              <a:t>的商用版本），</a:t>
            </a:r>
            <a:r>
              <a:rPr lang="en-US" altLang="zh-CN" sz="2000" dirty="0" smtClean="0"/>
              <a:t>VSS</a:t>
            </a:r>
            <a:r>
              <a:rPr lang="zh-CN" altLang="en-US" sz="2000" dirty="0" smtClean="0"/>
              <a:t>微软集成到</a:t>
            </a:r>
            <a:r>
              <a:rPr lang="en-US" altLang="zh-CN" sz="2000" dirty="0" smtClean="0"/>
              <a:t>Visual </a:t>
            </a:r>
            <a:r>
              <a:rPr lang="en-US" altLang="zh-CN" sz="2000" dirty="0" smtClean="0"/>
              <a:t>Studio</a:t>
            </a:r>
            <a:r>
              <a:rPr lang="zh-CN" altLang="en-US" sz="2000" dirty="0" smtClean="0"/>
              <a:t>中的版本管理工具</a:t>
            </a:r>
            <a:endParaRPr lang="zh-CN" altLang="en-US" sz="2000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 smtClean="0"/>
              <a:t>基于目录的版本控制，文件重命名，这些操作会记录</a:t>
            </a:r>
            <a:endParaRPr lang="en-US" altLang="zh-CN" dirty="0" smtClean="0"/>
          </a:p>
          <a:p>
            <a:r>
              <a:rPr lang="zh-CN" altLang="en-US" dirty="0" smtClean="0"/>
              <a:t>原子</a:t>
            </a:r>
            <a:r>
              <a:rPr lang="zh-CN" altLang="en-US" dirty="0" smtClean="0"/>
              <a:t>性提交，</a:t>
            </a:r>
            <a:r>
              <a:rPr lang="zh-CN" altLang="en-US" dirty="0" smtClean="0"/>
              <a:t>在</a:t>
            </a:r>
            <a:r>
              <a:rPr lang="zh-CN" altLang="en-US" dirty="0" smtClean="0"/>
              <a:t>提交更改时</a:t>
            </a:r>
            <a:r>
              <a:rPr lang="zh-CN" altLang="en-US" dirty="0" smtClean="0"/>
              <a:t>，保证</a:t>
            </a:r>
            <a:r>
              <a:rPr lang="zh-CN" altLang="en-US" dirty="0" smtClean="0"/>
              <a:t>所有更改要么全部提交或合并，要么不会发生任何改变。</a:t>
            </a:r>
            <a:endParaRPr lang="en-US" altLang="zh-CN" dirty="0" smtClean="0"/>
          </a:p>
          <a:p>
            <a:r>
              <a:rPr lang="zh-CN" altLang="en-US" dirty="0" smtClean="0"/>
              <a:t>适合于集中式大型开发项目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6" name="内容占位符 5"/>
          <p:cNvSpPr>
            <a:spLocks noGrp="1"/>
          </p:cNvSpPr>
          <p:nvPr>
            <p:ph sz="quarter" idx="4"/>
          </p:nvPr>
        </p:nvSpPr>
        <p:spPr>
          <a:xfrm>
            <a:off x="1522412" y="2514600"/>
            <a:ext cx="4818888" cy="3655568"/>
          </a:xfrm>
        </p:spPr>
        <p:txBody>
          <a:bodyPr/>
          <a:lstStyle/>
          <a:p>
            <a:r>
              <a:rPr lang="zh-CN" altLang="en-US" dirty="0" smtClean="0"/>
              <a:t>使用单一代码树，基于文件的版本控制</a:t>
            </a:r>
            <a:endParaRPr lang="en-US" altLang="zh-CN" dirty="0" smtClean="0"/>
          </a:p>
          <a:p>
            <a:r>
              <a:rPr lang="zh-CN" altLang="en-US" dirty="0" smtClean="0"/>
              <a:t>允许多名开发人员同时对同一个文件进行修改</a:t>
            </a:r>
            <a:endParaRPr lang="en-US" altLang="zh-CN" dirty="0" smtClean="0"/>
          </a:p>
          <a:p>
            <a:r>
              <a:rPr lang="zh-CN" altLang="en-US" dirty="0" smtClean="0"/>
              <a:t>允许合并</a:t>
            </a:r>
            <a:endParaRPr lang="en-US" altLang="zh-CN" dirty="0" smtClean="0"/>
          </a:p>
          <a:p>
            <a:r>
              <a:rPr lang="zh-CN" altLang="en-US" dirty="0" smtClean="0"/>
              <a:t>线性，串行批量提交，很容易中断（网络，客户端死机），造成版本库不一致。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8138965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</a:t>
            </a:r>
            <a:r>
              <a:rPr lang="zh-CN" altLang="en-US" dirty="0" smtClean="0"/>
              <a:t>版本管理</a:t>
            </a:r>
            <a:r>
              <a:rPr lang="en-US" altLang="zh-CN" dirty="0" err="1" smtClean="0"/>
              <a:t>svn,git,cvs</a:t>
            </a:r>
            <a:r>
              <a:rPr lang="zh-CN" altLang="en-US" dirty="0" smtClean="0"/>
              <a:t>比较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8612" y="1447800"/>
            <a:ext cx="9758776" cy="609600"/>
          </a:xfrm>
        </p:spPr>
        <p:txBody>
          <a:bodyPr/>
          <a:lstStyle/>
          <a:p>
            <a:r>
              <a:rPr lang="en-US" altLang="zh-CN" sz="2000" dirty="0" smtClean="0"/>
              <a:t>Git</a:t>
            </a:r>
            <a:r>
              <a:rPr lang="zh-CN" altLang="en-US" sz="2000" dirty="0" smtClean="0"/>
              <a:t>分布式版本控制，促使</a:t>
            </a:r>
            <a:r>
              <a:rPr lang="en-US" altLang="zh-CN" sz="2000" dirty="0" smtClean="0"/>
              <a:t>Git</a:t>
            </a:r>
            <a:r>
              <a:rPr lang="zh-CN" altLang="en-US" sz="2000" dirty="0" smtClean="0"/>
              <a:t>诞生的</a:t>
            </a:r>
            <a:r>
              <a:rPr lang="en-US" altLang="zh-CN" sz="2000" dirty="0" err="1" smtClean="0"/>
              <a:t>BitKeeper</a:t>
            </a:r>
            <a:r>
              <a:rPr lang="zh-CN" altLang="en-US" sz="2000" dirty="0" smtClean="0"/>
              <a:t>，还有</a:t>
            </a:r>
            <a:r>
              <a:rPr lang="en-US" altLang="zh-CN" sz="2000" dirty="0" smtClean="0"/>
              <a:t>Mercurial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Bazaar</a:t>
            </a:r>
            <a:r>
              <a:rPr lang="zh-CN" altLang="en-US" sz="2000" dirty="0" smtClean="0"/>
              <a:t>等</a:t>
            </a:r>
            <a:endParaRPr lang="zh-CN" altLang="en-US" sz="2000" dirty="0" smtClean="0"/>
          </a:p>
        </p:txBody>
      </p:sp>
      <p:sp>
        <p:nvSpPr>
          <p:cNvPr id="36" name="内容占位符 5"/>
          <p:cNvSpPr>
            <a:spLocks noGrp="1"/>
          </p:cNvSpPr>
          <p:nvPr>
            <p:ph sz="quarter" idx="4"/>
          </p:nvPr>
        </p:nvSpPr>
        <p:spPr>
          <a:xfrm>
            <a:off x="1446212" y="2362200"/>
            <a:ext cx="9829800" cy="40386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分布式版本库的管理方式，不需要服务端软件支持</a:t>
            </a:r>
            <a:endParaRPr lang="en-US" altLang="zh-CN" dirty="0" smtClean="0"/>
          </a:p>
          <a:p>
            <a:r>
              <a:rPr lang="zh-CN" altLang="en-US" dirty="0" smtClean="0"/>
              <a:t>原子提交，保证服务器版本的一致性</a:t>
            </a:r>
            <a:endParaRPr lang="en-US" altLang="zh-CN" dirty="0" smtClean="0"/>
          </a:p>
          <a:p>
            <a:r>
              <a:rPr lang="zh-CN" altLang="en-US" dirty="0" smtClean="0"/>
              <a:t>速度快，特别利于大项目的实施，只传输修改的部分</a:t>
            </a:r>
            <a:endParaRPr lang="en-US" altLang="zh-CN" dirty="0" smtClean="0"/>
          </a:p>
          <a:p>
            <a:r>
              <a:rPr lang="zh-CN" altLang="en-US" dirty="0" smtClean="0"/>
              <a:t>出色的合并（</a:t>
            </a:r>
            <a:r>
              <a:rPr lang="en-US" altLang="zh-CN" dirty="0" smtClean="0"/>
              <a:t>merge </a:t>
            </a:r>
            <a:r>
              <a:rPr lang="zh-CN" altLang="en-US" dirty="0" smtClean="0"/>
              <a:t>）跟踪（</a:t>
            </a:r>
            <a:r>
              <a:rPr lang="en-US" altLang="zh-CN" dirty="0" smtClean="0"/>
              <a:t>tracing</a:t>
            </a:r>
            <a:r>
              <a:rPr lang="zh-CN" altLang="en-US" dirty="0" smtClean="0"/>
              <a:t>）能力</a:t>
            </a:r>
            <a:endParaRPr lang="en-US" altLang="zh-CN" dirty="0" smtClean="0"/>
          </a:p>
          <a:p>
            <a:r>
              <a:rPr lang="zh-CN" altLang="en-US" dirty="0" smtClean="0"/>
              <a:t>强大的分支管理功能</a:t>
            </a:r>
            <a:endParaRPr lang="en-US" altLang="zh-CN" dirty="0" smtClean="0"/>
          </a:p>
          <a:p>
            <a:pPr fontAlgn="base"/>
            <a:r>
              <a:rPr lang="zh-CN" altLang="en-US" dirty="0" smtClean="0"/>
              <a:t>对非线性开发模式的强力支持（允许上千个并行开发的分支）</a:t>
            </a:r>
          </a:p>
          <a:p>
            <a:r>
              <a:rPr lang="zh-CN" altLang="en-US" dirty="0" smtClean="0"/>
              <a:t>可视化的界面操作，比如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下面的</a:t>
            </a:r>
            <a:r>
              <a:rPr lang="en-US" altLang="zh-CN" dirty="0" err="1" smtClean="0"/>
              <a:t>TortoiseGit</a:t>
            </a:r>
            <a:r>
              <a:rPr lang="zh-CN" altLang="en-US" dirty="0" smtClean="0"/>
              <a:t>，编程工具自带的</a:t>
            </a:r>
            <a:r>
              <a:rPr lang="en-US" altLang="zh-CN" dirty="0" smtClean="0"/>
              <a:t>git</a:t>
            </a:r>
            <a:r>
              <a:rPr lang="zh-CN" altLang="en-US" dirty="0" smtClean="0"/>
              <a:t>可视化工具，</a:t>
            </a:r>
            <a:r>
              <a:rPr lang="en-US" altLang="zh-CN" dirty="0" err="1" smtClean="0"/>
              <a:t>Eclipese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PHPstrom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8138965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数学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ath_16x9">
    <a:dk1>
      <a:srgbClr val="465562"/>
    </a:dk1>
    <a:lt1>
      <a:srgbClr val="FFFFFF"/>
    </a:lt1>
    <a:dk2>
      <a:srgbClr val="000000"/>
    </a:dk2>
    <a:lt2>
      <a:srgbClr val="F2ECE2"/>
    </a:lt2>
    <a:accent1>
      <a:srgbClr val="9BAAB7"/>
    </a:accent1>
    <a:accent2>
      <a:srgbClr val="B8D082"/>
    </a:accent2>
    <a:accent3>
      <a:srgbClr val="EFDB85"/>
    </a:accent3>
    <a:accent4>
      <a:srgbClr val="E8A565"/>
    </a:accent4>
    <a:accent5>
      <a:srgbClr val="BC9AAE"/>
    </a:accent5>
    <a:accent6>
      <a:srgbClr val="BABABA"/>
    </a:accent6>
    <a:hlink>
      <a:srgbClr val="8FC48C"/>
    </a:hlink>
    <a:folHlink>
      <a:srgbClr val="969696"/>
    </a:folHlink>
  </a:clrScheme>
</a:themeOverride>
</file>

<file path=ppt/theme/themeOverride2.xml><?xml version="1.0" encoding="utf-8"?>
<a:themeOverride xmlns:a="http://schemas.openxmlformats.org/drawingml/2006/main">
  <a:clrScheme name="Math_16x9">
    <a:dk1>
      <a:srgbClr val="465562"/>
    </a:dk1>
    <a:lt1>
      <a:srgbClr val="FFFFFF"/>
    </a:lt1>
    <a:dk2>
      <a:srgbClr val="000000"/>
    </a:dk2>
    <a:lt2>
      <a:srgbClr val="F2ECE2"/>
    </a:lt2>
    <a:accent1>
      <a:srgbClr val="9BAAB7"/>
    </a:accent1>
    <a:accent2>
      <a:srgbClr val="B8D082"/>
    </a:accent2>
    <a:accent3>
      <a:srgbClr val="EFDB85"/>
    </a:accent3>
    <a:accent4>
      <a:srgbClr val="E8A565"/>
    </a:accent4>
    <a:accent5>
      <a:srgbClr val="BC9AAE"/>
    </a:accent5>
    <a:accent6>
      <a:srgbClr val="BABABA"/>
    </a:accent6>
    <a:hlink>
      <a:srgbClr val="8FC48C"/>
    </a:hlink>
    <a:folHlink>
      <a:srgbClr val="96969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此值表示保存或修订次数。该应用程序负责在每次修订后更新此值。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28882EF-8483-452E-ADFB-02067D56F7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763940C-480C-4D93-B5B4-BAA891CEAD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B895F5-7F43-4073-919C-BA6E32AC020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</TotalTime>
  <Words>1974</Words>
  <Application>Microsoft Office PowerPoint</Application>
  <PresentationFormat>自定义</PresentationFormat>
  <Paragraphs>261</Paragraphs>
  <Slides>26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数学 16x9</vt:lpstr>
      <vt:lpstr>Git入门</vt:lpstr>
      <vt:lpstr>提纲</vt:lpstr>
      <vt:lpstr>什么是版本控制系统</vt:lpstr>
      <vt:lpstr>版本控制系统的发展</vt:lpstr>
      <vt:lpstr>版本控制系统的发展</vt:lpstr>
      <vt:lpstr>版本控制系统的发展</vt:lpstr>
      <vt:lpstr>Git的诞生历史</vt:lpstr>
      <vt:lpstr>常用版本管理工具：svn,git,cvs比较</vt:lpstr>
      <vt:lpstr>常用版本管理svn,git,cvs比较</vt:lpstr>
      <vt:lpstr>安装Git</vt:lpstr>
      <vt:lpstr>Git常用操作</vt:lpstr>
      <vt:lpstr>Git常用操作</vt:lpstr>
      <vt:lpstr>Git常用操作</vt:lpstr>
      <vt:lpstr>Git常用操作</vt:lpstr>
      <vt:lpstr>Git常用操作</vt:lpstr>
      <vt:lpstr>Git常用操作</vt:lpstr>
      <vt:lpstr>Git常用操作</vt:lpstr>
      <vt:lpstr>幻灯片 18</vt:lpstr>
      <vt:lpstr>带有图表的标题和内容版式</vt:lpstr>
      <vt:lpstr>带有表格的两栏内容版式</vt:lpstr>
      <vt:lpstr>带有表格的两栏内容版式</vt:lpstr>
      <vt:lpstr>幻灯片 22</vt:lpstr>
      <vt:lpstr>幻灯片 23</vt:lpstr>
      <vt:lpstr>幻灯片 24</vt:lpstr>
      <vt:lpstr>幻灯片 25</vt:lpstr>
      <vt:lpstr>幻灯片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标题版式</dc:title>
  <dc:creator>Summer</dc:creator>
  <cp:lastModifiedBy>admin</cp:lastModifiedBy>
  <cp:revision>119</cp:revision>
  <dcterms:created xsi:type="dcterms:W3CDTF">2013-04-05T20:25:58Z</dcterms:created>
  <dcterms:modified xsi:type="dcterms:W3CDTF">2014-11-01T09:19:19Z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sMyDocuments">
    <vt:bool>true</vt:bool>
  </property>
</Properties>
</file>