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74" r:id="rId4"/>
    <p:sldId id="275" r:id="rId5"/>
    <p:sldId id="310" r:id="rId6"/>
    <p:sldId id="311" r:id="rId7"/>
    <p:sldId id="309" r:id="rId8"/>
    <p:sldId id="276" r:id="rId9"/>
    <p:sldId id="295" r:id="rId10"/>
    <p:sldId id="278" r:id="rId11"/>
    <p:sldId id="279" r:id="rId12"/>
    <p:sldId id="281" r:id="rId13"/>
    <p:sldId id="280" r:id="rId14"/>
    <p:sldId id="282" r:id="rId15"/>
    <p:sldId id="283" r:id="rId16"/>
    <p:sldId id="285" r:id="rId17"/>
    <p:sldId id="286" r:id="rId18"/>
    <p:sldId id="288" r:id="rId19"/>
    <p:sldId id="302" r:id="rId20"/>
    <p:sldId id="293" r:id="rId21"/>
    <p:sldId id="305" r:id="rId22"/>
    <p:sldId id="289" r:id="rId23"/>
    <p:sldId id="294" r:id="rId24"/>
    <p:sldId id="303" r:id="rId25"/>
    <p:sldId id="290" r:id="rId26"/>
    <p:sldId id="292" r:id="rId27"/>
    <p:sldId id="312" r:id="rId28"/>
    <p:sldId id="297" r:id="rId29"/>
    <p:sldId id="298" r:id="rId30"/>
    <p:sldId id="306" r:id="rId31"/>
    <p:sldId id="307" r:id="rId32"/>
    <p:sldId id="296" r:id="rId33"/>
    <p:sldId id="269" r:id="rId34"/>
    <p:sldId id="270" r:id="rId35"/>
    <p:sldId id="271" r:id="rId36"/>
    <p:sldId id="272" r:id="rId37"/>
    <p:sldId id="273" r:id="rId38"/>
    <p:sldId id="299" r:id="rId39"/>
    <p:sldId id="300" r:id="rId40"/>
    <p:sldId id="308" r:id="rId41"/>
    <p:sldId id="304" r:id="rId42"/>
    <p:sldId id="301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6252" autoAdjust="0"/>
  </p:normalViewPr>
  <p:slideViewPr>
    <p:cSldViewPr>
      <p:cViewPr varScale="1">
        <p:scale>
          <a:sx n="53" d="100"/>
          <a:sy n="53" d="100"/>
        </p:scale>
        <p:origin x="-18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62C9B-E520-48A5-9D5A-A7768AD5D9D8}" type="datetimeFigureOut">
              <a:rPr lang="zh-CN" altLang="en-US" smtClean="0"/>
              <a:pPr/>
              <a:t>2014/5/29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BD9E8-535B-4120-9F31-FEE4980F10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BD9E8-535B-4120-9F31-FEE4980F10A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BD9E8-535B-4120-9F31-FEE4980F10A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用简单例子演示冲突解决方法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BD9E8-535B-4120-9F31-FEE4980F10A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BD9E8-535B-4120-9F31-FEE4980F10A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到现在位置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的提交、分支、标签等功能均是在没有联网的情况下完成的，这在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是绝对无法做到的。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BD9E8-535B-4120-9F31-FEE4980F10A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BD9E8-535B-4120-9F31-FEE4980F10A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地址是</a:t>
            </a:r>
            <a:r>
              <a:rPr lang="en-US" altLang="zh-CN" dirty="0" smtClean="0"/>
              <a:t>6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48</a:t>
            </a:r>
            <a:r>
              <a:rPr lang="zh-CN" altLang="en-US" dirty="0" smtClean="0"/>
              <a:t>位，也是全球唯一。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，地址可以取简称，默认前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项目用前</a:t>
            </a:r>
            <a:r>
              <a:rPr lang="en-US" altLang="zh-CN" dirty="0" smtClean="0"/>
              <a:t>12</a:t>
            </a:r>
            <a:r>
              <a:rPr lang="zh-CN" altLang="en-US" dirty="0" smtClean="0"/>
              <a:t>位。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BD9E8-535B-4120-9F31-FEE4980F10A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BD9E8-535B-4120-9F31-FEE4980F10A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  <a:r>
              <a:rPr lang="zh-CN" altLang="en-US" dirty="0" smtClean="0"/>
              <a:t>新建一个提交对象之前，会先计算每个子目录的检校和，然后在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仓库中将这些目录保存为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对象，最后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创建提交对象，除了包含提交信息之外，还包含指向这个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对象的指针，如此它就可以在将来需要的时候重现这个快照了。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，如果不为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对象建立</a:t>
            </a:r>
            <a:r>
              <a:rPr lang="en-US" altLang="zh-CN" dirty="0" smtClean="0"/>
              <a:t>tag</a:t>
            </a:r>
            <a:r>
              <a:rPr lang="zh-CN" altLang="en-US" dirty="0" smtClean="0"/>
              <a:t>那就需要用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命令查到</a:t>
            </a:r>
            <a:r>
              <a:rPr lang="en-US" altLang="zh-CN" dirty="0" smtClean="0"/>
              <a:t>SHA1</a:t>
            </a:r>
            <a:r>
              <a:rPr lang="zh-CN" altLang="en-US" dirty="0" smtClean="0"/>
              <a:t>值，然后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出来，否则可以直接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标签来重现历史版本。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BD9E8-535B-4120-9F31-FEE4980F10A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多次提交，通过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对象的链接域串联起来。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BD9E8-535B-4120-9F31-FEE4980F10A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BD9E8-535B-4120-9F31-FEE4980F10A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BD9E8-535B-4120-9F31-FEE4980F10A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BD9E8-535B-4120-9F31-FEE4980F10A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同一个文件多次提交到暂存区，暂存区保留最新版本</a:t>
            </a:r>
            <a:endParaRPr lang="en-US" altLang="zh-CN" dirty="0" smtClean="0"/>
          </a:p>
          <a:p>
            <a:r>
              <a:rPr lang="zh-CN" altLang="en-US" dirty="0" smtClean="0"/>
              <a:t>只有提交到暂存区的修改，在提交的时候才会进入版本库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BD9E8-535B-4120-9F31-FEE4980F10A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  <a:r>
              <a:rPr lang="zh-CN" altLang="en-US" dirty="0" smtClean="0"/>
              <a:t>有啥作用，有的时候你只想改动一处或者几处，这样改完了提交之前可以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一下看是不是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BD9E8-535B-4120-9F31-FEE4980F10A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BD9E8-535B-4120-9F31-FEE4980F10A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的分支还有下面将要讲到的标签完胜</a:t>
            </a:r>
            <a:r>
              <a:rPr lang="en-US" altLang="zh-CN" dirty="0" smtClean="0"/>
              <a:t>SVN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很多人在</a:t>
            </a:r>
            <a:r>
              <a:rPr lang="en-US" altLang="zh-CN" dirty="0" smtClean="0"/>
              <a:t>SVN</a:t>
            </a:r>
            <a:r>
              <a:rPr lang="zh-CN" altLang="en-US" dirty="0" smtClean="0"/>
              <a:t>中并不使用分支和标签，但是刚才讲到了软件开发中的非线性开发很常见，利用分支功能会避免等待提高工作效率，即便被突如其来的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打断也不用怕，因为可以很方便地进行分支切换。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BD9E8-535B-4120-9F31-FEE4980F10A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BD9E8-535B-4120-9F31-FEE4980F10A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2014/5/29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2014/5/29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hi.baidu.com/a17509/item/1cc91f41d9255dfb1e19bc4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xxx.com:model/xxx.gi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git@xxx.com:data/online-charging.git" TargetMode="External"/><Relationship Id="rId4" Type="http://schemas.openxmlformats.org/officeDocument/2006/relationships/hyperlink" Target="mailto:git@github.adrd.sohuno.com:data/online-charging.gi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anyifeng.com/blog/2012/07/git.html" TargetMode="External"/><Relationship Id="rId2" Type="http://schemas.openxmlformats.org/officeDocument/2006/relationships/hyperlink" Target="http://gitref.cyj.me/zh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book.liuhui998.com/index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sysgit/downloads/detail?name=Git-1.7.10-preview20120409.exe" TargetMode="External"/><Relationship Id="rId2" Type="http://schemas.openxmlformats.org/officeDocument/2006/relationships/hyperlink" Target="http://hi.baidu.com/a17509/item/1cc91f41d9255dfb1e19bc4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msysgit/downloads/detail?name=Git-1.7.10-preview20120409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Call Me </a:t>
            </a:r>
            <a:r>
              <a:rPr lang="en-US" altLang="zh-CN" dirty="0" smtClean="0"/>
              <a:t>Fly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/>
              <a:t>如何将项目纳入</a:t>
            </a:r>
            <a:r>
              <a:rPr lang="en-US" altLang="zh-CN" sz="2700" dirty="0" smtClean="0"/>
              <a:t>GIT</a:t>
            </a:r>
            <a:r>
              <a:rPr lang="zh-CN" altLang="en-US" sz="2700" dirty="0" smtClean="0"/>
              <a:t>的管理范围</a:t>
            </a:r>
            <a:endParaRPr lang="en-US" altLang="zh-CN" sz="2700" dirty="0" smtClean="0"/>
          </a:p>
          <a:p>
            <a:pPr lvl="1"/>
            <a:r>
              <a:rPr lang="en-US" altLang="zh-CN" dirty="0" err="1" smtClean="0"/>
              <a:t>cd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project_directory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init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add .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“</a:t>
            </a:r>
            <a:r>
              <a:rPr lang="en-US" altLang="zh-CN" dirty="0" smtClean="0">
                <a:solidFill>
                  <a:srgbClr val="FF0000"/>
                </a:solidFill>
              </a:rPr>
              <a:t>commit message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commit message</a:t>
            </a:r>
            <a:r>
              <a:rPr lang="zh-CN" altLang="en-US" dirty="0" smtClean="0">
                <a:solidFill>
                  <a:srgbClr val="FF0000"/>
                </a:solidFill>
              </a:rPr>
              <a:t>规范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第一行标题：概要描述提交的功能。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祈使一般式，如</a:t>
            </a:r>
            <a:r>
              <a:rPr lang="en-US" altLang="zh-CN" dirty="0" smtClean="0"/>
              <a:t>Add tests for xxx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第二行开始正文：详细描述提交的功能点（可选）。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保证只要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过的内容绝不会丢失。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都作为一个对象存在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对象都有一个当前版本（也叫快照）的</a:t>
            </a:r>
            <a:r>
              <a:rPr lang="en-US" altLang="zh-CN" dirty="0" smtClean="0"/>
              <a:t>SHA1</a:t>
            </a:r>
            <a:r>
              <a:rPr lang="zh-CN" altLang="en-US" dirty="0" smtClean="0"/>
              <a:t>签名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对象通过父指针域串联，方便回溯历史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如何控制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的管理范围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忽略</a:t>
            </a:r>
            <a:r>
              <a:rPr lang="zh-CN" altLang="en-US" dirty="0" smtClean="0"/>
              <a:t>操作（</a:t>
            </a:r>
            <a:r>
              <a:rPr lang="zh-CN" altLang="en-US" dirty="0" smtClean="0">
                <a:solidFill>
                  <a:srgbClr val="FF0000"/>
                </a:solidFill>
              </a:rPr>
              <a:t>要在执行</a:t>
            </a:r>
            <a:r>
              <a:rPr lang="en-US" altLang="zh-CN" dirty="0" smtClean="0">
                <a:solidFill>
                  <a:srgbClr val="FF0000"/>
                </a:solidFill>
              </a:rPr>
              <a:t>add</a:t>
            </a:r>
            <a:r>
              <a:rPr lang="zh-CN" altLang="en-US" dirty="0" smtClean="0">
                <a:solidFill>
                  <a:srgbClr val="FF0000"/>
                </a:solidFill>
              </a:rPr>
              <a:t>操作之前配置</a:t>
            </a:r>
            <a:r>
              <a:rPr lang="zh-CN" altLang="en-US" dirty="0" smtClean="0">
                <a:solidFill>
                  <a:srgbClr val="FF0000"/>
                </a:solidFill>
              </a:rPr>
              <a:t>，编辑与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zh-CN" altLang="en-US" dirty="0" smtClean="0">
                <a:solidFill>
                  <a:srgbClr val="FF0000"/>
                </a:solidFill>
              </a:rPr>
              <a:t>文件夹同级</a:t>
            </a:r>
            <a:r>
              <a:rPr lang="zh-CN" altLang="en-US" dirty="0" smtClean="0">
                <a:solidFill>
                  <a:srgbClr val="FF0000"/>
                </a:solidFill>
              </a:rPr>
              <a:t>目录的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gitignore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*.[</a:t>
            </a:r>
            <a:r>
              <a:rPr lang="en-US" altLang="zh-CN" dirty="0" err="1" smtClean="0"/>
              <a:t>oa</a:t>
            </a:r>
            <a:r>
              <a:rPr lang="en-US" altLang="zh-CN" dirty="0" smtClean="0"/>
              <a:t>]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.o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.a</a:t>
            </a:r>
            <a:r>
              <a:rPr lang="zh-CN" altLang="en-US" dirty="0" smtClean="0"/>
              <a:t>结尾的文件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bin/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bin/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target/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target/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.project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工程文件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加法操作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add a.txt</a:t>
            </a:r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“add a.txt”</a:t>
            </a:r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如何控制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的管理范围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减法操作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将文件从版本库和本地同时删除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a.txt</a:t>
            </a:r>
          </a:p>
          <a:p>
            <a:pPr lvl="3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“delete a.txt”</a:t>
            </a:r>
          </a:p>
          <a:p>
            <a:pPr lvl="2"/>
            <a:r>
              <a:rPr lang="zh-CN" altLang="en-US" dirty="0" smtClean="0"/>
              <a:t>将文件从版本库中删除保留本地文件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–-cached a.txt</a:t>
            </a:r>
          </a:p>
          <a:p>
            <a:pPr lvl="3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“delete a.txt”</a:t>
            </a:r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如何知晓文件是否被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  <p:pic>
        <p:nvPicPr>
          <p:cNvPr id="11" name="图片 10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2357430"/>
            <a:ext cx="7210421" cy="3706704"/>
          </a:xfrm>
          <a:prstGeom prst="rect">
            <a:avLst/>
          </a:prstGeom>
        </p:spPr>
      </p:pic>
      <p:sp>
        <p:nvSpPr>
          <p:cNvPr id="5" name="七角星 4"/>
          <p:cNvSpPr/>
          <p:nvPr/>
        </p:nvSpPr>
        <p:spPr>
          <a:xfrm>
            <a:off x="142844" y="3786190"/>
            <a:ext cx="1571636" cy="135732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conflict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如何知晓文件是否被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71803" y="5286388"/>
            <a:ext cx="2000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71803" y="3893347"/>
            <a:ext cx="2000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暂存区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71803" y="2500306"/>
            <a:ext cx="2000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28596" y="5286388"/>
            <a:ext cx="1857388" cy="71438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a.txt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8596" y="3893347"/>
            <a:ext cx="1857388" cy="71438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/index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8596" y="2500306"/>
            <a:ext cx="1857388" cy="71438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/objects/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5400000" flipH="1" flipV="1">
            <a:off x="3161895" y="4947058"/>
            <a:ext cx="678661" cy="1588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3161895" y="3554017"/>
            <a:ext cx="678661" cy="1588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0"/>
            <a:endCxn id="6" idx="2"/>
          </p:cNvCxnSpPr>
          <p:nvPr/>
        </p:nvCxnSpPr>
        <p:spPr>
          <a:xfrm rot="5400000" flipH="1" flipV="1">
            <a:off x="3732605" y="4947058"/>
            <a:ext cx="678661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0"/>
            <a:endCxn id="7" idx="2"/>
          </p:cNvCxnSpPr>
          <p:nvPr/>
        </p:nvCxnSpPr>
        <p:spPr>
          <a:xfrm rot="5400000" flipH="1" flipV="1">
            <a:off x="3732605" y="3554017"/>
            <a:ext cx="678661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7" idx="1"/>
            <a:endCxn id="6" idx="1"/>
          </p:cNvCxnSpPr>
          <p:nvPr/>
        </p:nvCxnSpPr>
        <p:spPr>
          <a:xfrm rot="10800000" flipV="1">
            <a:off x="3071803" y="2857495"/>
            <a:ext cx="1588" cy="1393041"/>
          </a:xfrm>
          <a:prstGeom prst="bentConnector3">
            <a:avLst>
              <a:gd name="adj1" fmla="val 26576205"/>
            </a:avLst>
          </a:prstGeom>
          <a:ln w="635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29322" y="1571612"/>
            <a:ext cx="27146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，增加文件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add a.txt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commit –m “xx”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，修改文件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add a.txt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commit –m “xx”</a:t>
            </a:r>
          </a:p>
          <a:p>
            <a:r>
              <a:rPr lang="zh-CN" altLang="en-US" dirty="0" smtClean="0"/>
              <a:t>或者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commit –am “xx”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，删除文件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2060"/>
                </a:solidFill>
              </a:rPr>
              <a:t>git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 err="1" smtClean="0">
                <a:solidFill>
                  <a:srgbClr val="002060"/>
                </a:solidFill>
              </a:rPr>
              <a:t>rm</a:t>
            </a:r>
            <a:r>
              <a:rPr lang="en-US" altLang="zh-CN" dirty="0" smtClean="0">
                <a:solidFill>
                  <a:srgbClr val="002060"/>
                </a:solidFill>
              </a:rPr>
              <a:t> a.txt</a:t>
            </a:r>
          </a:p>
          <a:p>
            <a:r>
              <a:rPr lang="en-US" altLang="zh-CN" dirty="0" err="1" smtClean="0">
                <a:solidFill>
                  <a:srgbClr val="002060"/>
                </a:solidFill>
              </a:rPr>
              <a:t>git</a:t>
            </a:r>
            <a:r>
              <a:rPr lang="en-US" altLang="zh-CN" dirty="0" smtClean="0">
                <a:solidFill>
                  <a:srgbClr val="002060"/>
                </a:solidFill>
              </a:rPr>
              <a:t> commit –m “xx”</a:t>
            </a:r>
          </a:p>
          <a:p>
            <a:r>
              <a:rPr lang="zh-CN" altLang="en-US" dirty="0" smtClean="0"/>
              <a:t>或者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git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rm</a:t>
            </a:r>
            <a:r>
              <a:rPr lang="en-US" altLang="zh-CN" dirty="0" smtClean="0">
                <a:solidFill>
                  <a:srgbClr val="00B050"/>
                </a:solidFill>
              </a:rPr>
              <a:t> –-cached a.txt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git</a:t>
            </a:r>
            <a:r>
              <a:rPr lang="en-US" altLang="zh-CN" dirty="0" smtClean="0">
                <a:solidFill>
                  <a:srgbClr val="00B050"/>
                </a:solidFill>
              </a:rPr>
              <a:t> commit –m “xx”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，恢复文件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reset HEAD a.txt</a:t>
            </a:r>
          </a:p>
          <a:p>
            <a:r>
              <a:rPr lang="zh-CN" altLang="en-US" dirty="0" smtClean="0"/>
              <a:t>或者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FF"/>
                </a:solidFill>
              </a:rPr>
              <a:t>git</a:t>
            </a:r>
            <a:r>
              <a:rPr lang="en-US" altLang="zh-CN" dirty="0" smtClean="0">
                <a:solidFill>
                  <a:srgbClr val="FF00FF"/>
                </a:solidFill>
              </a:rPr>
              <a:t> checkout a.txt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rot="5400000" flipH="1" flipV="1">
            <a:off x="4250530" y="4964917"/>
            <a:ext cx="642943" cy="2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>
            <a:off x="5072066" y="3071810"/>
            <a:ext cx="1588" cy="2786082"/>
          </a:xfrm>
          <a:prstGeom prst="bentConnector3">
            <a:avLst>
              <a:gd name="adj1" fmla="val 41815441"/>
            </a:avLst>
          </a:prstGeom>
          <a:ln w="635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如何知晓文件是否被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71802" y="5286388"/>
            <a:ext cx="2000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71802" y="3893347"/>
            <a:ext cx="2000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暂存区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71802" y="2500306"/>
            <a:ext cx="2000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28596" y="5286388"/>
            <a:ext cx="1857388" cy="71438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a.txt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8596" y="3893347"/>
            <a:ext cx="1857388" cy="71438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/index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8596" y="2500306"/>
            <a:ext cx="1857388" cy="71438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/objects/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5" idx="0"/>
            <a:endCxn id="6" idx="2"/>
          </p:cNvCxnSpPr>
          <p:nvPr/>
        </p:nvCxnSpPr>
        <p:spPr>
          <a:xfrm rot="5400000" flipH="1" flipV="1">
            <a:off x="3732604" y="4947058"/>
            <a:ext cx="678661" cy="1588"/>
          </a:xfrm>
          <a:prstGeom prst="straightConnector1">
            <a:avLst/>
          </a:prstGeom>
          <a:ln w="5080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0"/>
            <a:endCxn id="7" idx="2"/>
          </p:cNvCxnSpPr>
          <p:nvPr/>
        </p:nvCxnSpPr>
        <p:spPr>
          <a:xfrm rot="5400000" flipH="1" flipV="1">
            <a:off x="3732604" y="3554017"/>
            <a:ext cx="678661" cy="1588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7" idx="1"/>
            <a:endCxn id="5" idx="1"/>
          </p:cNvCxnSpPr>
          <p:nvPr/>
        </p:nvCxnSpPr>
        <p:spPr>
          <a:xfrm rot="10800000" flipV="1">
            <a:off x="3071802" y="2857496"/>
            <a:ext cx="1588" cy="2786082"/>
          </a:xfrm>
          <a:prstGeom prst="bentConnector3">
            <a:avLst>
              <a:gd name="adj1" fmla="val 22146858"/>
            </a:avLst>
          </a:prstGeom>
          <a:ln w="508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86512" y="2428868"/>
            <a:ext cx="2857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增加暂存区的好处：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，方便按照逻辑分批次对修改做提交。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，感知系统命令</a:t>
            </a:r>
            <a:r>
              <a:rPr lang="en-US" altLang="zh-CN" dirty="0" err="1" smtClean="0"/>
              <a:t>mv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。将</a:t>
            </a:r>
            <a:r>
              <a:rPr lang="en-US" altLang="zh-CN" dirty="0" err="1" smtClean="0"/>
              <a:t>mv</a:t>
            </a:r>
            <a:r>
              <a:rPr lang="zh-CN" altLang="en-US" dirty="0" smtClean="0"/>
              <a:t>命令感知为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add</a:t>
            </a:r>
            <a:r>
              <a:rPr lang="zh-CN" altLang="en-US" dirty="0" smtClean="0"/>
              <a:t>两个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命令，将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命令感知为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命令。而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直接傻了，用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？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告知相关文件跟踪丢失，并且无法提交。</a:t>
            </a:r>
            <a:endParaRPr lang="en-US" altLang="zh-CN" dirty="0" smtClean="0"/>
          </a:p>
          <a:p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4810" y="335756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diff --cached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86248" y="478632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2060"/>
                </a:solidFill>
              </a:rPr>
              <a:t>git</a:t>
            </a:r>
            <a:r>
              <a:rPr lang="en-US" altLang="zh-CN" dirty="0" smtClean="0">
                <a:solidFill>
                  <a:srgbClr val="002060"/>
                </a:solidFill>
              </a:rPr>
              <a:t> diff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2976" y="341685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git</a:t>
            </a:r>
            <a:r>
              <a:rPr lang="en-US" altLang="zh-CN" dirty="0" smtClean="0">
                <a:solidFill>
                  <a:srgbClr val="00B050"/>
                </a:solidFill>
              </a:rPr>
              <a:t> diff HEAD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/>
              <a:t>如何利用分支管理非线性开发</a:t>
            </a:r>
            <a:endParaRPr lang="en-US" altLang="zh-CN" sz="2700" dirty="0" smtClean="0"/>
          </a:p>
          <a:p>
            <a:pPr lvl="1"/>
            <a:r>
              <a:rPr lang="zh-CN" altLang="en-US" dirty="0" smtClean="0"/>
              <a:t>线性开发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非线性开发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00166" y="2357430"/>
            <a:ext cx="7858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43174" y="2357430"/>
            <a:ext cx="7858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86182" y="2357430"/>
            <a:ext cx="7858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285984" y="271462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3428992" y="271462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929322" y="2357430"/>
            <a:ext cx="7858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3"/>
            <a:endCxn id="9" idx="1"/>
          </p:cNvCxnSpPr>
          <p:nvPr/>
        </p:nvCxnSpPr>
        <p:spPr>
          <a:xfrm>
            <a:off x="4572000" y="2714620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9190" y="2357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00166" y="3643314"/>
            <a:ext cx="7858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643174" y="3643314"/>
            <a:ext cx="7858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786182" y="3643314"/>
            <a:ext cx="7858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/>
        </p:nvCxnSpPr>
        <p:spPr>
          <a:xfrm>
            <a:off x="2285984" y="400050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>
            <a:off x="3428992" y="400050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89074" y="3643314"/>
            <a:ext cx="7858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500166" y="4725770"/>
            <a:ext cx="7858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</a:t>
            </a:r>
            <a:r>
              <a:rPr lang="en-US" altLang="zh-CN" dirty="0" smtClean="0"/>
              <a:t>1.1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2" idx="2"/>
            <a:endCxn id="18" idx="0"/>
          </p:cNvCxnSpPr>
          <p:nvPr/>
        </p:nvCxnSpPr>
        <p:spPr>
          <a:xfrm rot="5400000">
            <a:off x="1709037" y="4541732"/>
            <a:ext cx="3680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643174" y="4714884"/>
            <a:ext cx="7858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3" idx="2"/>
            <a:endCxn id="20" idx="0"/>
          </p:cNvCxnSpPr>
          <p:nvPr/>
        </p:nvCxnSpPr>
        <p:spPr>
          <a:xfrm rot="5400000">
            <a:off x="2857488" y="453628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7" idx="1"/>
          </p:cNvCxnSpPr>
          <p:nvPr/>
        </p:nvCxnSpPr>
        <p:spPr>
          <a:xfrm>
            <a:off x="4572000" y="4000504"/>
            <a:ext cx="517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3"/>
            <a:endCxn id="17" idx="2"/>
          </p:cNvCxnSpPr>
          <p:nvPr/>
        </p:nvCxnSpPr>
        <p:spPr>
          <a:xfrm flipV="1">
            <a:off x="3428992" y="4357694"/>
            <a:ext cx="2052991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形状 56"/>
          <p:cNvCxnSpPr>
            <a:stCxn id="18" idx="2"/>
            <a:endCxn id="17" idx="2"/>
          </p:cNvCxnSpPr>
          <p:nvPr/>
        </p:nvCxnSpPr>
        <p:spPr>
          <a:xfrm rot="5400000" flipH="1" flipV="1">
            <a:off x="3146301" y="3104468"/>
            <a:ext cx="1082456" cy="3588908"/>
          </a:xfrm>
          <a:prstGeom prst="bentConnector3">
            <a:avLst>
              <a:gd name="adj1" fmla="val -211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/>
              <a:t>如何利用分支管理非线性开发</a:t>
            </a:r>
            <a:endParaRPr lang="en-US" altLang="zh-CN" sz="2700" dirty="0" smtClean="0"/>
          </a:p>
          <a:p>
            <a:pPr lvl="1"/>
            <a:r>
              <a:rPr lang="zh-CN" altLang="en-US" dirty="0" smtClean="0"/>
              <a:t>非线性开发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1538" y="2500306"/>
            <a:ext cx="114300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某系统</a:t>
            </a:r>
            <a:r>
              <a:rPr lang="en-US" altLang="zh-CN" sz="1400" dirty="0" smtClean="0"/>
              <a:t>V0</a:t>
            </a:r>
            <a:endParaRPr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2000232" y="3643326"/>
            <a:ext cx="1285884" cy="12858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新功能</a:t>
            </a:r>
            <a:r>
              <a:rPr lang="en-US" altLang="zh-CN" sz="1400" dirty="0" smtClean="0"/>
              <a:t>2</a:t>
            </a:r>
          </a:p>
        </p:txBody>
      </p:sp>
      <p:sp>
        <p:nvSpPr>
          <p:cNvPr id="6" name="椭圆 5"/>
          <p:cNvSpPr/>
          <p:nvPr/>
        </p:nvSpPr>
        <p:spPr>
          <a:xfrm>
            <a:off x="71406" y="3643314"/>
            <a:ext cx="1285884" cy="12858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新功能</a:t>
            </a:r>
            <a:r>
              <a:rPr lang="en-US" altLang="zh-CN" sz="1400" dirty="0" smtClean="0"/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3786182" y="2928934"/>
            <a:ext cx="114300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某系统</a:t>
            </a:r>
            <a:r>
              <a:rPr lang="en-US" altLang="zh-CN" sz="1400" dirty="0" smtClean="0"/>
              <a:t>V0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572132" y="2928934"/>
            <a:ext cx="114300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某系统</a:t>
            </a:r>
            <a:r>
              <a:rPr lang="en-US" altLang="zh-CN" sz="1400" dirty="0" smtClean="0"/>
              <a:t>V1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7" idx="3"/>
            <a:endCxn id="8" idx="1"/>
          </p:cNvCxnSpPr>
          <p:nvPr/>
        </p:nvCxnSpPr>
        <p:spPr>
          <a:xfrm>
            <a:off x="4929190" y="339328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14580" y="300037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7358082" y="2928934"/>
            <a:ext cx="114300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某系统</a:t>
            </a:r>
            <a:r>
              <a:rPr lang="en-US" altLang="zh-CN" sz="1400" dirty="0" smtClean="0"/>
              <a:t>V2</a:t>
            </a:r>
            <a:endParaRPr lang="zh-CN" altLang="en-US" sz="1400" dirty="0"/>
          </a:p>
        </p:txBody>
      </p:sp>
      <p:cxnSp>
        <p:nvCxnSpPr>
          <p:cNvPr id="14" name="直接箭头连接符 13"/>
          <p:cNvCxnSpPr>
            <a:stCxn id="8" idx="3"/>
            <a:endCxn id="13" idx="1"/>
          </p:cNvCxnSpPr>
          <p:nvPr/>
        </p:nvCxnSpPr>
        <p:spPr>
          <a:xfrm>
            <a:off x="6715140" y="339328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00530" y="300037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714744" y="24058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理想的线性开发计划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86182" y="407194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残酷的非线性开发现实</a:t>
            </a:r>
          </a:p>
        </p:txBody>
      </p:sp>
      <p:sp>
        <p:nvSpPr>
          <p:cNvPr id="21" name="矩形 20"/>
          <p:cNvSpPr/>
          <p:nvPr/>
        </p:nvSpPr>
        <p:spPr>
          <a:xfrm>
            <a:off x="3857620" y="4500570"/>
            <a:ext cx="114300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某系统</a:t>
            </a:r>
            <a:r>
              <a:rPr lang="en-US" altLang="zh-CN" sz="1400" dirty="0" smtClean="0"/>
              <a:t>V0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21" idx="3"/>
            <a:endCxn id="25" idx="1"/>
          </p:cNvCxnSpPr>
          <p:nvPr/>
        </p:nvCxnSpPr>
        <p:spPr>
          <a:xfrm>
            <a:off x="5000628" y="4964917"/>
            <a:ext cx="610284" cy="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86018" y="4572008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25" name="流程图: 文档 24"/>
          <p:cNvSpPr/>
          <p:nvPr/>
        </p:nvSpPr>
        <p:spPr>
          <a:xfrm>
            <a:off x="5610912" y="4500570"/>
            <a:ext cx="1144800" cy="928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某系统</a:t>
            </a:r>
            <a:r>
              <a:rPr lang="en-US" altLang="zh-CN" sz="1400" dirty="0" smtClean="0"/>
              <a:t>V1</a:t>
            </a:r>
            <a:endParaRPr lang="zh-CN" altLang="en-US" sz="1400" dirty="0" smtClean="0"/>
          </a:p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57620" y="5857892"/>
            <a:ext cx="114300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某系统</a:t>
            </a:r>
            <a:r>
              <a:rPr lang="en-US" altLang="zh-CN" sz="1400" dirty="0" smtClean="0"/>
              <a:t>V0.1</a:t>
            </a:r>
            <a:endParaRPr lang="zh-CN" altLang="en-US" sz="1400" dirty="0"/>
          </a:p>
        </p:txBody>
      </p:sp>
      <p:cxnSp>
        <p:nvCxnSpPr>
          <p:cNvPr id="29" name="直接箭头连接符 28"/>
          <p:cNvCxnSpPr>
            <a:stCxn id="21" idx="2"/>
            <a:endCxn id="26" idx="0"/>
          </p:cNvCxnSpPr>
          <p:nvPr/>
        </p:nvCxnSpPr>
        <p:spPr>
          <a:xfrm rot="5400000">
            <a:off x="4214810" y="564357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610912" y="5857892"/>
            <a:ext cx="114300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某系统</a:t>
            </a:r>
            <a:r>
              <a:rPr lang="en-US" altLang="zh-CN" sz="1400" dirty="0" smtClean="0"/>
              <a:t>V0.2</a:t>
            </a:r>
            <a:endParaRPr lang="zh-CN" altLang="en-US" sz="14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000628" y="5429264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00628" y="5286388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7396862" y="4500570"/>
            <a:ext cx="114300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某系统</a:t>
            </a:r>
            <a:r>
              <a:rPr lang="en-US" altLang="zh-CN" sz="1400" dirty="0" smtClean="0"/>
              <a:t>V1</a:t>
            </a:r>
            <a:endParaRPr lang="zh-CN" altLang="en-US" sz="1400" dirty="0"/>
          </a:p>
        </p:txBody>
      </p:sp>
      <p:cxnSp>
        <p:nvCxnSpPr>
          <p:cNvPr id="41" name="直接箭头连接符 40"/>
          <p:cNvCxnSpPr>
            <a:stCxn id="25" idx="3"/>
            <a:endCxn id="37" idx="1"/>
          </p:cNvCxnSpPr>
          <p:nvPr/>
        </p:nvCxnSpPr>
        <p:spPr>
          <a:xfrm flipV="1">
            <a:off x="6755712" y="4964917"/>
            <a:ext cx="641150" cy="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6" idx="3"/>
            <a:endCxn id="37" idx="1"/>
          </p:cNvCxnSpPr>
          <p:nvPr/>
        </p:nvCxnSpPr>
        <p:spPr>
          <a:xfrm flipV="1">
            <a:off x="5000628" y="4964917"/>
            <a:ext cx="2396234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393662" y="5857892"/>
            <a:ext cx="114300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某系统</a:t>
            </a:r>
            <a:r>
              <a:rPr lang="en-US" altLang="zh-CN" sz="1400" dirty="0" smtClean="0"/>
              <a:t>V2</a:t>
            </a:r>
            <a:endParaRPr lang="zh-CN" altLang="en-US" sz="1400" dirty="0"/>
          </a:p>
        </p:txBody>
      </p:sp>
      <p:cxnSp>
        <p:nvCxnSpPr>
          <p:cNvPr id="40" name="直接箭头连接符 39"/>
          <p:cNvCxnSpPr>
            <a:stCxn id="38" idx="0"/>
            <a:endCxn id="37" idx="2"/>
          </p:cNvCxnSpPr>
          <p:nvPr/>
        </p:nvCxnSpPr>
        <p:spPr>
          <a:xfrm rot="5400000" flipH="1" flipV="1">
            <a:off x="7752452" y="5641978"/>
            <a:ext cx="428628" cy="3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8" idx="1"/>
            <a:endCxn id="31" idx="3"/>
          </p:cNvCxnSpPr>
          <p:nvPr/>
        </p:nvCxnSpPr>
        <p:spPr>
          <a:xfrm rot="10800000">
            <a:off x="6753920" y="6322239"/>
            <a:ext cx="639742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5" grpId="0" animBg="1"/>
      <p:bldP spid="26" grpId="0" animBg="1"/>
      <p:bldP spid="31" grpId="0" animBg="1"/>
      <p:bldP spid="35" grpId="0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/>
              <a:t>如何利用分支管理非线性开发</a:t>
            </a:r>
            <a:endParaRPr lang="en-US" altLang="zh-CN" sz="27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1800" dirty="0" err="1" smtClean="0"/>
              <a:t>cd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project_directory</a:t>
            </a:r>
            <a:endParaRPr lang="en-US" altLang="zh-CN" sz="1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checkout –b feature-func1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1800" dirty="0" smtClean="0"/>
              <a:t>进行开发，并适时</a:t>
            </a:r>
            <a:r>
              <a:rPr lang="en-US" altLang="zh-CN" sz="1800" dirty="0" smtClean="0"/>
              <a:t>commit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checkout master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checkout –b </a:t>
            </a:r>
            <a:r>
              <a:rPr lang="en-US" altLang="zh-CN" sz="1800" dirty="0" err="1" smtClean="0"/>
              <a:t>hotfix-bugXXX</a:t>
            </a:r>
            <a:endParaRPr lang="en-US" altLang="zh-CN" sz="1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1800" dirty="0" smtClean="0"/>
              <a:t>进行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修复，并适时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直到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修复完成</a:t>
            </a:r>
            <a:endParaRPr lang="en-US" altLang="zh-CN" sz="1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checkout master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merge </a:t>
            </a:r>
            <a:r>
              <a:rPr lang="en-US" altLang="zh-CN" sz="1800" dirty="0" err="1" smtClean="0"/>
              <a:t>hotfix-bugXXX</a:t>
            </a:r>
            <a:endParaRPr lang="en-US" altLang="zh-CN" sz="1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checkout feature-func1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1800" dirty="0" smtClean="0"/>
              <a:t>继续开发，并适时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直到开发结束，等待</a:t>
            </a:r>
            <a:r>
              <a:rPr lang="en-US" altLang="zh-CN" sz="1800" dirty="0" smtClean="0"/>
              <a:t>func1</a:t>
            </a:r>
            <a:r>
              <a:rPr lang="zh-CN" altLang="en-US" sz="1800" dirty="0" smtClean="0"/>
              <a:t>某外围合作功能开发完成</a:t>
            </a:r>
            <a:endParaRPr lang="en-US" altLang="zh-CN" sz="1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checkout master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checkout –b feature-func2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1800" dirty="0" smtClean="0"/>
              <a:t>进行开发，并适时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直到</a:t>
            </a:r>
            <a:r>
              <a:rPr lang="en-US" altLang="zh-CN" sz="1800" dirty="0" smtClean="0"/>
              <a:t>func1</a:t>
            </a:r>
            <a:r>
              <a:rPr lang="zh-CN" altLang="en-US" sz="1800" dirty="0" smtClean="0"/>
              <a:t>某外围合作功能开发完成</a:t>
            </a:r>
            <a:endParaRPr lang="en-US" altLang="zh-CN" sz="1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checkout feature-func1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1800" dirty="0" smtClean="0"/>
              <a:t>加入</a:t>
            </a:r>
            <a:r>
              <a:rPr lang="en-US" altLang="zh-CN" sz="1800" dirty="0" smtClean="0"/>
              <a:t>func1</a:t>
            </a:r>
            <a:r>
              <a:rPr lang="zh-CN" altLang="en-US" sz="1800" dirty="0" smtClean="0"/>
              <a:t>某外围合作功能调用，进行联调测试通过</a:t>
            </a:r>
            <a:endParaRPr lang="en-US" altLang="zh-CN" sz="1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checkout master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merge feature-func1</a:t>
            </a:r>
            <a:r>
              <a:rPr lang="zh-CN" altLang="en-US" sz="1800" dirty="0" smtClean="0"/>
              <a:t>（至此完成</a:t>
            </a:r>
            <a:r>
              <a:rPr lang="en-US" altLang="zh-CN" sz="1800" dirty="0" smtClean="0"/>
              <a:t>V0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V1</a:t>
            </a:r>
            <a:r>
              <a:rPr lang="zh-CN" altLang="en-US" sz="1800" dirty="0" smtClean="0"/>
              <a:t>的升级）</a:t>
            </a:r>
            <a:endParaRPr lang="en-US" altLang="zh-CN" sz="1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checkout feature-func2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1800" dirty="0" smtClean="0"/>
              <a:t>继续开发，并适时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直到开发结束</a:t>
            </a:r>
            <a:endParaRPr lang="en-US" altLang="zh-CN" sz="1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checkout master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merge feature-func2</a:t>
            </a:r>
            <a:r>
              <a:rPr lang="zh-CN" altLang="en-US" sz="1800" dirty="0" smtClean="0"/>
              <a:t> （至此完成</a:t>
            </a:r>
            <a:r>
              <a:rPr lang="en-US" altLang="zh-CN" sz="1800" dirty="0" smtClean="0"/>
              <a:t>V1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V2</a:t>
            </a:r>
            <a:r>
              <a:rPr lang="zh-CN" altLang="en-US" sz="1800" dirty="0" smtClean="0"/>
              <a:t>的升级）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/>
              <a:t>如何利用分支管理非线性开发</a:t>
            </a:r>
            <a:endParaRPr lang="en-US" altLang="zh-CN" sz="27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071538" y="371475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928794" y="371475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14480" y="2857496"/>
            <a:ext cx="10001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14480" y="4572008"/>
            <a:ext cx="10001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func1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1" idx="2"/>
            <a:endCxn id="10" idx="6"/>
          </p:cNvCxnSpPr>
          <p:nvPr/>
        </p:nvCxnSpPr>
        <p:spPr>
          <a:xfrm rot="10800000">
            <a:off x="1643042" y="400050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2"/>
            <a:endCxn id="11" idx="0"/>
          </p:cNvCxnSpPr>
          <p:nvPr/>
        </p:nvCxnSpPr>
        <p:spPr>
          <a:xfrm rot="5400000">
            <a:off x="2071670" y="357187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0"/>
            <a:endCxn id="11" idx="4"/>
          </p:cNvCxnSpPr>
          <p:nvPr/>
        </p:nvCxnSpPr>
        <p:spPr>
          <a:xfrm rot="5400000" flipH="1" flipV="1">
            <a:off x="2071670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750470" y="371475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554217" y="371475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3" idx="2"/>
            <a:endCxn id="11" idx="6"/>
          </p:cNvCxnSpPr>
          <p:nvPr/>
        </p:nvCxnSpPr>
        <p:spPr>
          <a:xfrm rot="10800000">
            <a:off x="2500298" y="4000504"/>
            <a:ext cx="2501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2"/>
            <a:endCxn id="23" idx="6"/>
          </p:cNvCxnSpPr>
          <p:nvPr/>
        </p:nvCxnSpPr>
        <p:spPr>
          <a:xfrm rot="10800000">
            <a:off x="3321975" y="4000504"/>
            <a:ext cx="23224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57554" y="4572008"/>
            <a:ext cx="10001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rot="5400000" flipH="1" flipV="1">
            <a:off x="3714744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50060" y="550070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31" idx="0"/>
            <a:endCxn id="13" idx="2"/>
          </p:cNvCxnSpPr>
          <p:nvPr/>
        </p:nvCxnSpPr>
        <p:spPr>
          <a:xfrm rot="5400000" flipH="1" flipV="1">
            <a:off x="2035881" y="5322038"/>
            <a:ext cx="357190" cy="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3571868" y="278605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stCxn id="34" idx="2"/>
            <a:endCxn id="11" idx="7"/>
          </p:cNvCxnSpPr>
          <p:nvPr/>
        </p:nvCxnSpPr>
        <p:spPr>
          <a:xfrm rot="10800000" flipV="1">
            <a:off x="2416604" y="3071809"/>
            <a:ext cx="1155265" cy="72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57554" y="2000240"/>
            <a:ext cx="10001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fix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7" idx="2"/>
            <a:endCxn id="34" idx="0"/>
          </p:cNvCxnSpPr>
          <p:nvPr/>
        </p:nvCxnSpPr>
        <p:spPr>
          <a:xfrm rot="5400000">
            <a:off x="3750463" y="267890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572000" y="2000240"/>
            <a:ext cx="10001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1" idx="1"/>
            <a:endCxn id="34" idx="6"/>
          </p:cNvCxnSpPr>
          <p:nvPr/>
        </p:nvCxnSpPr>
        <p:spPr>
          <a:xfrm rot="10800000" flipV="1">
            <a:off x="4143372" y="2285992"/>
            <a:ext cx="42862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4357686" y="371475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>
            <a:stCxn id="44" idx="2"/>
          </p:cNvCxnSpPr>
          <p:nvPr/>
        </p:nvCxnSpPr>
        <p:spPr>
          <a:xfrm rot="10800000">
            <a:off x="4125444" y="4000504"/>
            <a:ext cx="23224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5161433" y="371475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>
            <a:stCxn id="48" idx="2"/>
          </p:cNvCxnSpPr>
          <p:nvPr/>
        </p:nvCxnSpPr>
        <p:spPr>
          <a:xfrm rot="10800000">
            <a:off x="4929191" y="4000504"/>
            <a:ext cx="23224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929190" y="4572008"/>
            <a:ext cx="10001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func1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50" idx="0"/>
          </p:cNvCxnSpPr>
          <p:nvPr/>
        </p:nvCxnSpPr>
        <p:spPr>
          <a:xfrm rot="5400000" flipH="1" flipV="1">
            <a:off x="5286380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750338" y="2000240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53" idx="2"/>
            <a:endCxn id="12" idx="0"/>
          </p:cNvCxnSpPr>
          <p:nvPr/>
        </p:nvCxnSpPr>
        <p:spPr>
          <a:xfrm rot="5400000">
            <a:off x="2071740" y="2714551"/>
            <a:ext cx="285752" cy="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3571868" y="542926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2"/>
            <a:endCxn id="11" idx="5"/>
          </p:cNvCxnSpPr>
          <p:nvPr/>
        </p:nvCxnSpPr>
        <p:spPr>
          <a:xfrm rot="10800000">
            <a:off x="2416604" y="4202562"/>
            <a:ext cx="1155265" cy="1512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4357686" y="542926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>
            <a:stCxn id="74" idx="2"/>
            <a:endCxn id="69" idx="6"/>
          </p:cNvCxnSpPr>
          <p:nvPr/>
        </p:nvCxnSpPr>
        <p:spPr>
          <a:xfrm rot="10800000">
            <a:off x="4143372" y="5715016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4143372" y="6215082"/>
            <a:ext cx="10001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func2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8" idx="0"/>
            <a:endCxn id="74" idx="4"/>
          </p:cNvCxnSpPr>
          <p:nvPr/>
        </p:nvCxnSpPr>
        <p:spPr>
          <a:xfrm rot="5400000" flipH="1" flipV="1">
            <a:off x="4536281" y="610792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93" idx="4"/>
            <a:endCxn id="126" idx="0"/>
          </p:cNvCxnSpPr>
          <p:nvPr/>
        </p:nvCxnSpPr>
        <p:spPr>
          <a:xfrm rot="5400000">
            <a:off x="7000892" y="3429000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93" idx="2"/>
            <a:endCxn id="34" idx="6"/>
          </p:cNvCxnSpPr>
          <p:nvPr/>
        </p:nvCxnSpPr>
        <p:spPr>
          <a:xfrm rot="10800000">
            <a:off x="4143372" y="3071810"/>
            <a:ext cx="2857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6786578" y="2000240"/>
            <a:ext cx="10001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0" idx="2"/>
            <a:endCxn id="93" idx="0"/>
          </p:cNvCxnSpPr>
          <p:nvPr/>
        </p:nvCxnSpPr>
        <p:spPr>
          <a:xfrm rot="5400000">
            <a:off x="7179487" y="267890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7000892" y="278605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5161155" y="542926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>
            <a:stCxn id="100" idx="2"/>
          </p:cNvCxnSpPr>
          <p:nvPr/>
        </p:nvCxnSpPr>
        <p:spPr>
          <a:xfrm rot="10800000">
            <a:off x="4928913" y="5715016"/>
            <a:ext cx="23224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5964902" y="542926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箭头连接符 102"/>
          <p:cNvCxnSpPr>
            <a:stCxn id="102" idx="2"/>
          </p:cNvCxnSpPr>
          <p:nvPr/>
        </p:nvCxnSpPr>
        <p:spPr>
          <a:xfrm rot="10800000">
            <a:off x="5732660" y="5715016"/>
            <a:ext cx="23224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5750588" y="6215082"/>
            <a:ext cx="10001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func2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105" idx="0"/>
            <a:endCxn id="102" idx="4"/>
          </p:cNvCxnSpPr>
          <p:nvPr/>
        </p:nvCxnSpPr>
        <p:spPr>
          <a:xfrm rot="5400000" flipH="1" flipV="1">
            <a:off x="6143497" y="610792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7858148" y="5500702"/>
            <a:ext cx="10001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124" name="椭圆 123"/>
          <p:cNvSpPr/>
          <p:nvPr/>
        </p:nvSpPr>
        <p:spPr>
          <a:xfrm>
            <a:off x="5982831" y="371475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箭头连接符 124"/>
          <p:cNvCxnSpPr>
            <a:stCxn id="124" idx="2"/>
          </p:cNvCxnSpPr>
          <p:nvPr/>
        </p:nvCxnSpPr>
        <p:spPr>
          <a:xfrm rot="10800000">
            <a:off x="5750589" y="4000504"/>
            <a:ext cx="23224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786578" y="371475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箭头连接符 126"/>
          <p:cNvCxnSpPr>
            <a:stCxn id="126" idx="2"/>
          </p:cNvCxnSpPr>
          <p:nvPr/>
        </p:nvCxnSpPr>
        <p:spPr>
          <a:xfrm rot="10800000">
            <a:off x="6554336" y="4000504"/>
            <a:ext cx="23224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6572264" y="4572008"/>
            <a:ext cx="10001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func1</a:t>
            </a:r>
            <a:endParaRPr lang="zh-CN" altLang="en-US" dirty="0"/>
          </a:p>
        </p:txBody>
      </p:sp>
      <p:cxnSp>
        <p:nvCxnSpPr>
          <p:cNvPr id="131" name="直接箭头连接符 130"/>
          <p:cNvCxnSpPr>
            <a:stCxn id="130" idx="0"/>
          </p:cNvCxnSpPr>
          <p:nvPr/>
        </p:nvCxnSpPr>
        <p:spPr>
          <a:xfrm rot="5400000" flipH="1" flipV="1">
            <a:off x="6929454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8072462" y="464344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/>
          <p:cNvCxnSpPr>
            <a:stCxn id="146" idx="0"/>
            <a:endCxn id="93" idx="5"/>
          </p:cNvCxnSpPr>
          <p:nvPr/>
        </p:nvCxnSpPr>
        <p:spPr>
          <a:xfrm rot="16200000" flipV="1">
            <a:off x="7238669" y="3523900"/>
            <a:ext cx="1369579" cy="869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6" idx="3"/>
            <a:endCxn id="102" idx="6"/>
          </p:cNvCxnSpPr>
          <p:nvPr/>
        </p:nvCxnSpPr>
        <p:spPr>
          <a:xfrm rot="5400000">
            <a:off x="7054402" y="4613260"/>
            <a:ext cx="583761" cy="1619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16" idx="0"/>
            <a:endCxn id="146" idx="4"/>
          </p:cNvCxnSpPr>
          <p:nvPr/>
        </p:nvCxnSpPr>
        <p:spPr>
          <a:xfrm rot="5400000" flipH="1" flipV="1">
            <a:off x="8215338" y="535782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072198" y="285728"/>
            <a:ext cx="278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Fast forward Merge</a:t>
            </a:r>
            <a:r>
              <a:rPr lang="zh-CN" altLang="en-US" dirty="0" smtClean="0"/>
              <a:t>（快进合并）：合并的两个分支存在直接上下游关系，只需直接移动指针即可完成的合并。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23" grpId="0" animBg="1"/>
      <p:bldP spid="24" grpId="0" animBg="1"/>
      <p:bldP spid="29" grpId="0" animBg="1"/>
      <p:bldP spid="29" grpId="1" animBg="1"/>
      <p:bldP spid="31" grpId="0" animBg="1"/>
      <p:bldP spid="31" grpId="1" animBg="1"/>
      <p:bldP spid="34" grpId="0" animBg="1"/>
      <p:bldP spid="37" grpId="0" animBg="1"/>
      <p:bldP spid="41" grpId="0" animBg="1"/>
      <p:bldP spid="41" grpId="1" animBg="1"/>
      <p:bldP spid="44" grpId="0" animBg="1"/>
      <p:bldP spid="48" grpId="0" animBg="1"/>
      <p:bldP spid="50" grpId="0" animBg="1"/>
      <p:bldP spid="50" grpId="1" animBg="1"/>
      <p:bldP spid="53" grpId="0" animBg="1"/>
      <p:bldP spid="69" grpId="0" animBg="1"/>
      <p:bldP spid="74" grpId="0" animBg="1"/>
      <p:bldP spid="78" grpId="0" animBg="1"/>
      <p:bldP spid="78" grpId="1" animBg="1"/>
      <p:bldP spid="90" grpId="0" animBg="1"/>
      <p:bldP spid="90" grpId="1" animBg="1"/>
      <p:bldP spid="93" grpId="0" animBg="1"/>
      <p:bldP spid="100" grpId="0" animBg="1"/>
      <p:bldP spid="102" grpId="0" animBg="1"/>
      <p:bldP spid="105" grpId="0" animBg="1"/>
      <p:bldP spid="116" grpId="0" animBg="1"/>
      <p:bldP spid="124" grpId="0" animBg="1"/>
      <p:bldP spid="126" grpId="0" animBg="1"/>
      <p:bldP spid="130" grpId="0" animBg="1"/>
      <p:bldP spid="146" grpId="0" animBg="1"/>
      <p:bldP spid="1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版本控制系统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历史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版本库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基本原理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使用模式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/>
              <a:t>如何利用分支管理非线性开发</a:t>
            </a:r>
            <a:endParaRPr lang="en-US" altLang="zh-CN" sz="2700" dirty="0" smtClean="0"/>
          </a:p>
          <a:p>
            <a:pPr lvl="1"/>
            <a:r>
              <a:rPr lang="zh-CN" altLang="en-US" dirty="0" smtClean="0"/>
              <a:t>查看分支：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 lvl="1"/>
            <a:r>
              <a:rPr lang="zh-CN" altLang="en-US" dirty="0" smtClean="0"/>
              <a:t>创建分支：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</a:t>
            </a:r>
            <a:r>
              <a:rPr lang="en-US" altLang="zh-CN" dirty="0" err="1" smtClean="0"/>
              <a:t>branchName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</a:t>
            </a:r>
            <a:r>
              <a:rPr lang="en-US" altLang="zh-CN" dirty="0" err="1" smtClean="0"/>
              <a:t>branchName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务必先</a:t>
            </a:r>
            <a:r>
              <a:rPr lang="en-US" altLang="zh-CN" dirty="0" smtClean="0">
                <a:solidFill>
                  <a:srgbClr val="FF0000"/>
                </a:solidFill>
              </a:rPr>
              <a:t>commit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创建同时切换分支：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–b </a:t>
            </a:r>
            <a:r>
              <a:rPr lang="en-US" altLang="zh-CN" dirty="0" err="1" smtClean="0"/>
              <a:t>branchName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–d </a:t>
            </a:r>
            <a:r>
              <a:rPr lang="en-US" altLang="zh-CN" dirty="0" err="1" smtClean="0"/>
              <a:t>branchName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合并分支到当前分支：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</a:t>
            </a:r>
            <a:r>
              <a:rPr lang="en-US" altLang="zh-CN" dirty="0" err="1" smtClean="0"/>
              <a:t>branchName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查看已并入当前分支的分支：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–-merged</a:t>
            </a:r>
          </a:p>
          <a:p>
            <a:pPr lvl="1"/>
            <a:r>
              <a:rPr lang="zh-CN" altLang="en-US" dirty="0" smtClean="0"/>
              <a:t>查看尚未并入当前分支的分支：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–-no-merged</a:t>
            </a:r>
          </a:p>
          <a:p>
            <a:pPr lvl="1"/>
            <a:r>
              <a:rPr lang="zh-CN" altLang="en-US" dirty="0" smtClean="0"/>
              <a:t>图形化界面查看：</a:t>
            </a:r>
            <a:r>
              <a:rPr lang="en-US" altLang="zh-CN" dirty="0" err="1" smtClean="0"/>
              <a:t>gitk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/>
              <a:t>如何利用分支管理非线性开发</a:t>
            </a:r>
            <a:endParaRPr lang="en-US" altLang="zh-CN" sz="27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500" dirty="0" smtClean="0"/>
              <a:t>merge</a:t>
            </a:r>
            <a:r>
              <a:rPr lang="zh-CN" altLang="en-US" sz="2500" dirty="0" smtClean="0"/>
              <a:t>时如何解决冲突</a:t>
            </a:r>
            <a:endParaRPr lang="en-US" altLang="zh-CN" sz="2500" dirty="0" smtClean="0"/>
          </a:p>
          <a:p>
            <a:pPr marL="886968" lvl="3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300" dirty="0" smtClean="0"/>
              <a:t>冲突产生的原因：在合并的两个分支上，对同一个文件都做了操作，</a:t>
            </a:r>
            <a:r>
              <a:rPr lang="en-US" altLang="zh-CN" sz="2300" dirty="0" err="1" smtClean="0"/>
              <a:t>Git</a:t>
            </a:r>
            <a:r>
              <a:rPr lang="zh-CN" altLang="en-US" sz="2300" dirty="0" smtClean="0"/>
              <a:t>无法决定保留哪个版本，必须要人工进行取舍。</a:t>
            </a:r>
            <a:endParaRPr lang="en-US" altLang="zh-CN" sz="2300" dirty="0" smtClean="0"/>
          </a:p>
          <a:p>
            <a:pPr marL="886968" lvl="3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300" dirty="0" smtClean="0"/>
              <a:t>解决冲突的办法：</a:t>
            </a:r>
            <a:endParaRPr lang="en-US" altLang="zh-CN" sz="2300" dirty="0" smtClean="0"/>
          </a:p>
          <a:p>
            <a:pPr marL="1115568" lvl="4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300" dirty="0" err="1" smtClean="0"/>
              <a:t>git</a:t>
            </a:r>
            <a:r>
              <a:rPr lang="en-US" altLang="zh-CN" sz="2300" dirty="0" smtClean="0"/>
              <a:t> status</a:t>
            </a:r>
            <a:r>
              <a:rPr lang="zh-CN" altLang="en-US" sz="2300" dirty="0" smtClean="0"/>
              <a:t>查找处于冲突状态的文件，逐一进行修改</a:t>
            </a:r>
            <a:endParaRPr lang="en-US" altLang="zh-CN" sz="2300" dirty="0" smtClean="0"/>
          </a:p>
          <a:p>
            <a:pPr marL="1115568" lvl="4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300" dirty="0" err="1" smtClean="0"/>
              <a:t>git</a:t>
            </a:r>
            <a:r>
              <a:rPr lang="en-US" altLang="zh-CN" sz="2300" dirty="0" smtClean="0"/>
              <a:t> add</a:t>
            </a:r>
            <a:r>
              <a:rPr lang="zh-CN" altLang="en-US" sz="2300" dirty="0" smtClean="0"/>
              <a:t> </a:t>
            </a:r>
            <a:r>
              <a:rPr lang="en-US" altLang="zh-CN" sz="2300" dirty="0" smtClean="0"/>
              <a:t>[</a:t>
            </a:r>
            <a:r>
              <a:rPr lang="en-US" altLang="zh-CN" sz="2300" dirty="0" err="1" smtClean="0"/>
              <a:t>conflictFiles</a:t>
            </a:r>
            <a:r>
              <a:rPr lang="en-US" altLang="zh-CN" sz="2300" dirty="0" smtClean="0"/>
              <a:t>]</a:t>
            </a:r>
          </a:p>
          <a:p>
            <a:pPr marL="1115568" lvl="4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300" dirty="0" err="1" smtClean="0"/>
              <a:t>git</a:t>
            </a:r>
            <a:r>
              <a:rPr lang="en-US" altLang="zh-CN" sz="2300" dirty="0" smtClean="0"/>
              <a:t> commit</a:t>
            </a:r>
            <a:r>
              <a:rPr lang="zh-CN" altLang="en-US" sz="2300" dirty="0" smtClean="0"/>
              <a:t> </a:t>
            </a:r>
            <a:r>
              <a:rPr lang="en-US" altLang="zh-CN" sz="2300" dirty="0" smtClean="0"/>
              <a:t>–m “resolve conflict resulting from merging A and B”</a:t>
            </a:r>
          </a:p>
          <a:p>
            <a:pPr marL="1115568" lvl="4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如何利用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和标签快速回溯历史版本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查看历史根据</a:t>
            </a:r>
            <a:r>
              <a:rPr lang="en-US" altLang="zh-CN" dirty="0" smtClean="0"/>
              <a:t>commit message</a:t>
            </a:r>
            <a:r>
              <a:rPr lang="zh-CN" altLang="en-US" dirty="0" smtClean="0"/>
              <a:t>找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SHA1</a:t>
            </a:r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checkout SHA1</a:t>
            </a:r>
            <a:r>
              <a:rPr lang="zh-CN" altLang="en-US" dirty="0" smtClean="0"/>
              <a:t>（历史不可重写）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checkout –b </a:t>
            </a:r>
            <a:r>
              <a:rPr lang="en-US" altLang="zh-CN" dirty="0" err="1" smtClean="0"/>
              <a:t>newBranch</a:t>
            </a:r>
            <a:r>
              <a:rPr lang="zh-CN" altLang="en-US" dirty="0" smtClean="0"/>
              <a:t>（可以从历史中新建分支重写）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为里程碑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SHA1</a:t>
            </a:r>
            <a:r>
              <a:rPr lang="zh-CN" altLang="en-US" dirty="0" smtClean="0"/>
              <a:t>创建别名，也就是</a:t>
            </a:r>
            <a:r>
              <a:rPr lang="en-US" altLang="zh-CN" dirty="0" smtClean="0"/>
              <a:t>tag</a:t>
            </a:r>
          </a:p>
          <a:p>
            <a:pPr lvl="2"/>
            <a:r>
              <a:rPr lang="zh-CN" altLang="en-US" dirty="0" smtClean="0"/>
              <a:t>标签有两种类型：轻量型和附注型。对使用者来讲都是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SHA1</a:t>
            </a:r>
            <a:r>
              <a:rPr lang="zh-CN" altLang="en-US" dirty="0" smtClean="0"/>
              <a:t>值的别名，方便我们回溯历史；区别在于内部存储方式。另外，附注型标签包含的信息更多，还可以辅助产生新版本号，推荐使用。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由于标签仅仅是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对象的别名，本质上是一个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对象，代表一个历史，历史不可重写，但是可以用来复制产生分支，在分支上进行非线性开发。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如何利用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和标签快速回溯历史版本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查看标签：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tag</a:t>
            </a:r>
          </a:p>
          <a:p>
            <a:pPr lvl="1"/>
            <a:r>
              <a:rPr lang="zh-CN" altLang="en-US" dirty="0" smtClean="0"/>
              <a:t>创建附注型标签：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tag –a “v1.0.0” –m “basic version”</a:t>
            </a:r>
          </a:p>
          <a:p>
            <a:pPr lvl="1"/>
            <a:r>
              <a:rPr lang="zh-CN" altLang="en-US" dirty="0" smtClean="0"/>
              <a:t>创建轻量型标签：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tag “v1.0.0”</a:t>
            </a:r>
          </a:p>
          <a:p>
            <a:pPr lvl="1"/>
            <a:r>
              <a:rPr lang="zh-CN" altLang="en-US" dirty="0" smtClean="0"/>
              <a:t>回溯到指定标签：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v1.0.0</a:t>
            </a:r>
          </a:p>
          <a:p>
            <a:pPr lvl="1"/>
            <a:r>
              <a:rPr lang="zh-CN" altLang="en-US" dirty="0" smtClean="0"/>
              <a:t>从当前标签建分支：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–b </a:t>
            </a:r>
            <a:r>
              <a:rPr lang="en-US" altLang="zh-CN" dirty="0" err="1" smtClean="0"/>
              <a:t>branchName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标签命名规范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开发采用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位版本号，发布采用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位版本号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前两位产品订：比如表明推出的产品个数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第三位产品功能升级次数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第四位表示一个功能升级在</a:t>
            </a:r>
            <a:r>
              <a:rPr lang="en-US" altLang="zh-CN" dirty="0" smtClean="0"/>
              <a:t>QA</a:t>
            </a:r>
            <a:r>
              <a:rPr lang="zh-CN" altLang="en-US" dirty="0" smtClean="0"/>
              <a:t>的作用下总共做过的回归次数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</a:t>
            </a:r>
            <a:r>
              <a:rPr lang="en-US" altLang="zh-CN" dirty="0" smtClean="0"/>
              <a:t>v0.1.1.0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命名规范的好处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可以通过位数明确区分测试版和发布版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QA</a:t>
            </a:r>
            <a:r>
              <a:rPr lang="zh-CN" altLang="en-US" dirty="0" smtClean="0"/>
              <a:t>可以利用最大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位版本号的版本进行测试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分支和标签与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对应物的区别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的分支和标签仅仅是提交的一个指针，非常轻量级。而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的分支和标签是一个完整目录。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删除分支和标签仅仅是删除一个指针不会删除对应的提交，而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会删除一个完整的目录。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的标签所对应的内容无法修改，能避免很多麻烦。而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的标签可以提交进行修改，与标签标识历史的语义不吻合。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分支与标签的区别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分支上可以进行提交，分支的指针会随提交移动，始终指向最新的提交。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标签上不可以进行提交，仅仅起到标示历史提交的作用，方便回溯历史。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如何利用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自动产生发布报告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只要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，遵循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  <a:hlinkClick r:id="rId2" action="ppaction://hlinksldjump"/>
              </a:rPr>
              <a:t>commit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  <a:hlinkClick r:id="rId2" action="ppaction://hlinksldjump"/>
              </a:rPr>
              <a:t>message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  <a:hlinkClick r:id="rId2" action="ppaction://hlinksldjump"/>
              </a:rPr>
              <a:t>规范</a:t>
            </a:r>
            <a:r>
              <a:rPr lang="zh-CN" altLang="en-US" dirty="0" smtClean="0">
                <a:sym typeface="Wingdings" pitchFamily="2" charset="2"/>
              </a:rPr>
              <a:t>。</a:t>
            </a: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，每次均为发布版本打</a:t>
            </a:r>
            <a:r>
              <a:rPr lang="zh-CN" altLang="en-US" dirty="0" smtClean="0">
                <a:sym typeface="Wingdings" pitchFamily="2" charset="2"/>
              </a:rPr>
              <a:t>上附注</a:t>
            </a:r>
            <a:r>
              <a:rPr lang="zh-CN" altLang="en-US" dirty="0" smtClean="0">
                <a:sym typeface="Wingdings" pitchFamily="2" charset="2"/>
              </a:rPr>
              <a:t>型</a:t>
            </a:r>
            <a:r>
              <a:rPr lang="en-US" altLang="zh-CN" dirty="0" smtClean="0">
                <a:sym typeface="Wingdings" pitchFamily="2" charset="2"/>
              </a:rPr>
              <a:t>tag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就可：一键获取自某标签开始到</a:t>
            </a:r>
            <a:r>
              <a:rPr lang="zh-CN" altLang="en-US" dirty="0" smtClean="0"/>
              <a:t>现在</a:t>
            </a:r>
            <a:r>
              <a:rPr lang="zh-CN" altLang="en-US" dirty="0" smtClean="0"/>
              <a:t>的所有提交消息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shortlog</a:t>
            </a:r>
            <a:r>
              <a:rPr lang="en-US" altLang="zh-CN" dirty="0" smtClean="0"/>
              <a:t> master –-not v1.0.5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  <p:pic>
        <p:nvPicPr>
          <p:cNvPr id="1026" name="Picture 2" descr="C:\Users\admin\Desktop\QQ截图201405292025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714752"/>
            <a:ext cx="7072362" cy="21893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如何利用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容灾以及</a:t>
            </a:r>
            <a:r>
              <a:rPr lang="zh-CN" altLang="en-US" dirty="0" smtClean="0"/>
              <a:t>合作</a:t>
            </a:r>
            <a:endParaRPr lang="en-US" altLang="zh-CN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首先需要配置</a:t>
            </a:r>
            <a:r>
              <a:rPr lang="en-US" altLang="zh-CN" dirty="0" smtClean="0"/>
              <a:t>GIT</a:t>
            </a:r>
            <a:r>
              <a:rPr lang="zh-CN" altLang="en-US" dirty="0" smtClean="0"/>
              <a:t>服务器（参考</a:t>
            </a:r>
            <a:r>
              <a:rPr lang="zh-CN" altLang="en-US" dirty="0" smtClean="0">
                <a:hlinkClick r:id="rId3"/>
              </a:rPr>
              <a:t>这里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提</a:t>
            </a:r>
            <a:r>
              <a:rPr lang="zh-CN" altLang="en-US" dirty="0" smtClean="0"/>
              <a:t>交公钥至</a:t>
            </a:r>
            <a:r>
              <a:rPr lang="en-US" altLang="zh-CN" dirty="0" smtClean="0"/>
              <a:t>GIT</a:t>
            </a:r>
            <a:r>
              <a:rPr lang="zh-CN" altLang="en-US" dirty="0" smtClean="0"/>
              <a:t>服务器进行公钥认证（认证原理参考</a:t>
            </a:r>
            <a:r>
              <a:rPr lang="zh-CN" altLang="en-US" dirty="0" smtClean="0">
                <a:hlinkClick r:id="rId3"/>
              </a:rPr>
              <a:t>这里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Linux </a:t>
            </a:r>
            <a:r>
              <a:rPr lang="en-US" altLang="zh-CN" dirty="0" smtClean="0"/>
              <a:t>SSH key</a:t>
            </a:r>
            <a:r>
              <a:rPr lang="zh-CN" altLang="en-US" dirty="0" smtClean="0"/>
              <a:t>获取方式：</a:t>
            </a:r>
            <a:endParaRPr lang="en-US" altLang="zh-CN" dirty="0" smtClean="0"/>
          </a:p>
          <a:p>
            <a:pPr lvl="3"/>
            <a:r>
              <a:rPr lang="en-US" dirty="0" err="1" smtClean="0"/>
              <a:t>ssh-keygen</a:t>
            </a:r>
            <a:r>
              <a:rPr lang="zh-CN" altLang="en-US" dirty="0" smtClean="0"/>
              <a:t>一路回车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~</a:t>
            </a:r>
            <a:r>
              <a:rPr lang="en-US" dirty="0" smtClean="0"/>
              <a:t>/.</a:t>
            </a:r>
            <a:r>
              <a:rPr lang="en-US" dirty="0" err="1" smtClean="0"/>
              <a:t>ssh</a:t>
            </a:r>
            <a:r>
              <a:rPr lang="en-US" dirty="0" smtClean="0"/>
              <a:t>/id_rsa.pub</a:t>
            </a:r>
            <a:r>
              <a:rPr lang="zh-CN" altLang="en-US" dirty="0" smtClean="0"/>
              <a:t>里面内容即是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Windows SSH key</a:t>
            </a:r>
            <a:r>
              <a:rPr lang="zh-CN" altLang="en-US" dirty="0" smtClean="0"/>
              <a:t>获取方式：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Git</a:t>
            </a:r>
            <a:r>
              <a:rPr lang="en-US" altLang="zh-CN" dirty="0" smtClean="0"/>
              <a:t> GUI</a:t>
            </a:r>
            <a:r>
              <a:rPr lang="zh-CN" altLang="en-US" dirty="0" smtClean="0"/>
              <a:t>的帮助菜单里面有</a:t>
            </a:r>
            <a:endParaRPr lang="en-US" altLang="zh-CN" dirty="0" smtClean="0"/>
          </a:p>
          <a:p>
            <a:pPr marL="886968" lvl="3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16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16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4419" y="3995702"/>
            <a:ext cx="43091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需要说明的是</a:t>
            </a:r>
            <a:r>
              <a:rPr lang="en-US" altLang="zh-CN" dirty="0" smtClean="0">
                <a:solidFill>
                  <a:srgbClr val="FF0000"/>
                </a:solidFill>
              </a:rPr>
              <a:t>SSH Key</a:t>
            </a:r>
            <a:r>
              <a:rPr lang="zh-CN" altLang="en-US" dirty="0" smtClean="0">
                <a:solidFill>
                  <a:srgbClr val="FF0000"/>
                </a:solidFill>
              </a:rPr>
              <a:t>不是电脑相关的：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只需要在一台电脑上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SSH key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并将公钥提供</a:t>
            </a:r>
            <a:r>
              <a:rPr lang="zh-CN" altLang="en-US" dirty="0" smtClean="0"/>
              <a:t>给服务器做公钥认证，</a:t>
            </a:r>
            <a:endParaRPr lang="en-US" altLang="zh-CN" dirty="0" smtClean="0"/>
          </a:p>
          <a:p>
            <a:r>
              <a:rPr lang="zh-CN" altLang="en-US" dirty="0" smtClean="0"/>
              <a:t>其他机器可以共用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上共用</a:t>
            </a:r>
            <a:r>
              <a:rPr lang="en-US" altLang="zh-CN" dirty="0" smtClean="0"/>
              <a:t>SSH key</a:t>
            </a:r>
            <a:r>
              <a:rPr lang="zh-CN" altLang="en-US" dirty="0" smtClean="0"/>
              <a:t>，只需同时</a:t>
            </a:r>
            <a:endParaRPr lang="en-US" altLang="zh-CN" dirty="0" smtClean="0"/>
          </a:p>
          <a:p>
            <a:r>
              <a:rPr lang="zh-CN" altLang="en-US" dirty="0" smtClean="0"/>
              <a:t>拷贝</a:t>
            </a:r>
            <a:r>
              <a:rPr lang="zh-CN" altLang="en-US" dirty="0" smtClean="0"/>
              <a:t>公钥和私钥到</a:t>
            </a:r>
            <a:r>
              <a:rPr lang="en-US" altLang="zh-CN" dirty="0" smtClean="0"/>
              <a:t>~/.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zh-CN" altLang="en-US" dirty="0" smtClean="0"/>
              <a:t>中即</a:t>
            </a:r>
            <a:r>
              <a:rPr lang="zh-CN" altLang="en-US" dirty="0" smtClean="0"/>
              <a:t>可。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上中也一样，将</a:t>
            </a:r>
            <a:r>
              <a:rPr lang="en-US" altLang="zh-CN" dirty="0" smtClean="0"/>
              <a:t>~</a:t>
            </a:r>
            <a:r>
              <a:rPr lang="zh-CN" altLang="en-US" dirty="0" smtClean="0"/>
              <a:t>理解为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C:\Users\[YourName</a:t>
            </a:r>
            <a:r>
              <a:rPr lang="en-US" altLang="zh-CN" dirty="0" smtClean="0"/>
              <a:t>]\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还需要说明的是私</a:t>
            </a:r>
            <a:r>
              <a:rPr lang="zh-CN" altLang="en-US" dirty="0" smtClean="0">
                <a:solidFill>
                  <a:srgbClr val="FF0000"/>
                </a:solidFill>
              </a:rPr>
              <a:t>钥的权限必须为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-------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如何利用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容灾以及</a:t>
            </a:r>
            <a:r>
              <a:rPr lang="zh-CN" altLang="en-US" dirty="0" smtClean="0"/>
              <a:t>合作</a:t>
            </a:r>
            <a:endParaRPr lang="en-US" altLang="zh-CN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进行</a:t>
            </a:r>
            <a:r>
              <a:rPr lang="zh-CN" altLang="en-US" dirty="0" smtClean="0"/>
              <a:t>完公钥认证，我们就可以用如下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命令进行远程库操作了</a:t>
            </a:r>
            <a:endParaRPr lang="en-US" altLang="zh-CN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push </a:t>
            </a:r>
            <a:r>
              <a:rPr lang="en-US" altLang="zh-CN" sz="1600" dirty="0" err="1" smtClean="0">
                <a:hlinkClick r:id="rId3"/>
              </a:rPr>
              <a:t>git@xxx.com:model</a:t>
            </a:r>
            <a:r>
              <a:rPr lang="en-US" altLang="zh-CN" sz="1600" dirty="0" smtClean="0">
                <a:hlinkClick r:id="rId3"/>
              </a:rPr>
              <a:t>/xxx.git</a:t>
            </a:r>
            <a:r>
              <a:rPr lang="en-US" altLang="zh-CN" sz="1600" dirty="0" smtClean="0"/>
              <a:t> master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clone </a:t>
            </a:r>
            <a:r>
              <a:rPr lang="en-US" altLang="zh-CN" sz="1600" dirty="0" err="1" smtClean="0">
                <a:hlinkClick r:id="rId4"/>
              </a:rPr>
              <a:t>git@</a:t>
            </a:r>
            <a:r>
              <a:rPr lang="en-US" altLang="zh-CN" sz="1600" dirty="0" err="1" smtClean="0">
                <a:hlinkClick r:id="rId5"/>
              </a:rPr>
              <a:t>xxx</a:t>
            </a:r>
            <a:r>
              <a:rPr lang="en-US" altLang="zh-CN" sz="1600" dirty="0" err="1" smtClean="0">
                <a:hlinkClick r:id="rId4"/>
              </a:rPr>
              <a:t>.com:model</a:t>
            </a:r>
            <a:r>
              <a:rPr lang="en-US" altLang="zh-CN" sz="1600" dirty="0" smtClean="0">
                <a:hlinkClick r:id="rId4"/>
              </a:rPr>
              <a:t>/xxx.git</a:t>
            </a:r>
            <a:endParaRPr lang="en-US" altLang="zh-CN" sz="1600" dirty="0" smtClean="0"/>
          </a:p>
          <a:p>
            <a:pPr marL="877824" lvl="4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1600" dirty="0" smtClean="0"/>
              <a:t>会自动将</a:t>
            </a:r>
            <a:r>
              <a:rPr lang="en-US" altLang="zh-CN" sz="1600" dirty="0" err="1" smtClean="0">
                <a:hlinkClick r:id="rId4"/>
              </a:rPr>
              <a:t>git@</a:t>
            </a:r>
            <a:r>
              <a:rPr lang="en-US" altLang="zh-CN" sz="1600" dirty="0" err="1" smtClean="0">
                <a:hlinkClick r:id="rId5"/>
              </a:rPr>
              <a:t>xxx</a:t>
            </a:r>
            <a:r>
              <a:rPr lang="en-US" altLang="zh-CN" sz="1600" dirty="0" err="1" smtClean="0">
                <a:hlinkClick r:id="rId4"/>
              </a:rPr>
              <a:t>.com:model</a:t>
            </a:r>
            <a:r>
              <a:rPr lang="en-US" altLang="zh-CN" sz="1600" dirty="0" smtClean="0">
                <a:hlinkClick r:id="rId4"/>
              </a:rPr>
              <a:t>/xxx.git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加入本地库的远端分支并起名为</a:t>
            </a:r>
            <a:r>
              <a:rPr lang="en-US" altLang="zh-CN" sz="1600" dirty="0" smtClean="0"/>
              <a:t>origin</a:t>
            </a:r>
          </a:p>
          <a:p>
            <a:pPr marL="877824" lvl="4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1600" dirty="0" smtClean="0"/>
              <a:t>以后可以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[</a:t>
            </a:r>
            <a:r>
              <a:rPr lang="en-US" altLang="zh-CN" sz="1600" dirty="0" err="1" smtClean="0"/>
              <a:t>branchName</a:t>
            </a:r>
            <a:r>
              <a:rPr lang="en-US" altLang="zh-CN" sz="1600" dirty="0" smtClean="0"/>
              <a:t>]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1800" dirty="0" smtClean="0"/>
              <a:t>查看远程库：</a:t>
            </a: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remote –v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1800" dirty="0" smtClean="0"/>
              <a:t>添加远程库：</a:t>
            </a: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remote add [</a:t>
            </a:r>
            <a:r>
              <a:rPr lang="en-US" altLang="zh-CN" sz="1800" dirty="0" err="1" smtClean="0"/>
              <a:t>shortName</a:t>
            </a:r>
            <a:r>
              <a:rPr lang="en-US" altLang="zh-CN" sz="1800" dirty="0" smtClean="0"/>
              <a:t>] [</a:t>
            </a:r>
            <a:r>
              <a:rPr lang="en-US" altLang="zh-CN" sz="1800" dirty="0" err="1" smtClean="0"/>
              <a:t>url</a:t>
            </a:r>
            <a:r>
              <a:rPr lang="en-US" altLang="zh-CN" sz="1800" dirty="0" smtClean="0"/>
              <a:t>]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1800" dirty="0" smtClean="0"/>
              <a:t>删除远程库：</a:t>
            </a: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remote </a:t>
            </a:r>
            <a:r>
              <a:rPr lang="en-US" altLang="zh-CN" sz="1800" dirty="0" err="1" smtClean="0"/>
              <a:t>rm</a:t>
            </a:r>
            <a:r>
              <a:rPr lang="en-US" altLang="zh-CN" sz="1800" dirty="0" smtClean="0"/>
              <a:t> [</a:t>
            </a:r>
            <a:r>
              <a:rPr lang="en-US" altLang="zh-CN" sz="1800" dirty="0" err="1" smtClean="0"/>
              <a:t>shortName</a:t>
            </a:r>
            <a:r>
              <a:rPr lang="en-US" altLang="zh-CN" sz="1800" dirty="0" smtClean="0"/>
              <a:t>]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1800" dirty="0" smtClean="0"/>
              <a:t>重命名远程库：</a:t>
            </a: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remote rename [</a:t>
            </a:r>
            <a:r>
              <a:rPr lang="en-US" altLang="zh-CN" sz="1800" dirty="0" err="1" smtClean="0"/>
              <a:t>oldName</a:t>
            </a:r>
            <a:r>
              <a:rPr lang="en-US" altLang="zh-CN" sz="1800" dirty="0" smtClean="0"/>
              <a:t>] [</a:t>
            </a:r>
            <a:r>
              <a:rPr lang="en-US" altLang="zh-CN" sz="1800" dirty="0" err="1" smtClean="0"/>
              <a:t>newName</a:t>
            </a:r>
            <a:r>
              <a:rPr lang="en-US" altLang="zh-CN" sz="1800" dirty="0" smtClean="0"/>
              <a:t>]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16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16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如何利用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容灾以及合作</a:t>
            </a:r>
            <a:endParaRPr lang="en-US" altLang="zh-CN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推送指定分支：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push [</a:t>
            </a:r>
            <a:r>
              <a:rPr lang="en-US" altLang="zh-CN" sz="2000" dirty="0" err="1" smtClean="0"/>
              <a:t>remoteLib</a:t>
            </a:r>
            <a:r>
              <a:rPr lang="en-US" altLang="zh-CN" sz="2000" dirty="0" smtClean="0"/>
              <a:t>] [</a:t>
            </a:r>
            <a:r>
              <a:rPr lang="en-US" altLang="zh-CN" sz="2000" dirty="0" err="1" smtClean="0"/>
              <a:t>branchName</a:t>
            </a:r>
            <a:r>
              <a:rPr lang="en-US" altLang="zh-CN" sz="2000" dirty="0" smtClean="0"/>
              <a:t>]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推送指定</a:t>
            </a:r>
            <a:r>
              <a:rPr lang="en-US" altLang="zh-CN" sz="2000" dirty="0" smtClean="0"/>
              <a:t>tag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push [</a:t>
            </a:r>
            <a:r>
              <a:rPr lang="en-US" altLang="zh-CN" sz="2000" dirty="0" err="1" smtClean="0"/>
              <a:t>remoteLib</a:t>
            </a:r>
            <a:r>
              <a:rPr lang="en-US" altLang="zh-CN" sz="2000" dirty="0" smtClean="0"/>
              <a:t>] [tag]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推送所有</a:t>
            </a:r>
            <a:r>
              <a:rPr lang="en-US" altLang="zh-CN" sz="2000" dirty="0" smtClean="0"/>
              <a:t>tag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push [</a:t>
            </a:r>
            <a:r>
              <a:rPr lang="en-US" altLang="zh-CN" sz="2000" dirty="0" err="1" smtClean="0"/>
              <a:t>remoteLib</a:t>
            </a:r>
            <a:r>
              <a:rPr lang="en-US" altLang="zh-CN" sz="2000" dirty="0" smtClean="0"/>
              <a:t>] –-tags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删除远程分支：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push [</a:t>
            </a:r>
            <a:r>
              <a:rPr lang="en-US" altLang="zh-CN" sz="2000" dirty="0" err="1" smtClean="0"/>
              <a:t>remoteLib</a:t>
            </a:r>
            <a:r>
              <a:rPr lang="en-US" altLang="zh-CN" sz="2000" dirty="0" smtClean="0"/>
              <a:t>] :[</a:t>
            </a:r>
            <a:r>
              <a:rPr lang="en-US" altLang="zh-CN" sz="2000" dirty="0" err="1" smtClean="0"/>
              <a:t>remoteBranch</a:t>
            </a:r>
            <a:r>
              <a:rPr lang="en-US" altLang="zh-CN" sz="2000" dirty="0" smtClean="0"/>
              <a:t>]</a:t>
            </a:r>
          </a:p>
          <a:p>
            <a:pPr marL="877824" lvl="4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dirty="0" smtClean="0"/>
              <a:t>远程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分支无法删除，除非服务端做特殊配置</a:t>
            </a:r>
            <a:endParaRPr lang="en-US" altLang="zh-CN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删除远程</a:t>
            </a:r>
            <a:r>
              <a:rPr lang="en-US" altLang="zh-CN" sz="2000" dirty="0" smtClean="0"/>
              <a:t>tag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push [</a:t>
            </a:r>
            <a:r>
              <a:rPr lang="en-US" altLang="zh-CN" sz="2000" dirty="0" err="1" smtClean="0"/>
              <a:t>remoteLib</a:t>
            </a:r>
            <a:r>
              <a:rPr lang="en-US" altLang="zh-CN" sz="2000" dirty="0" smtClean="0"/>
              <a:t>] :[</a:t>
            </a:r>
            <a:r>
              <a:rPr lang="en-US" altLang="zh-CN" sz="2000" dirty="0" err="1" smtClean="0"/>
              <a:t>remoteTag</a:t>
            </a:r>
            <a:r>
              <a:rPr lang="en-US" altLang="zh-CN" sz="2000" dirty="0" smtClean="0"/>
              <a:t>]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一键推送多个远端库：</a:t>
            </a:r>
            <a:endParaRPr lang="en-US" altLang="zh-CN" sz="2000" dirty="0" smtClean="0"/>
          </a:p>
          <a:p>
            <a:pPr marL="877824" lvl="4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编辑本地仓库的</a:t>
            </a:r>
            <a:r>
              <a:rPr lang="en-US" altLang="zh-CN" sz="2000" dirty="0" smtClean="0"/>
              <a:t>.</a:t>
            </a:r>
            <a:r>
              <a:rPr lang="en-US" sz="2000" dirty="0" err="1" smtClean="0"/>
              <a:t>git</a:t>
            </a:r>
            <a:r>
              <a:rPr lang="en-US" sz="2000" dirty="0" smtClean="0"/>
              <a:t>/</a:t>
            </a:r>
            <a:r>
              <a:rPr lang="en-US" sz="2000" dirty="0" err="1" smtClean="0"/>
              <a:t>config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marL="877824" lvl="4" indent="-256032"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r>
              <a:rPr lang="en-US" altLang="zh-CN" dirty="0" smtClean="0"/>
              <a:t>	[remote "all"]</a:t>
            </a:r>
          </a:p>
          <a:p>
            <a:pPr marL="877824" lvl="4" indent="-256032"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r>
              <a:rPr lang="en-US" altLang="zh-CN" dirty="0" smtClean="0"/>
              <a:t>	   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= [url1]</a:t>
            </a:r>
          </a:p>
          <a:p>
            <a:pPr marL="877824" lvl="4" indent="-256032"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r>
              <a:rPr lang="en-US" altLang="zh-CN" dirty="0" smtClean="0"/>
              <a:t>	   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= [url2]</a:t>
            </a:r>
          </a:p>
          <a:p>
            <a:pPr marL="877824" lvl="4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push all [</a:t>
            </a:r>
            <a:r>
              <a:rPr lang="en-US" altLang="zh-CN" dirty="0" err="1" smtClean="0"/>
              <a:t>branchName</a:t>
            </a:r>
            <a:r>
              <a:rPr lang="en-US" altLang="zh-CN" dirty="0" smtClean="0"/>
              <a:t>]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如何利用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容灾以及合作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r>
              <a:rPr lang="zh-CN" altLang="en-US" dirty="0" smtClean="0"/>
              <a:t>失败怎么办？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原因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285984" y="557214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000364" y="557214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7" idx="2"/>
            <a:endCxn id="6" idx="6"/>
          </p:cNvCxnSpPr>
          <p:nvPr/>
        </p:nvCxnSpPr>
        <p:spPr>
          <a:xfrm rot="10800000">
            <a:off x="2714612" y="582217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7" idx="2"/>
            <a:endCxn id="7" idx="0"/>
          </p:cNvCxnSpPr>
          <p:nvPr/>
        </p:nvCxnSpPr>
        <p:spPr>
          <a:xfrm rot="16200000" flipH="1">
            <a:off x="3089592" y="5447054"/>
            <a:ext cx="249894" cy="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357422" y="350043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71802" y="350043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4" idx="2"/>
            <a:endCxn id="13" idx="6"/>
          </p:cNvCxnSpPr>
          <p:nvPr/>
        </p:nvCxnSpPr>
        <p:spPr>
          <a:xfrm rot="10800000">
            <a:off x="2786050" y="375047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786050" y="2928934"/>
            <a:ext cx="10001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6" idx="2"/>
            <a:endCxn id="14" idx="0"/>
          </p:cNvCxnSpPr>
          <p:nvPr/>
        </p:nvCxnSpPr>
        <p:spPr>
          <a:xfrm rot="5400000">
            <a:off x="3178959" y="339328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714334" y="4965056"/>
            <a:ext cx="10001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29" name="上箭头 28"/>
          <p:cNvSpPr/>
          <p:nvPr/>
        </p:nvSpPr>
        <p:spPr>
          <a:xfrm>
            <a:off x="2214546" y="4143380"/>
            <a:ext cx="1928826" cy="71438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4857752" y="342900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572132" y="342900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2"/>
            <a:endCxn id="30" idx="6"/>
          </p:cNvCxnSpPr>
          <p:nvPr/>
        </p:nvCxnSpPr>
        <p:spPr>
          <a:xfrm rot="10800000">
            <a:off x="5286380" y="367903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286380" y="2857496"/>
            <a:ext cx="10001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2"/>
            <a:endCxn id="31" idx="0"/>
          </p:cNvCxnSpPr>
          <p:nvPr/>
        </p:nvCxnSpPr>
        <p:spPr>
          <a:xfrm rot="5400000">
            <a:off x="5679289" y="332184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3857620" y="2857496"/>
            <a:ext cx="1143008" cy="10001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clone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286512" y="3429000"/>
            <a:ext cx="428628" cy="500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7" idx="2"/>
          </p:cNvCxnSpPr>
          <p:nvPr/>
        </p:nvCxnSpPr>
        <p:spPr>
          <a:xfrm rot="10800000">
            <a:off x="6000760" y="367903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7000892" y="3429000"/>
            <a:ext cx="428628" cy="500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39" idx="2"/>
          </p:cNvCxnSpPr>
          <p:nvPr/>
        </p:nvCxnSpPr>
        <p:spPr>
          <a:xfrm rot="10800000">
            <a:off x="6715140" y="367903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893332" y="4161309"/>
            <a:ext cx="1785950" cy="3571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origin/master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42" idx="0"/>
            <a:endCxn id="31" idx="4"/>
          </p:cNvCxnSpPr>
          <p:nvPr/>
        </p:nvCxnSpPr>
        <p:spPr>
          <a:xfrm rot="5400000" flipH="1" flipV="1">
            <a:off x="5670255" y="4045119"/>
            <a:ext cx="232243" cy="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715140" y="2857496"/>
            <a:ext cx="10001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6" idx="2"/>
          </p:cNvCxnSpPr>
          <p:nvPr/>
        </p:nvCxnSpPr>
        <p:spPr>
          <a:xfrm rot="5400000">
            <a:off x="7108049" y="332184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左箭头 60"/>
          <p:cNvSpPr/>
          <p:nvPr/>
        </p:nvSpPr>
        <p:spPr>
          <a:xfrm>
            <a:off x="3786182" y="2857496"/>
            <a:ext cx="1000132" cy="1000132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928662" y="350043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643042" y="350043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>
            <a:stCxn id="65" idx="2"/>
            <a:endCxn id="64" idx="6"/>
          </p:cNvCxnSpPr>
          <p:nvPr/>
        </p:nvCxnSpPr>
        <p:spPr>
          <a:xfrm rot="10800000">
            <a:off x="1357290" y="375047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2357422" y="3500438"/>
            <a:ext cx="428628" cy="500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69" idx="2"/>
          </p:cNvCxnSpPr>
          <p:nvPr/>
        </p:nvCxnSpPr>
        <p:spPr>
          <a:xfrm rot="10800000">
            <a:off x="2071670" y="375047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3071802" y="3500438"/>
            <a:ext cx="428628" cy="500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>
            <a:stCxn id="71" idx="2"/>
          </p:cNvCxnSpPr>
          <p:nvPr/>
        </p:nvCxnSpPr>
        <p:spPr>
          <a:xfrm rot="10800000">
            <a:off x="2786050" y="375047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786050" y="2928934"/>
            <a:ext cx="10001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74" idx="2"/>
          </p:cNvCxnSpPr>
          <p:nvPr/>
        </p:nvCxnSpPr>
        <p:spPr>
          <a:xfrm rot="5400000">
            <a:off x="3178959" y="339328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357422" y="6286520"/>
            <a:ext cx="1785950" cy="3571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origin/master</a:t>
            </a:r>
            <a:endParaRPr lang="zh-CN" altLang="en-US" dirty="0"/>
          </a:p>
        </p:txBody>
      </p:sp>
      <p:cxnSp>
        <p:nvCxnSpPr>
          <p:cNvPr id="77" name="直接箭头连接符 76"/>
          <p:cNvCxnSpPr>
            <a:stCxn id="76" idx="0"/>
          </p:cNvCxnSpPr>
          <p:nvPr/>
        </p:nvCxnSpPr>
        <p:spPr>
          <a:xfrm rot="5400000" flipH="1" flipV="1">
            <a:off x="3134345" y="6170330"/>
            <a:ext cx="232243" cy="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3643306" y="5572140"/>
            <a:ext cx="428628" cy="5000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4357686" y="5572140"/>
            <a:ext cx="428628" cy="5000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071934" y="5000636"/>
            <a:ext cx="10001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8" idx="2"/>
            <a:endCxn id="7" idx="6"/>
          </p:cNvCxnSpPr>
          <p:nvPr/>
        </p:nvCxnSpPr>
        <p:spPr>
          <a:xfrm rot="10800000">
            <a:off x="3428992" y="582217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9" idx="2"/>
            <a:endCxn id="78" idx="6"/>
          </p:cNvCxnSpPr>
          <p:nvPr/>
        </p:nvCxnSpPr>
        <p:spPr>
          <a:xfrm rot="10800000">
            <a:off x="4071934" y="582217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0" idx="2"/>
            <a:endCxn id="79" idx="0"/>
          </p:cNvCxnSpPr>
          <p:nvPr/>
        </p:nvCxnSpPr>
        <p:spPr>
          <a:xfrm rot="5400000">
            <a:off x="4464843" y="546498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86248" y="1928802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master==origin/master</a:t>
            </a:r>
          </a:p>
          <a:p>
            <a:r>
              <a:rPr lang="zh-CN" altLang="en-US" dirty="0" smtClean="0">
                <a:solidFill>
                  <a:srgbClr val="00B050"/>
                </a:solidFill>
              </a:rPr>
              <a:t>满足</a:t>
            </a:r>
            <a:r>
              <a:rPr lang="en-US" altLang="zh-CN" dirty="0" smtClean="0">
                <a:solidFill>
                  <a:srgbClr val="00B050"/>
                </a:solidFill>
              </a:rPr>
              <a:t>fast forward merge</a:t>
            </a:r>
            <a:r>
              <a:rPr lang="zh-CN" altLang="en-US" dirty="0" smtClean="0">
                <a:solidFill>
                  <a:srgbClr val="00B050"/>
                </a:solidFill>
              </a:rPr>
              <a:t>条件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2066" y="5429264"/>
            <a:ext cx="4272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master</a:t>
            </a:r>
            <a:r>
              <a:rPr lang="zh-CN" altLang="en-US" dirty="0" smtClean="0">
                <a:solidFill>
                  <a:srgbClr val="FF0000"/>
                </a:solidFill>
              </a:rPr>
              <a:t>！</a:t>
            </a:r>
            <a:r>
              <a:rPr lang="en-US" altLang="zh-CN" dirty="0" smtClean="0">
                <a:solidFill>
                  <a:srgbClr val="FF0000"/>
                </a:solidFill>
              </a:rPr>
              <a:t>=origin/master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origin/master</a:t>
            </a:r>
            <a:r>
              <a:rPr lang="zh-CN" altLang="en-US" dirty="0" smtClean="0">
                <a:solidFill>
                  <a:srgbClr val="FF0000"/>
                </a:solidFill>
              </a:rPr>
              <a:t>上实际存在两条分支，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需要在客户端完成合并才能提交，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因此</a:t>
            </a:r>
            <a:r>
              <a:rPr lang="en-US" altLang="zh-CN" dirty="0" smtClean="0">
                <a:solidFill>
                  <a:srgbClr val="FF0000"/>
                </a:solidFill>
              </a:rPr>
              <a:t>push</a:t>
            </a:r>
            <a:r>
              <a:rPr lang="zh-CN" altLang="en-US" dirty="0" smtClean="0">
                <a:solidFill>
                  <a:srgbClr val="FF0000"/>
                </a:solidFill>
              </a:rPr>
              <a:t>操作被服务端驳回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340021" y="4161309"/>
            <a:ext cx="1785950" cy="3571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origin/master</a:t>
            </a:r>
            <a:endParaRPr lang="zh-CN" altLang="en-US" dirty="0"/>
          </a:p>
        </p:txBody>
      </p:sp>
      <p:cxnSp>
        <p:nvCxnSpPr>
          <p:cNvPr id="93" name="直接箭头连接符 92"/>
          <p:cNvCxnSpPr>
            <a:stCxn id="90" idx="0"/>
            <a:endCxn id="39" idx="4"/>
          </p:cNvCxnSpPr>
          <p:nvPr/>
        </p:nvCxnSpPr>
        <p:spPr>
          <a:xfrm rot="16200000" flipV="1">
            <a:off x="7107980" y="4036293"/>
            <a:ext cx="232243" cy="17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27" grpId="0" animBg="1"/>
      <p:bldP spid="27" grpId="1" animBg="1"/>
      <p:bldP spid="29" grpId="0" animBg="1"/>
      <p:bldP spid="29" grpId="1" animBg="1"/>
      <p:bldP spid="29" grpId="2" animBg="1"/>
      <p:bldP spid="30" grpId="0" animBg="1"/>
      <p:bldP spid="31" grpId="0" animBg="1"/>
      <p:bldP spid="33" grpId="0" animBg="1"/>
      <p:bldP spid="33" grpId="1" animBg="1"/>
      <p:bldP spid="35" grpId="0" animBg="1"/>
      <p:bldP spid="35" grpId="1" animBg="1"/>
      <p:bldP spid="37" grpId="0" animBg="1"/>
      <p:bldP spid="39" grpId="0" animBg="1"/>
      <p:bldP spid="42" grpId="0" animBg="1"/>
      <p:bldP spid="42" grpId="1" animBg="1"/>
      <p:bldP spid="46" grpId="0" animBg="1"/>
      <p:bldP spid="61" grpId="0" animBg="1"/>
      <p:bldP spid="61" grpId="1" animBg="1"/>
      <p:bldP spid="76" grpId="0" animBg="1"/>
      <p:bldP spid="78" grpId="0" animBg="1"/>
      <p:bldP spid="79" grpId="0" animBg="1"/>
      <p:bldP spid="80" grpId="0" animBg="1"/>
      <p:bldP spid="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dirty="0" smtClean="0"/>
              <a:t>Local Only</a:t>
            </a:r>
            <a:r>
              <a:rPr lang="zh-CN" altLang="en-US" dirty="0" smtClean="0"/>
              <a:t>版本控制系统（</a:t>
            </a:r>
            <a:r>
              <a:rPr lang="en-US" altLang="zh-CN" dirty="0" smtClean="0"/>
              <a:t>Local VCS</a:t>
            </a:r>
            <a:r>
              <a:rPr lang="zh-CN" altLang="en-US" dirty="0" smtClean="0"/>
              <a:t>）模型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版本控制系统</a:t>
            </a:r>
            <a:r>
              <a:rPr lang="en-US" altLang="zh-CN" dirty="0" smtClean="0"/>
              <a:t>-</a:t>
            </a:r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571604" y="2285992"/>
            <a:ext cx="51816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本地计算机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952604" y="3428992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695804" y="2971792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  <a:p>
            <a:pPr algn="ctr"/>
            <a:r>
              <a:rPr lang="en-US" altLang="zh-CN"/>
              <a:t>Rev 1</a:t>
            </a:r>
          </a:p>
          <a:p>
            <a:pPr algn="ctr"/>
            <a:r>
              <a:rPr lang="en-US" altLang="zh-CN"/>
              <a:t>……</a:t>
            </a:r>
          </a:p>
          <a:p>
            <a:pPr algn="ctr"/>
            <a:r>
              <a:rPr lang="en-US" altLang="zh-CN"/>
              <a:t>Rev n</a:t>
            </a: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3476604" y="403859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如何利用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容灾以及合作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r>
              <a:rPr lang="zh-CN" altLang="en-US" dirty="0" smtClean="0"/>
              <a:t>失败怎么办？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解决方法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285984" y="557214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000364" y="557214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7" idx="2"/>
            <a:endCxn id="6" idx="6"/>
          </p:cNvCxnSpPr>
          <p:nvPr/>
        </p:nvCxnSpPr>
        <p:spPr>
          <a:xfrm rot="10800000">
            <a:off x="2714612" y="582217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357422" y="350043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71802" y="350043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4" idx="2"/>
            <a:endCxn id="13" idx="6"/>
          </p:cNvCxnSpPr>
          <p:nvPr/>
        </p:nvCxnSpPr>
        <p:spPr>
          <a:xfrm rot="10800000">
            <a:off x="2786050" y="375047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786050" y="2928934"/>
            <a:ext cx="10001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6" idx="2"/>
            <a:endCxn id="14" idx="0"/>
          </p:cNvCxnSpPr>
          <p:nvPr/>
        </p:nvCxnSpPr>
        <p:spPr>
          <a:xfrm rot="5400000">
            <a:off x="3178959" y="339328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928662" y="350043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643042" y="350043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>
            <a:stCxn id="65" idx="2"/>
            <a:endCxn id="64" idx="6"/>
          </p:cNvCxnSpPr>
          <p:nvPr/>
        </p:nvCxnSpPr>
        <p:spPr>
          <a:xfrm rot="10800000">
            <a:off x="1357290" y="375047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2357422" y="3500438"/>
            <a:ext cx="428628" cy="500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69" idx="2"/>
          </p:cNvCxnSpPr>
          <p:nvPr/>
        </p:nvCxnSpPr>
        <p:spPr>
          <a:xfrm rot="10800000">
            <a:off x="2071670" y="375047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3071802" y="3500438"/>
            <a:ext cx="428628" cy="500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>
            <a:stCxn id="71" idx="2"/>
          </p:cNvCxnSpPr>
          <p:nvPr/>
        </p:nvCxnSpPr>
        <p:spPr>
          <a:xfrm rot="10800000">
            <a:off x="2786050" y="375047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786050" y="2928934"/>
            <a:ext cx="10001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74" idx="2"/>
          </p:cNvCxnSpPr>
          <p:nvPr/>
        </p:nvCxnSpPr>
        <p:spPr>
          <a:xfrm rot="5400000">
            <a:off x="3178959" y="339328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357422" y="6286520"/>
            <a:ext cx="1785950" cy="3571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origin/master</a:t>
            </a:r>
            <a:endParaRPr lang="zh-CN" altLang="en-US" dirty="0"/>
          </a:p>
        </p:txBody>
      </p:sp>
      <p:cxnSp>
        <p:nvCxnSpPr>
          <p:cNvPr id="77" name="直接箭头连接符 76"/>
          <p:cNvCxnSpPr>
            <a:stCxn id="76" idx="0"/>
          </p:cNvCxnSpPr>
          <p:nvPr/>
        </p:nvCxnSpPr>
        <p:spPr>
          <a:xfrm rot="5400000" flipH="1" flipV="1">
            <a:off x="3134345" y="6170330"/>
            <a:ext cx="232243" cy="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3643306" y="5572140"/>
            <a:ext cx="428628" cy="5000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4357686" y="5572140"/>
            <a:ext cx="428628" cy="5000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071934" y="5000636"/>
            <a:ext cx="10001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8" idx="2"/>
            <a:endCxn id="7" idx="6"/>
          </p:cNvCxnSpPr>
          <p:nvPr/>
        </p:nvCxnSpPr>
        <p:spPr>
          <a:xfrm rot="10800000">
            <a:off x="3428992" y="582217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9" idx="2"/>
            <a:endCxn id="78" idx="6"/>
          </p:cNvCxnSpPr>
          <p:nvPr/>
        </p:nvCxnSpPr>
        <p:spPr>
          <a:xfrm rot="10800000">
            <a:off x="4071934" y="582217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0" idx="2"/>
            <a:endCxn id="79" idx="0"/>
          </p:cNvCxnSpPr>
          <p:nvPr/>
        </p:nvCxnSpPr>
        <p:spPr>
          <a:xfrm rot="5400000">
            <a:off x="4464843" y="546498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下箭头 48"/>
          <p:cNvSpPr/>
          <p:nvPr/>
        </p:nvSpPr>
        <p:spPr>
          <a:xfrm>
            <a:off x="2500298" y="4143380"/>
            <a:ext cx="1714512" cy="71438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4429124" y="4357694"/>
            <a:ext cx="428628" cy="500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143504" y="4357694"/>
            <a:ext cx="428628" cy="500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51" idx="2"/>
          </p:cNvCxnSpPr>
          <p:nvPr/>
        </p:nvCxnSpPr>
        <p:spPr>
          <a:xfrm rot="10800000">
            <a:off x="4857752" y="4607727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7" idx="0"/>
          </p:cNvCxnSpPr>
          <p:nvPr/>
        </p:nvCxnSpPr>
        <p:spPr>
          <a:xfrm rot="10800000" flipV="1">
            <a:off x="3214678" y="4607726"/>
            <a:ext cx="1214446" cy="96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464426" y="3714752"/>
            <a:ext cx="1785950" cy="3571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origin/master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5" idx="2"/>
            <a:endCxn id="51" idx="0"/>
          </p:cNvCxnSpPr>
          <p:nvPr/>
        </p:nvCxnSpPr>
        <p:spPr>
          <a:xfrm rot="16200000" flipH="1">
            <a:off x="5214733" y="4214609"/>
            <a:ext cx="285752" cy="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5143504" y="5572140"/>
            <a:ext cx="428628" cy="50006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>
            <a:stCxn id="60" idx="0"/>
            <a:endCxn id="51" idx="4"/>
          </p:cNvCxnSpPr>
          <p:nvPr/>
        </p:nvCxnSpPr>
        <p:spPr>
          <a:xfrm rot="5400000" flipH="1" flipV="1">
            <a:off x="5000628" y="521495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0" idx="2"/>
            <a:endCxn id="79" idx="6"/>
          </p:cNvCxnSpPr>
          <p:nvPr/>
        </p:nvCxnSpPr>
        <p:spPr>
          <a:xfrm rot="10800000">
            <a:off x="4786314" y="582217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4857752" y="6286520"/>
            <a:ext cx="10001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83" idx="0"/>
          </p:cNvCxnSpPr>
          <p:nvPr/>
        </p:nvCxnSpPr>
        <p:spPr>
          <a:xfrm rot="5400000" flipH="1" flipV="1">
            <a:off x="5250661" y="617936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上箭头 89"/>
          <p:cNvSpPr/>
          <p:nvPr/>
        </p:nvSpPr>
        <p:spPr>
          <a:xfrm>
            <a:off x="2500298" y="4071942"/>
            <a:ext cx="1500198" cy="71438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357818" y="2857496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master==origin/master</a:t>
            </a:r>
          </a:p>
          <a:p>
            <a:r>
              <a:rPr lang="zh-CN" altLang="en-US" dirty="0" smtClean="0">
                <a:solidFill>
                  <a:srgbClr val="00B050"/>
                </a:solidFill>
              </a:rPr>
              <a:t>满足</a:t>
            </a:r>
            <a:r>
              <a:rPr lang="en-US" altLang="zh-CN" dirty="0" smtClean="0">
                <a:solidFill>
                  <a:srgbClr val="00B050"/>
                </a:solidFill>
              </a:rPr>
              <a:t>faster forward merge</a:t>
            </a:r>
            <a:r>
              <a:rPr lang="zh-CN" altLang="en-US" dirty="0" smtClean="0">
                <a:solidFill>
                  <a:srgbClr val="00B050"/>
                </a:solidFill>
              </a:rPr>
              <a:t>条件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214282" y="350043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928662" y="350043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93" idx="2"/>
            <a:endCxn id="92" idx="6"/>
          </p:cNvCxnSpPr>
          <p:nvPr/>
        </p:nvCxnSpPr>
        <p:spPr>
          <a:xfrm rot="10800000">
            <a:off x="642910" y="375047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1571604" y="3500438"/>
            <a:ext cx="428628" cy="5000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2285984" y="3500438"/>
            <a:ext cx="428628" cy="5000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/>
          <p:cNvCxnSpPr>
            <a:stCxn id="99" idx="2"/>
            <a:endCxn id="93" idx="6"/>
          </p:cNvCxnSpPr>
          <p:nvPr/>
        </p:nvCxnSpPr>
        <p:spPr>
          <a:xfrm rot="10800000">
            <a:off x="1357290" y="375047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00" idx="2"/>
            <a:endCxn id="99" idx="6"/>
          </p:cNvCxnSpPr>
          <p:nvPr/>
        </p:nvCxnSpPr>
        <p:spPr>
          <a:xfrm rot="10800000">
            <a:off x="2000232" y="375047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2357422" y="2285992"/>
            <a:ext cx="428628" cy="500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3071802" y="2285992"/>
            <a:ext cx="428628" cy="500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/>
          <p:cNvCxnSpPr>
            <a:stCxn id="107" idx="2"/>
          </p:cNvCxnSpPr>
          <p:nvPr/>
        </p:nvCxnSpPr>
        <p:spPr>
          <a:xfrm rot="10800000">
            <a:off x="2786050" y="253602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6" idx="2"/>
            <a:endCxn id="93" idx="0"/>
          </p:cNvCxnSpPr>
          <p:nvPr/>
        </p:nvCxnSpPr>
        <p:spPr>
          <a:xfrm rot="10800000" flipV="1">
            <a:off x="1142976" y="2536024"/>
            <a:ext cx="1214446" cy="96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>
            <a:off x="3071802" y="3500438"/>
            <a:ext cx="428628" cy="50006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箭头连接符 112"/>
          <p:cNvCxnSpPr>
            <a:stCxn id="112" idx="0"/>
            <a:endCxn id="107" idx="4"/>
          </p:cNvCxnSpPr>
          <p:nvPr/>
        </p:nvCxnSpPr>
        <p:spPr>
          <a:xfrm rot="5400000" flipH="1" flipV="1">
            <a:off x="2928926" y="314324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12" idx="2"/>
            <a:endCxn id="100" idx="6"/>
          </p:cNvCxnSpPr>
          <p:nvPr/>
        </p:nvCxnSpPr>
        <p:spPr>
          <a:xfrm rot="10800000">
            <a:off x="2714612" y="375047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857620" y="2928934"/>
            <a:ext cx="10001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cxnSp>
        <p:nvCxnSpPr>
          <p:cNvPr id="118" name="直接箭头连接符 117"/>
          <p:cNvCxnSpPr>
            <a:stCxn id="117" idx="2"/>
            <a:endCxn id="112" idx="6"/>
          </p:cNvCxnSpPr>
          <p:nvPr/>
        </p:nvCxnSpPr>
        <p:spPr>
          <a:xfrm rot="5400000">
            <a:off x="3696885" y="3089669"/>
            <a:ext cx="464347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5929322" y="5643578"/>
            <a:ext cx="1785950" cy="3571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origin/master</a:t>
            </a:r>
            <a:endParaRPr lang="zh-CN" altLang="en-US" dirty="0"/>
          </a:p>
        </p:txBody>
      </p:sp>
      <p:cxnSp>
        <p:nvCxnSpPr>
          <p:cNvPr id="126" name="直接箭头连接符 125"/>
          <p:cNvCxnSpPr>
            <a:stCxn id="124" idx="1"/>
            <a:endCxn id="60" idx="6"/>
          </p:cNvCxnSpPr>
          <p:nvPr/>
        </p:nvCxnSpPr>
        <p:spPr>
          <a:xfrm rot="10800000">
            <a:off x="5572132" y="582217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0" grpId="0" animBg="1"/>
      <p:bldP spid="49" grpId="0" animBg="1"/>
      <p:bldP spid="49" grpId="1" animBg="1"/>
      <p:bldP spid="50" grpId="0" animBg="1"/>
      <p:bldP spid="51" grpId="0" animBg="1"/>
      <p:bldP spid="55" grpId="0" animBg="1"/>
      <p:bldP spid="55" grpId="1" animBg="1"/>
      <p:bldP spid="60" grpId="0" animBg="1"/>
      <p:bldP spid="83" grpId="0" animBg="1"/>
      <p:bldP spid="90" grpId="0" animBg="1"/>
      <p:bldP spid="92" grpId="0" animBg="1"/>
      <p:bldP spid="93" grpId="0" animBg="1"/>
      <p:bldP spid="99" grpId="0" animBg="1"/>
      <p:bldP spid="100" grpId="0" animBg="1"/>
      <p:bldP spid="106" grpId="0" animBg="1"/>
      <p:bldP spid="107" grpId="0" animBg="1"/>
      <p:bldP spid="112" grpId="0" animBg="1"/>
      <p:bldP spid="117" grpId="0" animBg="1"/>
      <p:bldP spid="1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如何利用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容灾以及合作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的远端分支在服务端不能与本地对应分支进行</a:t>
            </a:r>
            <a:r>
              <a:rPr lang="en-US" altLang="zh-CN" dirty="0" smtClean="0"/>
              <a:t>faster </a:t>
            </a:r>
            <a:r>
              <a:rPr lang="en-US" altLang="zh-CN" dirty="0" err="1" smtClean="0"/>
              <a:t>faword</a:t>
            </a:r>
            <a:r>
              <a:rPr lang="zh-CN" altLang="en-US" dirty="0" smtClean="0"/>
              <a:t>合并，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操作被服务端驳回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客户端可以通过如下命令解决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被驳回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fetch origin</a:t>
            </a:r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merge origin/master</a:t>
            </a:r>
          </a:p>
          <a:p>
            <a:pPr lvl="2"/>
            <a:r>
              <a:rPr lang="zh-CN" altLang="en-US" dirty="0" smtClean="0"/>
              <a:t>有可能需要解决冲突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</a:p>
          <a:p>
            <a:pPr lvl="1"/>
            <a:r>
              <a:rPr lang="en-US" altLang="zh-CN" dirty="0" smtClean="0"/>
              <a:t>origin/master</a:t>
            </a:r>
            <a:r>
              <a:rPr lang="zh-CN" altLang="en-US" dirty="0" smtClean="0"/>
              <a:t>很像标签，代表上一次与远端同步时刻的历史快照，可以读取（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），不可以改变（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origin/master</a:t>
            </a:r>
            <a:r>
              <a:rPr lang="zh-CN" altLang="en-US" dirty="0" smtClean="0"/>
              <a:t>的值只有在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的时候才会发生改变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origin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问题及解决方法同样适用于其他任意仓库的任意分支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2132" y="2714620"/>
            <a:ext cx="2435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有可能需要解决冲突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相对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的优势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可以在不联网的情况下对项目进行版本控制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分支命令十分丰富，特别方便非线性开发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标签的更加符合历史的定义，不可修改，对规范化开发、测试、上线流程十分有好处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在工作区和版本库中间加入暂存区，可以智能地感知非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命令对版本库所管理文件的删除、重命名等操作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相对于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的劣势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冲突时只提供了一个文件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的本质：是一套内容寻址文件系统。</a:t>
            </a:r>
            <a:endParaRPr lang="en-US" altLang="zh-CN" dirty="0" smtClean="0"/>
          </a:p>
          <a:p>
            <a:r>
              <a:rPr lang="zh-CN" altLang="en-US" dirty="0" smtClean="0"/>
              <a:t>内容地址：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进制字符的</a:t>
            </a:r>
            <a:r>
              <a:rPr lang="en-US" altLang="zh-CN" dirty="0" smtClean="0"/>
              <a:t>SHA1</a:t>
            </a:r>
            <a:r>
              <a:rPr lang="zh-CN" altLang="en-US" dirty="0" smtClean="0"/>
              <a:t>值，全球唯一。</a:t>
            </a:r>
            <a:endParaRPr lang="en-US" altLang="zh-CN" dirty="0" smtClean="0"/>
          </a:p>
          <a:p>
            <a:r>
              <a:rPr lang="zh-CN" altLang="en-US" dirty="0" smtClean="0"/>
              <a:t>文件系统：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tag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blob</a:t>
            </a:r>
            <a:r>
              <a:rPr lang="zh-CN" altLang="en-US" dirty="0" smtClean="0"/>
              <a:t>：存储文件数据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tree</a:t>
            </a:r>
            <a:r>
              <a:rPr lang="zh-CN" altLang="en-US" dirty="0" smtClean="0"/>
              <a:t>：管理一些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，类似于目录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commit</a:t>
            </a:r>
            <a:r>
              <a:rPr lang="zh-CN" altLang="en-US" dirty="0" smtClean="0"/>
              <a:t>：指向一个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，表示特定时间点的状态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tag</a:t>
            </a:r>
            <a:r>
              <a:rPr lang="zh-CN" altLang="en-US" dirty="0" smtClean="0"/>
              <a:t>：指向一个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，方便引用历史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基本原理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基本原理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-Web</a:t>
            </a:r>
            <a:r>
              <a:rPr lang="zh-CN" altLang="en-US" dirty="0" smtClean="0"/>
              <a:t>上</a:t>
            </a:r>
            <a:r>
              <a:rPr lang="zh-CN" altLang="en-US" dirty="0" smtClean="0"/>
              <a:t>可以看到这四类对象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也可以用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show SHA1</a:t>
            </a:r>
            <a:r>
              <a:rPr lang="zh-CN" altLang="en-US" dirty="0" smtClean="0"/>
              <a:t>查看这四类对象</a:t>
            </a:r>
            <a:endParaRPr lang="zh-CN" altLang="en-US" dirty="0"/>
          </a:p>
        </p:txBody>
      </p:sp>
      <p:pic>
        <p:nvPicPr>
          <p:cNvPr id="2050" name="Picture 2" descr="C:\Users\admin\Desktop\QQ截图201405292025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29" y="2020960"/>
            <a:ext cx="9144000" cy="2908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3972" y="1500174"/>
            <a:ext cx="5990028" cy="4714884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基本原理</a:t>
            </a:r>
            <a:endParaRPr lang="zh-CN" altLang="en-US" dirty="0"/>
          </a:p>
        </p:txBody>
      </p:sp>
      <p:pic>
        <p:nvPicPr>
          <p:cNvPr id="5" name="图片 4" descr="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14488"/>
            <a:ext cx="3181710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3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786" y="1571612"/>
            <a:ext cx="8058150" cy="408622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基本原理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357686" y="1679318"/>
            <a:ext cx="2000264" cy="7858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 flipV="1">
            <a:off x="6357950" y="2071678"/>
            <a:ext cx="500066" cy="54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一切都存在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基本原理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643182"/>
            <a:ext cx="20859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571024" y="1714488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指向当前分支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71024" y="2285992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已经废弃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71024" y="2857496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项目特有的配置文件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71024" y="3929066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客户端服务端脚本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71024" y="5000636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71024" y="5572140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gzip</a:t>
            </a:r>
            <a:r>
              <a:rPr lang="zh-CN" altLang="en-US" dirty="0" smtClean="0"/>
              <a:t>压缩的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类对象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71024" y="6143644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分支指针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71024" y="3357562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WebGit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571024" y="4478536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暂存区信息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5" idx="1"/>
          </p:cNvCxnSpPr>
          <p:nvPr/>
        </p:nvCxnSpPr>
        <p:spPr>
          <a:xfrm flipV="1">
            <a:off x="2786050" y="1928802"/>
            <a:ext cx="2784974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7" idx="1"/>
          </p:cNvCxnSpPr>
          <p:nvPr/>
        </p:nvCxnSpPr>
        <p:spPr>
          <a:xfrm flipV="1">
            <a:off x="3571868" y="2500306"/>
            <a:ext cx="19991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8" idx="1"/>
          </p:cNvCxnSpPr>
          <p:nvPr/>
        </p:nvCxnSpPr>
        <p:spPr>
          <a:xfrm flipV="1">
            <a:off x="3071802" y="3071810"/>
            <a:ext cx="249922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3" idx="1"/>
          </p:cNvCxnSpPr>
          <p:nvPr/>
        </p:nvCxnSpPr>
        <p:spPr>
          <a:xfrm flipV="1">
            <a:off x="3929058" y="3571876"/>
            <a:ext cx="16419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9" idx="1"/>
          </p:cNvCxnSpPr>
          <p:nvPr/>
        </p:nvCxnSpPr>
        <p:spPr>
          <a:xfrm>
            <a:off x="3143240" y="4071942"/>
            <a:ext cx="242778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7" idx="1"/>
          </p:cNvCxnSpPr>
          <p:nvPr/>
        </p:nvCxnSpPr>
        <p:spPr>
          <a:xfrm>
            <a:off x="2928926" y="4357694"/>
            <a:ext cx="2642098" cy="3351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0" idx="1"/>
          </p:cNvCxnSpPr>
          <p:nvPr/>
        </p:nvCxnSpPr>
        <p:spPr>
          <a:xfrm>
            <a:off x="2857488" y="4714884"/>
            <a:ext cx="27135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1" idx="1"/>
          </p:cNvCxnSpPr>
          <p:nvPr/>
        </p:nvCxnSpPr>
        <p:spPr>
          <a:xfrm>
            <a:off x="3357554" y="5000636"/>
            <a:ext cx="221347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12" idx="1"/>
          </p:cNvCxnSpPr>
          <p:nvPr/>
        </p:nvCxnSpPr>
        <p:spPr>
          <a:xfrm>
            <a:off x="2857488" y="5429264"/>
            <a:ext cx="2713536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开发者本地机器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维护三类分支：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hotfix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master</a:t>
            </a:r>
            <a:r>
              <a:rPr lang="zh-CN" altLang="en-US" dirty="0" smtClean="0"/>
              <a:t>分支：包含当前稳定发布版本，统一打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位版本号标签，最好也包含测试回归的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位版本号标签，记录所有的回归记录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hotfix</a:t>
            </a:r>
            <a:r>
              <a:rPr lang="zh-CN" altLang="en-US" dirty="0" smtClean="0"/>
              <a:t>分支：一旦发现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位版本号标签建分支，修改该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回去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分支，修改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位版本号，在</a:t>
            </a:r>
            <a:r>
              <a:rPr lang="en-US" altLang="zh-CN" dirty="0" smtClean="0"/>
              <a:t>commit message</a:t>
            </a:r>
            <a:r>
              <a:rPr lang="zh-CN" altLang="en-US" dirty="0" smtClean="0"/>
              <a:t>中记录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修复情况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feature</a:t>
            </a:r>
            <a:r>
              <a:rPr lang="zh-CN" altLang="en-US" dirty="0" smtClean="0"/>
              <a:t>分支：应对不断变化的需求，从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的最新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位版本号标签建分支，完成开发后，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回去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分支，修改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</a:t>
            </a:r>
            <a:r>
              <a:rPr lang="zh-CN" altLang="en-US" dirty="0" smtClean="0"/>
              <a:t>版本号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commit message</a:t>
            </a:r>
            <a:r>
              <a:rPr lang="zh-CN" altLang="en-US" dirty="0" smtClean="0"/>
              <a:t>中记录功能升级情况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无论</a:t>
            </a:r>
            <a:r>
              <a:rPr lang="en-US" altLang="zh-CN" dirty="0" err="1" smtClean="0"/>
              <a:t>hotfix</a:t>
            </a:r>
            <a:r>
              <a:rPr lang="zh-CN" altLang="en-US" dirty="0" smtClean="0"/>
              <a:t>分支还是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分支发布前做回归需要修改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位版本号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使用模式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运维模式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开发者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后在自己的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分支上打好准备发布的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位版本号标签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运维人员可以单独为项目维护产品库，产品库里面只保留一个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r>
              <a:rPr lang="zh-CN" altLang="en-US" dirty="0" smtClean="0"/>
              <a:t>，只要</a:t>
            </a:r>
            <a:r>
              <a:rPr lang="zh-CN" altLang="en-US" dirty="0" smtClean="0"/>
              <a:t>两个库准备上线的标签</a:t>
            </a:r>
            <a:r>
              <a:rPr lang="en-US" altLang="zh-CN" dirty="0" smtClean="0"/>
              <a:t>SHA1</a:t>
            </a:r>
            <a:r>
              <a:rPr lang="zh-CN" altLang="en-US" dirty="0" smtClean="0"/>
              <a:t>值相同，就放心上线吧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可以通过前面介绍的</a:t>
            </a:r>
            <a:r>
              <a:rPr lang="zh-CN" altLang="en-US" dirty="0" smtClean="0">
                <a:hlinkClick r:id="rId2" action="ppaction://hlinksldjump"/>
              </a:rPr>
              <a:t>自动产生发布报告方法</a:t>
            </a:r>
            <a:r>
              <a:rPr lang="zh-CN" altLang="en-US" dirty="0" smtClean="0"/>
              <a:t>，产生自上个版本以来所做的修改，稍作人工润色就可以发邮件通知了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使用模式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集中式版本控制系统（</a:t>
            </a:r>
            <a:r>
              <a:rPr lang="en-US" altLang="zh-CN" dirty="0" smtClean="0"/>
              <a:t>Centralized VCS</a:t>
            </a:r>
            <a:r>
              <a:rPr lang="zh-CN" altLang="en-US" dirty="0" smtClean="0"/>
              <a:t>）模型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</a:t>
            </a:r>
            <a:r>
              <a:rPr lang="en-US" altLang="zh-CN" dirty="0" smtClean="0"/>
              <a:t>-</a:t>
            </a:r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57290" y="2285992"/>
            <a:ext cx="25146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A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57290" y="3962392"/>
            <a:ext cx="25146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710090" y="2285992"/>
            <a:ext cx="25146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966890" y="2666992"/>
            <a:ext cx="1371600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工作目录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1966890" y="4343392"/>
            <a:ext cx="1371600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工作目录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5167290" y="2971792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  <a:p>
            <a:pPr algn="ctr"/>
            <a:r>
              <a:rPr lang="en-US" altLang="zh-CN"/>
              <a:t>Rev 1</a:t>
            </a:r>
          </a:p>
          <a:p>
            <a:pPr algn="ctr"/>
            <a:r>
              <a:rPr lang="en-US" altLang="zh-CN"/>
              <a:t>……</a:t>
            </a:r>
          </a:p>
          <a:p>
            <a:pPr algn="ctr"/>
            <a:r>
              <a:rPr lang="en-US" altLang="zh-CN"/>
              <a:t>Rev n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414690" y="3124192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414690" y="4648192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理解非线性开发模式的概念，学会用分支处理这种普遍存在的版本控制需求</a:t>
            </a:r>
            <a:endParaRPr lang="en-US" altLang="zh-CN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冲突发生的原因与解决办法</a:t>
            </a:r>
            <a:endParaRPr lang="en-US" altLang="zh-CN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失败的原因与解决办法</a:t>
            </a:r>
            <a:endParaRPr lang="en-US" altLang="zh-CN" dirty="0" smtClean="0"/>
          </a:p>
          <a:p>
            <a:r>
              <a:rPr lang="zh-CN" altLang="en-US" dirty="0" smtClean="0"/>
              <a:t>希望遵循</a:t>
            </a:r>
            <a:r>
              <a:rPr lang="en-US" altLang="zh-CN" dirty="0" smtClean="0"/>
              <a:t>commit message</a:t>
            </a:r>
            <a:r>
              <a:rPr lang="zh-CN" altLang="en-US" dirty="0" smtClean="0"/>
              <a:t>规范、遵循标签命名规范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《Pro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in Chinese》</a:t>
            </a:r>
          </a:p>
          <a:p>
            <a:r>
              <a:rPr lang="en-US" altLang="zh-CN" dirty="0" smtClean="0"/>
              <a:t>《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参考手册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查阅命令使用方法：</a:t>
            </a:r>
            <a:r>
              <a:rPr lang="en-US" dirty="0" smtClean="0">
                <a:hlinkClick r:id="rId2"/>
              </a:rPr>
              <a:t>http://gitref.cyj.me/zh/index.html</a:t>
            </a:r>
            <a:endParaRPr lang="en-US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分支管理策略：</a:t>
            </a:r>
            <a:r>
              <a:rPr lang="en-US" dirty="0" smtClean="0">
                <a:hlinkClick r:id="rId3"/>
              </a:rPr>
              <a:t>http://www.ruanyifeng.com/blog/2012/07/git.html</a:t>
            </a:r>
            <a:endParaRPr lang="en-US" dirty="0" smtClean="0"/>
          </a:p>
          <a:p>
            <a:r>
              <a:rPr lang="en-US" altLang="zh-CN" dirty="0" smtClean="0"/>
              <a:t>《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Community Book </a:t>
            </a:r>
            <a:r>
              <a:rPr lang="zh-CN" altLang="en-US" dirty="0" smtClean="0"/>
              <a:t>中文版</a:t>
            </a:r>
            <a:r>
              <a:rPr lang="en-US" altLang="zh-CN" dirty="0" smtClean="0"/>
              <a:t>》</a:t>
            </a:r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gitbook.liuhui998.com/index.html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68" y="2500306"/>
            <a:ext cx="16834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Q&amp;A</a:t>
            </a:r>
          </a:p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谢谢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分布式版本控制系统（</a:t>
            </a:r>
            <a:r>
              <a:rPr lang="en-US" altLang="zh-CN" dirty="0" smtClean="0"/>
              <a:t>Distributed VCS</a:t>
            </a:r>
            <a:r>
              <a:rPr lang="zh-CN" altLang="en-US" dirty="0" smtClean="0"/>
              <a:t>）模型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</a:t>
            </a:r>
            <a:r>
              <a:rPr lang="en-US" altLang="zh-CN" dirty="0" smtClean="0"/>
              <a:t>-</a:t>
            </a:r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05414" y="2447916"/>
            <a:ext cx="25146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  <a:r>
              <a:rPr lang="en-US" altLang="zh-CN"/>
              <a:t>/</a:t>
            </a:r>
            <a:r>
              <a:rPr lang="zh-CN" altLang="en-US"/>
              <a:t>计算机</a:t>
            </a:r>
            <a:r>
              <a:rPr lang="en-US" altLang="zh-CN"/>
              <a:t>C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862614" y="3133716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214414" y="2143116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A</a:t>
            </a:r>
            <a:r>
              <a:rPr lang="zh-CN" altLang="en-US"/>
              <a:t>（工作目录）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1366814" y="2600316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3348014" y="2447916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2890814" y="32099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214414" y="4200516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  <a:r>
              <a:rPr lang="zh-CN" altLang="en-US"/>
              <a:t>（工作目录）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1366814" y="4657716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3348014" y="4505316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2890814" y="52673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3957614" y="3819516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4414814" y="3590916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4414814" y="4886316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4567214" y="3209916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4567214" y="4505316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033814" y="3971916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/>
              <a:t>Pull/Push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版本库存在形态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CVCS</a:t>
            </a:r>
            <a:r>
              <a:rPr lang="zh-CN" altLang="en-US" dirty="0" smtClean="0"/>
              <a:t>的版本库：在受版本控制的根目录及其所有子目录下的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文件夹里面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DVCS</a:t>
            </a:r>
            <a:r>
              <a:rPr lang="zh-CN" altLang="en-US" dirty="0" smtClean="0"/>
              <a:t>的版本库：在受版本控制的根目录下的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文件夹里面</a:t>
            </a:r>
            <a:endParaRPr lang="en-US" altLang="zh-CN" dirty="0" smtClean="0"/>
          </a:p>
          <a:p>
            <a:r>
              <a:rPr lang="zh-CN" altLang="en-US" dirty="0" smtClean="0"/>
              <a:t>版本库的控制粒度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CVCS</a:t>
            </a:r>
            <a:r>
              <a:rPr lang="zh-CN" altLang="en-US" dirty="0" smtClean="0"/>
              <a:t>：一个项目一个版本库，版本库可以部分</a:t>
            </a:r>
            <a:r>
              <a:rPr lang="en-US" altLang="zh-CN" dirty="0" smtClean="0"/>
              <a:t>checkout</a:t>
            </a:r>
          </a:p>
          <a:p>
            <a:pPr lvl="1"/>
            <a:r>
              <a:rPr lang="en-US" altLang="zh-CN" dirty="0" smtClean="0"/>
              <a:t>DVCS</a:t>
            </a:r>
            <a:r>
              <a:rPr lang="zh-CN" altLang="en-US" dirty="0" smtClean="0"/>
              <a:t>：可以多个项目公用一个版本库，版本库不能部分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推荐一个项目一个版本库。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</a:t>
            </a:r>
            <a:r>
              <a:rPr lang="en-US" altLang="zh-CN" dirty="0" smtClean="0"/>
              <a:t>-</a:t>
            </a:r>
            <a:r>
              <a:rPr lang="zh-CN" altLang="en-US" dirty="0" smtClean="0"/>
              <a:t>版本库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版本控制系统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前要做哪些准备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如何将项目纳入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的管理范围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如何控制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的管理范围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如何知晓文件是否被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如何利用分支管理非线性开发任务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如何利用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和标签快速回溯历史版本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如何利用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自动产生发布报告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如何利用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容灾以及合作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基本原理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使用模式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前需要做哪些准备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Linux</a:t>
            </a:r>
            <a:r>
              <a:rPr lang="zh-CN" altLang="en-US" dirty="0" smtClean="0"/>
              <a:t>客户端：参考</a:t>
            </a:r>
            <a:r>
              <a:rPr lang="zh-CN" altLang="en-US" dirty="0" smtClean="0">
                <a:hlinkClick r:id="rId2"/>
              </a:rPr>
              <a:t>这里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Windows</a:t>
            </a:r>
            <a:r>
              <a:rPr lang="zh-CN" altLang="en-US" dirty="0" smtClean="0"/>
              <a:t>客户端：</a:t>
            </a:r>
            <a:r>
              <a:rPr lang="en-US" altLang="zh-CN" dirty="0" err="1" smtClean="0">
                <a:hlinkClick r:id="rId3"/>
              </a:rPr>
              <a:t>Git</a:t>
            </a:r>
            <a:r>
              <a:rPr lang="en-US" altLang="zh-CN" dirty="0" smtClean="0">
                <a:hlinkClick r:id="rId3"/>
              </a:rPr>
              <a:t> </a:t>
            </a:r>
            <a:r>
              <a:rPr lang="en-US" altLang="zh-CN" dirty="0" smtClean="0">
                <a:hlinkClick r:id="rId3"/>
              </a:rPr>
              <a:t>GUI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配置用户名与邮箱</a:t>
            </a:r>
            <a:endParaRPr lang="en-US" altLang="zh-CN" dirty="0" smtClean="0"/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“</a:t>
            </a:r>
            <a:r>
              <a:rPr lang="en-US" altLang="zh-CN" dirty="0" smtClean="0"/>
              <a:t>call-me-fly</a:t>
            </a:r>
            <a:r>
              <a:rPr lang="en-US" dirty="0" smtClean="0"/>
              <a:t>“</a:t>
            </a:r>
            <a:endParaRPr lang="en-US" dirty="0" smtClean="0"/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“</a:t>
            </a:r>
            <a:r>
              <a:rPr lang="en-US" altLang="zh-CN" dirty="0" smtClean="0"/>
              <a:t>call-me-fly</a:t>
            </a:r>
            <a:r>
              <a:rPr lang="en-US" dirty="0" smtClean="0"/>
              <a:t>@</a:t>
            </a:r>
            <a:r>
              <a:rPr lang="en-US" altLang="zh-CN" dirty="0" smtClean="0"/>
              <a:t>xxx</a:t>
            </a:r>
            <a:r>
              <a:rPr lang="en-US" dirty="0" smtClean="0"/>
              <a:t>.com</a:t>
            </a:r>
            <a:r>
              <a:rPr lang="en-US" dirty="0" smtClean="0"/>
              <a:t>"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小建议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客户端（命令自动补全插件）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下载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cp </a:t>
            </a:r>
            <a:r>
              <a:rPr lang="en-US" altLang="zh-CN" dirty="0" err="1" smtClean="0"/>
              <a:t>contrib</a:t>
            </a:r>
            <a:r>
              <a:rPr lang="en-US" altLang="zh-CN" dirty="0" smtClean="0"/>
              <a:t>/completion/</a:t>
            </a:r>
            <a:r>
              <a:rPr lang="en-US" altLang="zh-CN" dirty="0" err="1" smtClean="0"/>
              <a:t>git-completion.bash</a:t>
            </a:r>
            <a:r>
              <a:rPr lang="en-US" altLang="zh-CN" dirty="0" smtClean="0"/>
              <a:t> ~/.</a:t>
            </a:r>
            <a:r>
              <a:rPr lang="en-US" altLang="zh-CN" dirty="0" err="1" smtClean="0"/>
              <a:t>git-completion.bash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编辑</a:t>
            </a:r>
            <a:r>
              <a:rPr lang="en-US" altLang="zh-CN" dirty="0" smtClean="0"/>
              <a:t>~/.</a:t>
            </a:r>
            <a:r>
              <a:rPr lang="en-US" altLang="zh-CN" dirty="0" err="1" smtClean="0"/>
              <a:t>bashrc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source ~/.</a:t>
            </a:r>
            <a:r>
              <a:rPr lang="en-US" altLang="zh-CN" dirty="0" err="1" smtClean="0"/>
              <a:t>git-completion.bash</a:t>
            </a:r>
            <a:r>
              <a:rPr lang="zh-CN" altLang="en-US" dirty="0" smtClean="0"/>
              <a:t>，保存退出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source ~/.</a:t>
            </a:r>
            <a:r>
              <a:rPr lang="en-US" altLang="zh-CN" dirty="0" err="1" smtClean="0"/>
              <a:t>bashrc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推荐使用</a:t>
            </a:r>
            <a:r>
              <a:rPr lang="en-US" altLang="zh-CN" dirty="0" err="1" smtClean="0">
                <a:hlinkClick r:id="rId2"/>
              </a:rPr>
              <a:t>Git</a:t>
            </a:r>
            <a:r>
              <a:rPr lang="en-US" altLang="zh-CN" dirty="0" smtClean="0">
                <a:hlinkClick r:id="rId2"/>
              </a:rPr>
              <a:t> GUI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自带的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Bash</a:t>
            </a:r>
            <a:r>
              <a:rPr lang="zh-CN" altLang="en-US" dirty="0" smtClean="0"/>
              <a:t>包含了常用的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命令，自动支持命令补全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复制粘贴功能比较隐蔽，单击左上角可以调出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1291</TotalTime>
  <Words>3325</Words>
  <PresentationFormat>全屏显示(4:3)</PresentationFormat>
  <Paragraphs>491</Paragraphs>
  <Slides>42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聚合</vt:lpstr>
      <vt:lpstr>Git使用心得</vt:lpstr>
      <vt:lpstr>大纲</vt:lpstr>
      <vt:lpstr>版本控制系统-历史</vt:lpstr>
      <vt:lpstr>版本控制系统-历史</vt:lpstr>
      <vt:lpstr>版本控制系统-历史</vt:lpstr>
      <vt:lpstr>版本控制系统-版本库</vt:lpstr>
      <vt:lpstr>大纲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GIT使用心得</vt:lpstr>
      <vt:lpstr>GIT基本原理</vt:lpstr>
      <vt:lpstr>GIT基本原理</vt:lpstr>
      <vt:lpstr>GIT基本原理</vt:lpstr>
      <vt:lpstr>GIT基本原理</vt:lpstr>
      <vt:lpstr>GIT基本原理</vt:lpstr>
      <vt:lpstr>GIT使用模式</vt:lpstr>
      <vt:lpstr>GIT使用模式</vt:lpstr>
      <vt:lpstr>总结</vt:lpstr>
      <vt:lpstr>参考资料</vt:lpstr>
      <vt:lpstr>幻灯片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VCS-Git使用心得</dc:title>
  <dc:creator>Administrator</dc:creator>
  <cp:lastModifiedBy>admin</cp:lastModifiedBy>
  <cp:revision>1102</cp:revision>
  <dcterms:created xsi:type="dcterms:W3CDTF">2013-08-12T12:57:07Z</dcterms:created>
  <dcterms:modified xsi:type="dcterms:W3CDTF">2014-05-29T13:15:07Z</dcterms:modified>
</cp:coreProperties>
</file>