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7" r:id="rId6"/>
    <p:sldId id="274" r:id="rId7"/>
    <p:sldId id="273" r:id="rId8"/>
    <p:sldId id="278" r:id="rId9"/>
    <p:sldId id="283" r:id="rId10"/>
    <p:sldId id="282" r:id="rId11"/>
    <p:sldId id="279" r:id="rId12"/>
    <p:sldId id="281" r:id="rId13"/>
    <p:sldId id="284" r:id="rId14"/>
    <p:sldId id="285" r:id="rId15"/>
    <p:sldId id="287" r:id="rId16"/>
    <p:sldId id="286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8" r:id="rId25"/>
    <p:sldId id="297" r:id="rId26"/>
    <p:sldId id="296" r:id="rId27"/>
    <p:sldId id="299" r:id="rId28"/>
    <p:sldId id="300" r:id="rId29"/>
    <p:sldId id="301" r:id="rId30"/>
    <p:sldId id="302" r:id="rId31"/>
    <p:sldId id="304" r:id="rId32"/>
    <p:sldId id="303" r:id="rId33"/>
    <p:sldId id="305" r:id="rId34"/>
    <p:sldId id="28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7745" autoAdjust="0"/>
  </p:normalViewPr>
  <p:slideViewPr>
    <p:cSldViewPr showGuides="1">
      <p:cViewPr varScale="1">
        <p:scale>
          <a:sx n="76" d="100"/>
          <a:sy n="76" d="100"/>
        </p:scale>
        <p:origin x="-528" y="-82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pPr/>
              <a:t>11/6/2014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版本控制器的历史，和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的一些使用入门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如果你用</a:t>
            </a:r>
            <a:r>
              <a:rPr lang="en-US" altLang="zh-CN" dirty="0" smtClean="0"/>
              <a:t>Microsoft Word</a:t>
            </a:r>
            <a:r>
              <a:rPr lang="zh-CN" altLang="en-US" dirty="0" smtClean="0"/>
              <a:t>写过长篇大论，那你一定有这样的经历：</a:t>
            </a:r>
          </a:p>
          <a:p>
            <a:r>
              <a:rPr lang="zh-CN" altLang="en-US" dirty="0" smtClean="0"/>
              <a:t>想删除一个段落，又怕将来想恢复找不回来怎么办？有办法，先把当前文件“另存为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文件，再接着改，改到一定程度，再“另存为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一个新文件，这样一直改下去，最后你的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文档变成了这样：</a:t>
            </a:r>
          </a:p>
          <a:p>
            <a:r>
              <a:rPr lang="zh-CN" altLang="en-US" dirty="0" smtClean="0"/>
              <a:t>过了一周，你想找回被删除的文字，但是已经记不清删除前保存在哪个文件里了，只好一个一个文件去找，真麻烦。</a:t>
            </a:r>
          </a:p>
          <a:p>
            <a:r>
              <a:rPr lang="zh-CN" altLang="en-US" dirty="0" smtClean="0"/>
              <a:t>看着一堆乱七八糟的文件，想保留最新的一个，然后把其他的删掉，又怕哪天会用上，还不敢删，真郁闷。</a:t>
            </a:r>
          </a:p>
          <a:p>
            <a:r>
              <a:rPr lang="zh-CN" altLang="en-US" dirty="0" smtClean="0"/>
              <a:t>更要命的是，有些部分需要你的财务同事帮助填写，于是你把文件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盘里给她（也可能通过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发送一份给她），然后，你继续修改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文件。一天后，同事再把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文件传给你，此时，你必须想想，发给她之后到你收到她的文件期间，你作了哪些改动，得把你的改动和她的部分合并，真困难。</a:t>
            </a:r>
          </a:p>
          <a:p>
            <a:r>
              <a:rPr lang="zh-CN" altLang="en-US" dirty="0" smtClean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r>
              <a:rPr lang="zh-CN" altLang="en-US" dirty="0" smtClean="0"/>
              <a:t>这个软件用起来就应该像这个样子，能记录每次文件的改动：</a:t>
            </a:r>
          </a:p>
          <a:p>
            <a:r>
              <a:rPr lang="zh-CN" altLang="en-US" dirty="0" smtClean="0"/>
              <a:t>版本用户说明日期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张三删除了软件服务条款</a:t>
            </a:r>
            <a:r>
              <a:rPr lang="en-US" altLang="zh-CN" dirty="0" smtClean="0"/>
              <a:t>57/12 10:382</a:t>
            </a:r>
            <a:r>
              <a:rPr lang="zh-CN" altLang="en-US" dirty="0" smtClean="0"/>
              <a:t>张三增加了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人数限制</a:t>
            </a:r>
            <a:r>
              <a:rPr lang="en-US" altLang="zh-CN" dirty="0" smtClean="0"/>
              <a:t>7/12 18:093</a:t>
            </a:r>
            <a:r>
              <a:rPr lang="zh-CN" altLang="en-US" dirty="0" smtClean="0"/>
              <a:t>李四财务部门调整了合同金额</a:t>
            </a:r>
            <a:r>
              <a:rPr lang="en-US" altLang="zh-CN" dirty="0" smtClean="0"/>
              <a:t>7/13 9:514</a:t>
            </a:r>
            <a:r>
              <a:rPr lang="zh-CN" altLang="en-US" dirty="0" smtClean="0"/>
              <a:t>张三延长了免费升级周期</a:t>
            </a:r>
            <a:r>
              <a:rPr lang="en-US" altLang="zh-CN" dirty="0" smtClean="0"/>
              <a:t>7/14 15:17</a:t>
            </a:r>
            <a:r>
              <a:rPr lang="zh-CN" altLang="en-US" dirty="0" smtClean="0"/>
              <a:t>这样，你就结束了手动管理多个“版本”的史前时代，进入到版本控制的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演示新建仓库，</a:t>
            </a:r>
            <a:endParaRPr lang="en-US" altLang="zh-CN" dirty="0" smtClean="0"/>
          </a:p>
          <a:p>
            <a:r>
              <a:rPr lang="zh-CN" altLang="en-US" dirty="0" smtClean="0"/>
              <a:t>添加文件，</a:t>
            </a:r>
            <a:endParaRPr lang="en-US" altLang="zh-CN" dirty="0" smtClean="0"/>
          </a:p>
          <a:p>
            <a:r>
              <a:rPr lang="zh-CN" altLang="en-US" dirty="0" smtClean="0"/>
              <a:t>提交改动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比如你新增了一行，这就是一个修改，删除了一行，也是一个修改，更改了某些字符，也是一个修改，删了一些又加了一些，也是一个修改，甚至创建一个新文件，也算一个修改。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11/6/2014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11/6/2014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11/6/2014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11/6/2014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11/6/2014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11/6/2014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hyperlink" Target="http://www.git-scm.com/book/zh/v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i/git_dem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bai.com/git/hom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os.51cto.com/art/201307/404309_all.ht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smtClean="0"/>
              <a:t>入门学习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533143" cy="1116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最先进的分布式版本控制系统</a:t>
            </a:r>
            <a:endParaRPr lang="en-US" altLang="zh-CN" dirty="0" smtClean="0"/>
          </a:p>
          <a:p>
            <a:r>
              <a:rPr lang="en-US" altLang="zh-CN" dirty="0" smtClean="0"/>
              <a:t>															                              </a:t>
            </a:r>
            <a:r>
              <a:rPr lang="zh-CN" altLang="en-US" dirty="0" smtClean="0"/>
              <a:t>李佳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1160020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5110576" cy="365749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官网帮助 </a:t>
            </a:r>
            <a:r>
              <a:rPr lang="en-US" altLang="zh-CN" sz="2000" dirty="0" smtClean="0">
                <a:hlinkClick r:id="rId2"/>
              </a:rPr>
              <a:t>http://www.git-scm.com/book/zh/v1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yum install git</a:t>
            </a:r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apt-get install git</a:t>
            </a:r>
          </a:p>
          <a:p>
            <a:r>
              <a:rPr lang="zh-CN" altLang="en-US" sz="2000" dirty="0" smtClean="0"/>
              <a:t>源码安装</a:t>
            </a:r>
            <a:r>
              <a:rPr lang="en-US" altLang="zh-CN" sz="2000" dirty="0" smtClean="0"/>
              <a:t>http://git-scm.com/download</a:t>
            </a:r>
          </a:p>
          <a:p>
            <a:r>
              <a:rPr lang="en-US" altLang="zh-CN" sz="2000" dirty="0" smtClean="0"/>
              <a:t>./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make install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Msysgit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Cygwin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下模拟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>
                <a:hlinkClick r:id="rId3"/>
              </a:rPr>
              <a:t>http://msysgit.github.io/</a:t>
            </a:r>
            <a:r>
              <a:rPr lang="zh-CN" altLang="en-US" sz="2000" dirty="0" smtClean="0"/>
              <a:t>下载，然后按默认选项安装即可。</a:t>
            </a:r>
            <a:endParaRPr lang="zh-CN" altLang="en-US" sz="2000" dirty="0"/>
          </a:p>
        </p:txBody>
      </p:sp>
      <p:pic>
        <p:nvPicPr>
          <p:cNvPr id="3074" name="Picture 2" descr="F:\www\joke\docs\ppt3162\0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2612" y="3657600"/>
            <a:ext cx="4257675" cy="246697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0"/>
              </a:spcBef>
            </a:pPr>
            <a:r>
              <a:rPr lang="zh-CN" altLang="en-US" sz="2400" b="0" cap="all" dirty="0" smtClean="0"/>
              <a:t>配置用户名与邮箱</a:t>
            </a:r>
            <a:endParaRPr lang="en-US" altLang="zh-CN" sz="2400" b="0" cap="all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$ git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user.name "Your Name" 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</a:t>
            </a:r>
            <a:r>
              <a:rPr lang="en-US" altLang="zh-CN" sz="2000" dirty="0" err="1" smtClean="0"/>
              <a:t>user.email</a:t>
            </a:r>
            <a:r>
              <a:rPr lang="en-US" altLang="zh-CN" sz="2000" dirty="0" smtClean="0"/>
              <a:t> "email@example.com"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初始化本地项目为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project_directory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git init</a:t>
            </a:r>
          </a:p>
          <a:p>
            <a:pPr lvl="1"/>
            <a:r>
              <a:rPr lang="en-US" altLang="zh-CN" sz="1800" dirty="0" smtClean="0"/>
              <a:t>git add .</a:t>
            </a:r>
          </a:p>
          <a:p>
            <a:pPr lvl="1"/>
            <a:r>
              <a:rPr lang="en-US" altLang="zh-CN" sz="1800" dirty="0" smtClean="0"/>
              <a:t>git commit –m “</a:t>
            </a:r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en-US" altLang="zh-CN" sz="1800" dirty="0" smtClean="0"/>
              <a:t>”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zh-CN" altLang="en-US" sz="1800" dirty="0" smtClean="0">
                <a:solidFill>
                  <a:srgbClr val="FF0000"/>
                </a:solidFill>
              </a:rPr>
              <a:t>规范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第一行标题：概要描述提交的功能。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祈使一般式，如</a:t>
            </a:r>
            <a:r>
              <a:rPr lang="en-US" altLang="zh-CN" dirty="0" smtClean="0"/>
              <a:t>Add tests for 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第二行开始正文：详细描述提交的功能点（可选）。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都作为一个对象存在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对象都有一个当前版本（也叫快照）的</a:t>
            </a:r>
            <a:r>
              <a:rPr lang="en-US" altLang="zh-CN" sz="1800" dirty="0" smtClean="0"/>
              <a:t>SHA1</a:t>
            </a:r>
            <a:r>
              <a:rPr lang="zh-CN" altLang="en-US" sz="1800" dirty="0" smtClean="0"/>
              <a:t>签名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多个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对象通过父指针域串联，方便回溯历史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新生成的版本库文件夹内容说明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65212" y="2362200"/>
            <a:ext cx="4818888" cy="3884168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zh-CN" sz="1800" dirty="0" smtClean="0"/>
              <a:t>git add</a:t>
            </a:r>
            <a:r>
              <a:rPr lang="zh-CN" altLang="en-US" sz="1800" dirty="0" smtClean="0"/>
              <a:t>的时候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内容是放到</a:t>
            </a:r>
            <a:r>
              <a:rPr lang="en-US" altLang="zh-CN" sz="1800" dirty="0" smtClean="0"/>
              <a:t>index</a:t>
            </a:r>
          </a:p>
          <a:p>
            <a:pPr lvl="1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staged</a:t>
            </a:r>
            <a:r>
              <a:rPr lang="zh-CN" altLang="en-US" sz="1800" dirty="0" smtClean="0"/>
              <a:t>：暂存区）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git commit</a:t>
            </a:r>
          </a:p>
          <a:p>
            <a:pPr lvl="1">
              <a:buNone/>
            </a:pPr>
            <a:r>
              <a:rPr lang="zh-CN" altLang="en-US" sz="1800" dirty="0" smtClean="0"/>
              <a:t>是把内容提交到</a:t>
            </a:r>
            <a:r>
              <a:rPr lang="en-US" altLang="zh-CN" sz="1800" dirty="0" smtClean="0"/>
              <a:t>HEAD</a:t>
            </a:r>
          </a:p>
          <a:p>
            <a:pPr lvl="1">
              <a:buNone/>
            </a:pPr>
            <a:r>
              <a:rPr lang="zh-CN" altLang="en-US" sz="1800" dirty="0" smtClean="0"/>
              <a:t>指定的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容器；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只会提交</a:t>
            </a:r>
            <a:r>
              <a:rPr lang="en-US" altLang="zh-CN" sz="1800" dirty="0" smtClean="0"/>
              <a:t>stage</a:t>
            </a:r>
            <a:r>
              <a:rPr lang="zh-CN" altLang="en-US" sz="1800" dirty="0" smtClean="0"/>
              <a:t>区的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内容到版本库里面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refs</a:t>
            </a:r>
            <a:r>
              <a:rPr lang="zh-CN" altLang="en-US" sz="1800" dirty="0" smtClean="0"/>
              <a:t>存储具体的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commit id</a:t>
            </a:r>
            <a:endParaRPr lang="zh-CN" altLang="en-US" sz="18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037" y="2590800"/>
            <a:ext cx="2085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559961" y="1600200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指向当前分支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9961" y="217170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已经废弃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59961" y="274320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项目特有的配置文件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9961" y="381477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客户端服务端脚本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59961" y="488634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9961" y="5457852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gzip</a:t>
            </a:r>
            <a:r>
              <a:rPr lang="zh-CN" altLang="en-US" dirty="0" smtClean="0"/>
              <a:t>压缩的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9961" y="6029356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分支指针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59961" y="324327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WebGit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59961" y="4364248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暂存区信息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4774987" y="1814514"/>
            <a:ext cx="278497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1"/>
          </p:cNvCxnSpPr>
          <p:nvPr/>
        </p:nvCxnSpPr>
        <p:spPr>
          <a:xfrm flipV="1">
            <a:off x="5560805" y="2386018"/>
            <a:ext cx="1999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 flipV="1">
            <a:off x="5060739" y="2957522"/>
            <a:ext cx="24992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5917995" y="3457588"/>
            <a:ext cx="16419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>
            <a:off x="5132177" y="3957654"/>
            <a:ext cx="24277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1"/>
          </p:cNvCxnSpPr>
          <p:nvPr/>
        </p:nvCxnSpPr>
        <p:spPr>
          <a:xfrm>
            <a:off x="4917863" y="4243406"/>
            <a:ext cx="2642098" cy="335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3" idx="1"/>
          </p:cNvCxnSpPr>
          <p:nvPr/>
        </p:nvCxnSpPr>
        <p:spPr>
          <a:xfrm>
            <a:off x="4846425" y="4600596"/>
            <a:ext cx="27135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5346491" y="4886348"/>
            <a:ext cx="221347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846425" y="5314976"/>
            <a:ext cx="2713536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加法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vi a.txt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add a.txt</a:t>
            </a:r>
          </a:p>
          <a:p>
            <a:pPr lvl="2"/>
            <a:r>
              <a:rPr lang="en-US" altLang="zh-CN" dirty="0" smtClean="0"/>
              <a:t>git commit –m “add a.txt”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减法操作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将文件从版本库和本地同时删除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a.txt</a:t>
            </a:r>
          </a:p>
          <a:p>
            <a:pPr lvl="3"/>
            <a:r>
              <a:rPr lang="en-US" altLang="zh-CN" dirty="0" smtClean="0"/>
              <a:t>git commit –m “delete a.txt”</a:t>
            </a:r>
          </a:p>
          <a:p>
            <a:pPr lvl="2"/>
            <a:r>
              <a:rPr lang="zh-CN" altLang="en-US" dirty="0" smtClean="0"/>
              <a:t>将文件从版本库中删除保留本地文件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–-cached a.txt</a:t>
            </a:r>
          </a:p>
          <a:p>
            <a:pPr lvl="3"/>
            <a:r>
              <a:rPr lang="en-US" altLang="zh-CN" dirty="0" smtClean="0"/>
              <a:t>git commit –m “delete a.txt”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139598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510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status</a:t>
            </a:r>
          </a:p>
          <a:p>
            <a:pPr lvl="1">
              <a:buNone/>
            </a:pPr>
            <a:r>
              <a:rPr lang="en-US" altLang="zh-CN" sz="1800" dirty="0" smtClean="0"/>
              <a:t>staged</a:t>
            </a:r>
            <a:r>
              <a:rPr lang="zh-CN" altLang="en-US" sz="1800" dirty="0" smtClean="0"/>
              <a:t> 暂存区</a:t>
            </a:r>
            <a:endParaRPr lang="en-US" altLang="zh-CN" sz="1800" dirty="0" smtClean="0"/>
          </a:p>
        </p:txBody>
      </p:sp>
      <p:pic>
        <p:nvPicPr>
          <p:cNvPr id="34" name="内容占位符 33" descr="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56212" y="2667000"/>
            <a:ext cx="4814888" cy="247521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6012" y="3200400"/>
            <a:ext cx="18002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版本操作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 smtClean="0"/>
              <a:t>显示修改日志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git log</a:t>
            </a:r>
          </a:p>
          <a:p>
            <a:pPr lvl="1"/>
            <a:r>
              <a:rPr lang="zh-CN" altLang="en-US" dirty="0" smtClean="0"/>
              <a:t>简化显示日志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git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退回到上个存档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–-hard </a:t>
            </a:r>
            <a:r>
              <a:rPr lang="en-US" altLang="zh-CN" dirty="0" smtClean="0"/>
              <a:t>HEAD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reset –hard HEAD^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找到每一次的提交记录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</a:t>
            </a:r>
            <a:r>
              <a:rPr lang="zh-CN" altLang="en-US" dirty="0" smtClean="0"/>
              <a:t>恢复服务器版本</a:t>
            </a:r>
          </a:p>
          <a:p>
            <a:pPr lvl="2"/>
            <a:r>
              <a:rPr lang="en-US" altLang="zh-CN" sz="1500" dirty="0" smtClean="0"/>
              <a:t>git reset --hard origin/b_workbench1.0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012" y="228600"/>
            <a:ext cx="47339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5812" y="2667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7412" y="44196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暂存区的概念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比其他版本控制系统设计得优秀，因为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跟踪并管理的是修改，而非文件。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什么是修改？</a:t>
            </a:r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/>
              <a:t>每次必须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才会包含要提交的内容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不成功：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vi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add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10917165" y="5934670"/>
            <a:ext cx="948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撤销修改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checkout -- readme.txt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已经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HEAD readme.txt  </a:t>
            </a:r>
            <a:r>
              <a:rPr lang="zh-CN" altLang="en-US" dirty="0" smtClean="0"/>
              <a:t>（放回工作区）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checkout -- readme.txt (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zh-CN" altLang="en-US" dirty="0" smtClean="0"/>
              <a:t>新增一个测试文件，演示删除恢复</a:t>
            </a: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add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"add test.txt“</a:t>
            </a:r>
          </a:p>
          <a:p>
            <a:pPr lvl="1"/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zh-CN" altLang="en-US" dirty="0" smtClean="0"/>
              <a:t>工作区删除恢复</a:t>
            </a: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</a:t>
            </a:r>
            <a:r>
              <a:rPr lang="en-US" altLang="zh-CN" dirty="0" smtClean="0"/>
              <a:t>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zh-CN" altLang="en-US" dirty="0" smtClean="0"/>
              <a:t>版本库删除恢复</a:t>
            </a: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reset HEAD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reset add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id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仓库和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仓库之间的传输是通过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加密的，所以，需要一点设置：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生成密钥：</a:t>
            </a:r>
            <a:r>
              <a:rPr lang="de-DE" altLang="zh-CN" dirty="0" smtClean="0"/>
              <a:t>ssh-keygen -t rsa -C "youremail@example.com"</a:t>
            </a:r>
          </a:p>
          <a:p>
            <a:pPr lvl="1"/>
            <a:r>
              <a:rPr lang="en-US" altLang="zh-CN" dirty="0" err="1" smtClean="0"/>
              <a:t>id_rsa</a:t>
            </a:r>
            <a:r>
              <a:rPr lang="zh-CN" altLang="en-US" dirty="0" smtClean="0"/>
              <a:t>是私钥，不能泄露出去，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是公钥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Github.com Add SSH Key</a:t>
            </a:r>
          </a:p>
          <a:p>
            <a:pPr lvl="1"/>
            <a:r>
              <a:rPr lang="zh-CN" altLang="en-US" dirty="0" smtClean="0"/>
              <a:t>创建仓库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第一次推送内容到远程仓库：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到远程仓库，查看结果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支持几种不同的协议：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git@github.com:xami</a:t>
            </a:r>
            <a:r>
              <a:rPr lang="en-US" altLang="zh-CN" dirty="0" smtClean="0"/>
              <a:t>/git_demo.git</a:t>
            </a:r>
          </a:p>
          <a:p>
            <a:pPr lvl="1"/>
            <a:r>
              <a:rPr lang="en-US" altLang="zh-CN" dirty="0" smtClean="0"/>
              <a:t>https://github.com/xami/git_demo.git</a:t>
            </a:r>
          </a:p>
          <a:p>
            <a:pPr lvl="1"/>
            <a:r>
              <a:rPr lang="en-US" altLang="zh-CN" dirty="0" smtClean="0">
                <a:hlinkClick r:id="rId3"/>
              </a:rPr>
              <a:t>https://github.com/xami/git_demo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Zip</a:t>
            </a:r>
            <a:r>
              <a:rPr lang="zh-CN" altLang="en-US" dirty="0" smtClean="0"/>
              <a:t>下载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分支管理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 dirty="0" err="1" smtClean="0"/>
              <a:t>Git</a:t>
            </a:r>
            <a:r>
              <a:rPr lang="zh-CN" altLang="en-US" sz="2200" dirty="0" smtClean="0"/>
              <a:t>的分支无论创建、切换和删除分支都能很快的的完成。</a:t>
            </a:r>
            <a:endParaRPr lang="en-US" altLang="zh-CN" sz="22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鼓励大量使用分支：</a:t>
            </a:r>
          </a:p>
          <a:p>
            <a:r>
              <a:rPr lang="zh-CN" altLang="en-US" dirty="0" smtClean="0"/>
              <a:t>查看分支：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r>
              <a:rPr lang="zh-CN" altLang="en-US" dirty="0" smtClean="0"/>
              <a:t>创建分支：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&lt;name&gt;</a:t>
            </a:r>
          </a:p>
          <a:p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&lt;name&gt;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+</a:t>
            </a:r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&lt;name&gt;</a:t>
            </a:r>
          </a:p>
          <a:p>
            <a:r>
              <a:rPr lang="zh-CN" altLang="en-US" dirty="0" smtClean="0"/>
              <a:t>合并某分支到当前分支：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&lt;name&gt;</a:t>
            </a:r>
          </a:p>
          <a:p>
            <a:r>
              <a:rPr lang="zh-CN" altLang="en-US" dirty="0" smtClean="0"/>
              <a:t>删除分支：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-d &lt;name&gt;</a:t>
            </a:r>
          </a:p>
          <a:p>
            <a:endParaRPr lang="zh-CN" altLang="en-US" dirty="0"/>
          </a:p>
        </p:txBody>
      </p:sp>
      <p:pic>
        <p:nvPicPr>
          <p:cNvPr id="2050" name="Picture 2" descr="D:\www\demo\docs\ppt3162\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3810000"/>
            <a:ext cx="4848225" cy="16573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版本控制系统的介绍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什么是版本控制系统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版本控制系统的发展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诞生故事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42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创建分支：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dev</a:t>
            </a:r>
          </a:p>
          <a:p>
            <a:pPr>
              <a:buNone/>
            </a:pPr>
            <a:r>
              <a:rPr lang="zh-CN" altLang="en-US" dirty="0" smtClean="0"/>
              <a:t>作用同上一条命令：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dev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3074" name="Picture 2" descr="D:\www\demo\docs\ppt3162\分支\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212" y="2209800"/>
            <a:ext cx="2867025" cy="1438275"/>
          </a:xfrm>
          <a:prstGeom prst="rect">
            <a:avLst/>
          </a:prstGeom>
          <a:noFill/>
        </p:spPr>
      </p:pic>
      <p:pic>
        <p:nvPicPr>
          <p:cNvPr id="3075" name="Picture 3" descr="D:\www\demo\docs\ppt3162\分支\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412" y="4267200"/>
            <a:ext cx="3495675" cy="22193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3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已经切换到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分支下提交：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"branch test”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切回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</p:txBody>
      </p:sp>
      <p:pic>
        <p:nvPicPr>
          <p:cNvPr id="3076" name="Picture 4" descr="D:\www\demo\docs\ppt3162\分支\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62" y="2057400"/>
            <a:ext cx="4705350" cy="2219325"/>
          </a:xfrm>
          <a:prstGeom prst="rect">
            <a:avLst/>
          </a:prstGeom>
          <a:noFill/>
        </p:spPr>
      </p:pic>
      <p:pic>
        <p:nvPicPr>
          <p:cNvPr id="5122" name="Picture 2" descr="D:\www\demo\docs\ppt3162\分支\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8212" y="4210050"/>
            <a:ext cx="3990975" cy="21145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913446" y="5934670"/>
            <a:ext cx="955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的修改到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Fast forward</a:t>
            </a:r>
            <a:r>
              <a:rPr lang="zh-CN" altLang="en-US" dirty="0" smtClean="0"/>
              <a:t>模式合并：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merge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-d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</p:txBody>
      </p:sp>
      <p:pic>
        <p:nvPicPr>
          <p:cNvPr id="3077" name="Picture 5" descr="D:\www\demo\docs\ppt3162\分支\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212" y="2133600"/>
            <a:ext cx="4029075" cy="2114550"/>
          </a:xfrm>
          <a:prstGeom prst="rect">
            <a:avLst/>
          </a:prstGeom>
          <a:noFill/>
        </p:spPr>
      </p:pic>
      <p:pic>
        <p:nvPicPr>
          <p:cNvPr id="6146" name="Picture 2" descr="D:\www\demo\docs\ppt3162\分支\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012" y="4419600"/>
            <a:ext cx="4029075" cy="151447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96229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feature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‘feature update’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81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master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‘master update’</a:t>
            </a:r>
          </a:p>
          <a:p>
            <a:pPr>
              <a:buNone/>
            </a:pPr>
            <a:r>
              <a:rPr lang="zh-CN" altLang="en-US" dirty="0" smtClean="0"/>
              <a:t>执行合并，产生冲突：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  </a:t>
            </a:r>
            <a:r>
              <a:rPr lang="zh-CN" altLang="en-US" dirty="0" smtClean="0"/>
              <a:t>具体的冲突提示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修改冲突文件后，保留需要的内容，再次提交：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conflict  fixed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100" name="Picture 4" descr="D:\www\demo\docs\ppt3162\分支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057400"/>
            <a:ext cx="4048125" cy="25908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1600" dirty="0" smtClean="0"/>
              <a:t>打印执行的日志简化模式：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--graph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>
              <a:buNone/>
            </a:pPr>
            <a:r>
              <a:rPr lang="zh-CN" altLang="en-US" sz="1600" dirty="0" smtClean="0"/>
              <a:t>打印日志详细模式模式：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–graph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禁用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模式合并</a:t>
            </a:r>
            <a:r>
              <a:rPr lang="en-US" altLang="zh-CN" sz="1600" dirty="0" smtClean="0"/>
              <a:t>:</a:t>
            </a:r>
          </a:p>
          <a:p>
            <a:pPr>
              <a:buNone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--no-ff -m "merge with no-ff" dev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最后可以删除临时分支：</a:t>
            </a: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feature1</a:t>
            </a:r>
          </a:p>
          <a:p>
            <a:pPr>
              <a:buNone/>
            </a:pPr>
            <a:r>
              <a:rPr lang="zh-CN" altLang="en-US" sz="1600" dirty="0" smtClean="0"/>
              <a:t>删除未合并的分支：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 feature2</a:t>
            </a:r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7170" name="Picture 2" descr="D:\www\demo\docs\ppt3162\分支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209800"/>
            <a:ext cx="4495800" cy="22860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分支策略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在实际开发中，我们应该按照几个基本原则进行分支管理：</a:t>
            </a:r>
          </a:p>
          <a:p>
            <a:r>
              <a:rPr lang="zh-CN" altLang="en-US" sz="1800" dirty="0" smtClean="0"/>
              <a:t>首先，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分支应该是非常稳定的，也就是仅用来发布新版本，平时不能在上面干活；</a:t>
            </a:r>
          </a:p>
          <a:p>
            <a:r>
              <a:rPr lang="zh-CN" altLang="en-US" sz="1800" dirty="0" smtClean="0"/>
              <a:t>那在哪干活呢？干活都在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分支上，也就是说，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分支是不稳定的，到某个时候，比如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版本发布时，再把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分支合并到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上，在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分支发布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版本；</a:t>
            </a:r>
          </a:p>
          <a:p>
            <a:r>
              <a:rPr lang="zh-CN" altLang="en-US" sz="1800" dirty="0" smtClean="0"/>
              <a:t>每个人都在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分支上干活，每个人都有自己的分支，时不时地往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分支上合并就可以了。</a:t>
            </a:r>
            <a:endParaRPr lang="zh-CN" altLang="en-US" sz="1800" dirty="0"/>
          </a:p>
        </p:txBody>
      </p:sp>
      <p:pic>
        <p:nvPicPr>
          <p:cNvPr id="8194" name="Picture 2" descr="D:\www\demo\docs\ppt3162\分支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2" y="2895600"/>
            <a:ext cx="4743450" cy="16002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还原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的快照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dev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list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（不删除）：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</a:t>
            </a:r>
          </a:p>
          <a:p>
            <a:r>
              <a:rPr lang="zh-CN" altLang="en-US" sz="1600" dirty="0" smtClean="0"/>
              <a:t>删除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内容：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drop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（还原</a:t>
            </a:r>
            <a:r>
              <a:rPr lang="en-US" altLang="zh-CN" sz="1600" dirty="0" err="1" smtClean="0"/>
              <a:t>stsh</a:t>
            </a:r>
            <a:r>
              <a:rPr lang="zh-CN" altLang="en-US" sz="1600" dirty="0" smtClean="0"/>
              <a:t>，并删除）：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pop 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 stash@{0}</a:t>
            </a:r>
          </a:p>
          <a:p>
            <a:r>
              <a:rPr lang="zh-CN" altLang="en-US" sz="1600" dirty="0" smtClean="0"/>
              <a:t>可以继续之前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上的修改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切换到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新增文件，并修改，加到暂存区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这时候有更紧急的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任务需要修改，比如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bug110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stash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快照保存当前的状态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checkout –b bug110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add readme.txt 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git commit -m "fix bug 110“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checkout master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merge --no-ff -m "merged bug fix 110"  bug110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branch -d bug101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多人协作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r>
              <a:rPr lang="zh-CN" altLang="en-US" dirty="0" smtClean="0"/>
              <a:t>解决分支冲突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在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分支上，如果</a:t>
            </a:r>
            <a:r>
              <a:rPr lang="zh-CN" altLang="en-US" sz="1600" dirty="0" smtClean="0"/>
              <a:t>其他伙伴同时修改了某个</a:t>
            </a:r>
            <a:r>
              <a:rPr lang="zh-CN" altLang="en-US" sz="1600" dirty="0" smtClean="0"/>
              <a:t>文件并提及，你再更新分支很</a:t>
            </a:r>
            <a:r>
              <a:rPr lang="zh-CN" altLang="en-US" sz="1600" dirty="0" smtClean="0"/>
              <a:t>容易产生冲突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  </a:t>
            </a:r>
            <a:r>
              <a:rPr lang="zh-CN" altLang="en-US" sz="1600" dirty="0" smtClean="0"/>
              <a:t>可能会失败</a:t>
            </a:r>
            <a:endParaRPr lang="en-US" altLang="zh-CN" sz="1600" dirty="0" smtClean="0"/>
          </a:p>
          <a:p>
            <a:r>
              <a:rPr lang="zh-CN" altLang="en-US" sz="1600" dirty="0" smtClean="0"/>
              <a:t>指定本地与远程分支的链接：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--set-upstream dev origin/dev</a:t>
            </a:r>
          </a:p>
          <a:p>
            <a:r>
              <a:rPr lang="zh-CN" altLang="en-US" sz="1600" dirty="0" smtClean="0"/>
              <a:t>再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</a:t>
            </a:r>
            <a:r>
              <a:rPr lang="zh-CN" altLang="en-US" sz="1600" dirty="0" smtClean="0"/>
              <a:t>就成功了</a:t>
            </a:r>
            <a:endParaRPr lang="en-US" altLang="zh-CN" sz="1600" dirty="0" smtClean="0"/>
          </a:p>
          <a:p>
            <a:r>
              <a:rPr lang="zh-CN" altLang="en-US" sz="1600" dirty="0" smtClean="0"/>
              <a:t>前面解决本地冲突一样配合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 smtClean="0"/>
              <a:t>解决所有冲突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 –m </a:t>
            </a:r>
            <a:r>
              <a:rPr lang="zh-CN" altLang="en-US" sz="1600" dirty="0" smtClean="0"/>
              <a:t>‘</a:t>
            </a:r>
            <a:r>
              <a:rPr lang="en-US" altLang="zh-CN" sz="1600" dirty="0" smtClean="0"/>
              <a:t>fix conflict</a:t>
            </a:r>
            <a:r>
              <a:rPr lang="zh-CN" altLang="en-US" sz="1600" dirty="0" smtClean="0"/>
              <a:t>’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dev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 –v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master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其他伙伴从远程拉取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-b dev origin/dev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推送内容到远端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创建标签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删除标签：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v0.1</a:t>
            </a:r>
          </a:p>
          <a:p>
            <a:r>
              <a:rPr lang="zh-CN" altLang="en-US" sz="1600" dirty="0" smtClean="0"/>
              <a:t>传送某个标签到远程：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v1.0</a:t>
            </a:r>
          </a:p>
          <a:p>
            <a:r>
              <a:rPr lang="zh-CN" altLang="en-US" sz="1600" dirty="0" smtClean="0"/>
              <a:t>传送全部标签到远程：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–tags</a:t>
            </a:r>
          </a:p>
          <a:p>
            <a:r>
              <a:rPr lang="zh-CN" altLang="en-US" sz="1600" dirty="0" smtClean="0"/>
              <a:t>删除远程标签：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v0.9  </a:t>
            </a:r>
            <a:r>
              <a:rPr lang="zh-CN" altLang="en-US" sz="1600" dirty="0" smtClean="0"/>
              <a:t>先本地删除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:refs/tags/v0.9 </a:t>
            </a:r>
            <a:r>
              <a:rPr lang="zh-CN" altLang="en-US" sz="1600" dirty="0" smtClean="0"/>
              <a:t>推送到远程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tag 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查看所有标签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找到历史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给某个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打标签：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v0.9 6224937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查看某标签的详细内容：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show v0.9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/>
              <a:t>用</a:t>
            </a:r>
            <a:r>
              <a:rPr lang="en-US" altLang="zh-CN" sz="1600" dirty="0" smtClean="0"/>
              <a:t>-a</a:t>
            </a:r>
            <a:r>
              <a:rPr lang="zh-CN" altLang="en-US" sz="1600" dirty="0" smtClean="0"/>
              <a:t>指定标签名，</a:t>
            </a:r>
            <a:r>
              <a:rPr lang="en-US" altLang="zh-CN" sz="1600" dirty="0" smtClean="0"/>
              <a:t>-m</a:t>
            </a:r>
            <a:r>
              <a:rPr lang="zh-CN" altLang="en-US" sz="1600" dirty="0" smtClean="0"/>
              <a:t>指定说明文字：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-a v0.1 -m "version 0.1 released" 3628164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gitignore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根目录</a:t>
            </a:r>
            <a:endParaRPr lang="en-US" altLang="zh-CN" sz="1600" dirty="0" smtClean="0"/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可以用来忽略一些配置文件，或者非代码资源文件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*通配符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[cod]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匹配任意单个字符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提交到版本库里面方便其他人共用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可对本身忽略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6412" y="1600200"/>
            <a:ext cx="2286000" cy="434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什么是版本控制系统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/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1752600"/>
            <a:ext cx="533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7612" y="3581400"/>
            <a:ext cx="6781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65812" y="1524000"/>
            <a:ext cx="6560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写系统手册一类比较大的文档，想删除部分内容，但又怕之后还需要，只能另存为一篇新的文档继续修改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同时有几个人参与文档编写，需要手动汇总合并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过了一周你想找回被删除的内容，就得一个个文档的去找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为了提高工作效率，需要一个软件帮忙记录这些更改</a:t>
            </a:r>
            <a:endParaRPr lang="zh-CN" altLang="en-US" dirty="0">
              <a:ea typeface="Microsoft YaHei U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12" y="571500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这样，你就结束了手动管理多个“版本”的史前时代，进入到版本控制的新纪元。</a:t>
            </a:r>
            <a:endParaRPr lang="en-US" altLang="zh-CN" dirty="0" smtClean="0">
              <a:ea typeface="Microsoft YaHei UI"/>
            </a:endParaRPr>
          </a:p>
          <a:p>
            <a:r>
              <a:rPr lang="en-US" altLang="zh-CN" dirty="0" smtClean="0">
                <a:ea typeface="Microsoft YaHei UI"/>
              </a:rPr>
              <a:t>VCS</a:t>
            </a:r>
            <a:r>
              <a:rPr lang="zh-CN" altLang="en-US" dirty="0" smtClean="0">
                <a:ea typeface="Microsoft YaHei UI"/>
              </a:rPr>
              <a:t>（</a:t>
            </a:r>
            <a:r>
              <a:rPr lang="en-US" altLang="zh-CN" dirty="0" smtClean="0">
                <a:ea typeface="Microsoft YaHei UI"/>
              </a:rPr>
              <a:t>Version  Control  System</a:t>
            </a:r>
            <a:r>
              <a:rPr lang="zh-CN" altLang="en-US" dirty="0" smtClean="0">
                <a:ea typeface="Microsoft YaHei UI"/>
              </a:rPr>
              <a:t>）</a:t>
            </a:r>
            <a:endParaRPr lang="en-US" altLang="zh-CN" dirty="0" smtClean="0">
              <a:ea typeface="Microsoft YaHei UI"/>
            </a:endParaRPr>
          </a:p>
          <a:p>
            <a:endParaRPr lang="zh-CN" altLang="en-US" dirty="0">
              <a:ea typeface="Microsoft YaHei U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别名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配置文件路径：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别名：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alias.st status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alias.unstage</a:t>
            </a:r>
            <a:r>
              <a:rPr lang="en-US" altLang="zh-CN" sz="1600" dirty="0" smtClean="0"/>
              <a:t> ‘reset HEAD’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unstage</a:t>
            </a:r>
            <a:r>
              <a:rPr lang="en-US" altLang="zh-CN" sz="1600" dirty="0" smtClean="0"/>
              <a:t>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HEAD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alias.lg</a:t>
            </a:r>
            <a:r>
              <a:rPr lang="en-US" altLang="zh-CN" sz="1600" dirty="0" smtClean="0"/>
              <a:t> "log --color --graph --pretty=</a:t>
            </a:r>
            <a:r>
              <a:rPr lang="en-US" altLang="zh-CN" sz="1600" dirty="0" err="1" smtClean="0"/>
              <a:t>format:'%Cred%h%Creset</a:t>
            </a:r>
            <a:r>
              <a:rPr lang="en-US" altLang="zh-CN" sz="1600" dirty="0" smtClean="0"/>
              <a:t> -%C(yellow)%</a:t>
            </a:r>
            <a:r>
              <a:rPr lang="en-US" altLang="zh-CN" sz="1600" dirty="0" err="1" smtClean="0"/>
              <a:t>d%Creset</a:t>
            </a:r>
            <a:r>
              <a:rPr lang="en-US" altLang="zh-CN" sz="1600" dirty="0" smtClean="0"/>
              <a:t> %s %</a:t>
            </a:r>
            <a:r>
              <a:rPr lang="en-US" altLang="zh-CN" sz="1600" dirty="0" err="1" smtClean="0"/>
              <a:t>Cgreen</a:t>
            </a:r>
            <a:r>
              <a:rPr lang="en-US" altLang="zh-CN" sz="1600" dirty="0" smtClean="0"/>
              <a:t>(%</a:t>
            </a:r>
            <a:r>
              <a:rPr lang="en-US" altLang="zh-CN" sz="1600" dirty="0" err="1" smtClean="0"/>
              <a:t>cr</a:t>
            </a:r>
            <a:r>
              <a:rPr lang="en-US" altLang="zh-CN" sz="1600" dirty="0" smtClean="0"/>
              <a:t>) %C(bold blue)&lt;%an&gt;%</a:t>
            </a:r>
            <a:r>
              <a:rPr lang="en-US" altLang="zh-CN" sz="1600" dirty="0" err="1" smtClean="0"/>
              <a:t>Creset</a:t>
            </a:r>
            <a:r>
              <a:rPr lang="en-US" altLang="zh-CN" sz="1600" dirty="0" smtClean="0"/>
              <a:t>' --abbrev-commit"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4012" y="1752600"/>
            <a:ext cx="496046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资料参考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1012" y="1371601"/>
            <a:ext cx="9753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官网教程：</a:t>
            </a:r>
            <a:r>
              <a:rPr lang="en-US" altLang="zh-CN" sz="2000" dirty="0" smtClean="0"/>
              <a:t>http://www.git-scm.com/book/zh/v1</a:t>
            </a:r>
            <a:endParaRPr lang="en-US" altLang="zh-CN" sz="2000" dirty="0" smtClean="0">
              <a:hlinkClick r:id="rId3"/>
            </a:endParaRPr>
          </a:p>
          <a:p>
            <a:r>
              <a:rPr lang="zh-CN" altLang="en-US" sz="2400" dirty="0" smtClean="0"/>
              <a:t>英文参考手册</a:t>
            </a:r>
            <a:r>
              <a:rPr lang="en-US" altLang="zh-CN" sz="2400" dirty="0" smtClean="0"/>
              <a:t>: </a:t>
            </a:r>
            <a:r>
              <a:rPr lang="en-US" altLang="zh-CN" sz="2000" dirty="0" smtClean="0"/>
              <a:t>http://gitref.org/index.html</a:t>
            </a:r>
            <a:endParaRPr lang="en-US" altLang="zh-CN" sz="2000" dirty="0" smtClean="0">
              <a:hlinkClick r:id="rId3"/>
            </a:endParaRPr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命令的详细实例和教程</a:t>
            </a:r>
            <a:r>
              <a:rPr lang="zh-CN" altLang="en-US" sz="2400" dirty="0" smtClean="0"/>
              <a:t>：</a:t>
            </a:r>
            <a:r>
              <a:rPr lang="en-US" altLang="zh-CN" sz="2000" dirty="0" smtClean="0"/>
              <a:t>http</a:t>
            </a:r>
            <a:r>
              <a:rPr lang="en-US" altLang="zh-CN" sz="2000" dirty="0" smtClean="0"/>
              <a:t>://www.yiibai.com/git/home.html</a:t>
            </a:r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入门教程</a:t>
            </a:r>
            <a:r>
              <a:rPr lang="zh-CN" altLang="en-US" sz="2400" dirty="0" smtClean="0"/>
              <a:t>：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http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://www.liaoxuefeng.com/wiki/0013739516305929606dd18361248578c67b8067c8c017b000</a:t>
            </a:r>
          </a:p>
          <a:p>
            <a:r>
              <a:rPr lang="zh-CN" altLang="en-US" sz="2400" dirty="0" smtClean="0"/>
              <a:t>网友整理的更详细的两篇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http://wenku.baidu.com/link?url=AZsLWxfAIuPaR3A7xt08OtdYtVttxZjv_1Jm4rqlD_IXLzgqEdoYwhcWGswbf2KjM2ubnmOm1mSsS2VnyX-ICFS0li0bDmUhUctk_f9cGE_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http://wenku.baidu.com/link?url=Z4rOiMDewumMTjIGyhb5ev9E7857fiO4CFEuo6Y8j-e6j0JZvovf-viT3bLAiQfP_867nQhBgvfven-5jKUaOTHc7WQVioYERi-lecBkw5u</a:t>
            </a:r>
          </a:p>
          <a:p>
            <a:r>
              <a:rPr lang="zh-CN" altLang="en-US" sz="2400" dirty="0" smtClean="0"/>
              <a:t>我的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项目地址：</a:t>
            </a:r>
            <a:r>
              <a:rPr lang="en-US" altLang="zh-CN" sz="2400" dirty="0" smtClean="0"/>
              <a:t> https://github.com/xami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907195" y="5934670"/>
            <a:ext cx="968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 Only</a:t>
            </a:r>
            <a:r>
              <a:rPr lang="zh-CN" altLang="en-US" dirty="0" smtClean="0"/>
              <a:t>版本控制系统（</a:t>
            </a:r>
            <a:r>
              <a:rPr lang="en-US" altLang="zh-CN" dirty="0" smtClean="0"/>
              <a:t>Local VCS</a:t>
            </a:r>
            <a:r>
              <a:rPr lang="zh-CN" altLang="en-US" dirty="0" smtClean="0"/>
              <a:t>）模型。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1800" dirty="0" smtClean="0"/>
              <a:t>集中式版本控制系统（</a:t>
            </a:r>
            <a:r>
              <a:rPr lang="en-US" altLang="zh-CN" sz="1800" dirty="0" smtClean="0"/>
              <a:t>Centralized VCS</a:t>
            </a:r>
            <a:r>
              <a:rPr lang="zh-CN" altLang="en-US" sz="1800" dirty="0" smtClean="0"/>
              <a:t>）模型。在受版本控制的根目录及其所有子目录下的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svn</a:t>
            </a:r>
            <a:r>
              <a:rPr lang="zh-CN" altLang="en-US" sz="1800" dirty="0" smtClean="0"/>
              <a:t>文件夹里面。一个项目一个版本库。版本库可以部分</a:t>
            </a:r>
            <a:r>
              <a:rPr lang="en-US" altLang="zh-CN" sz="1800" dirty="0" smtClean="0"/>
              <a:t>checkout</a:t>
            </a:r>
            <a:r>
              <a:rPr lang="zh-CN" altLang="en-US" sz="1800" dirty="0" smtClean="0"/>
              <a:t>（代表</a:t>
            </a:r>
            <a:r>
              <a:rPr lang="en-US" altLang="zh-CN" sz="1800" dirty="0" smtClean="0"/>
              <a:t>CVS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1012" y="2895600"/>
            <a:ext cx="41148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本地计算机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79612" y="38100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60812" y="33528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03612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6412" y="29718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6412" y="46482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9142412" y="2971800"/>
            <a:ext cx="2057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37412" y="33528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237412" y="50292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9599612" y="3581400"/>
            <a:ext cx="12700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228012" y="3810000"/>
            <a:ext cx="13277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304212" y="5334000"/>
            <a:ext cx="1251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0612" y="2819400"/>
            <a:ext cx="2514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计算机</a:t>
            </a:r>
            <a:r>
              <a:rPr lang="en-US" altLang="zh-CN"/>
              <a:t>C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27812" y="35052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979612" y="25146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  <a:r>
              <a:rPr lang="zh-CN" altLang="en-US"/>
              <a:t>（工作目录）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132012" y="29718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13212" y="28194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656012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979612" y="45720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  <a:r>
              <a:rPr lang="zh-CN" altLang="en-US"/>
              <a:t>（工作目录）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132012" y="50292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4113212" y="48768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3656012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722812" y="4191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5180012" y="3962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5180012" y="5257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332412" y="3581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332412" y="4876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99012" y="4343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Pull/Push</a:t>
            </a:r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zh-CN" altLang="en-US" dirty="0" smtClean="0">
                <a:ea typeface="Microsoft YaHei UI"/>
              </a:rPr>
              <a:t>分布式版本控制系统（</a:t>
            </a:r>
            <a:r>
              <a:rPr lang="en-US" altLang="zh-CN" dirty="0" smtClean="0">
                <a:ea typeface="Microsoft YaHei UI"/>
              </a:rPr>
              <a:t>Distributed VCS</a:t>
            </a:r>
            <a:r>
              <a:rPr lang="zh-CN" altLang="en-US" dirty="0" smtClean="0">
                <a:ea typeface="Microsoft YaHei UI"/>
              </a:rPr>
              <a:t>）模型。在受版本控制的根目录下的</a:t>
            </a:r>
            <a:r>
              <a:rPr lang="en-US" altLang="zh-CN" dirty="0" smtClean="0">
                <a:ea typeface="Microsoft YaHei UI"/>
              </a:rPr>
              <a:t>.git</a:t>
            </a:r>
            <a:r>
              <a:rPr lang="zh-CN" altLang="en-US" dirty="0" smtClean="0">
                <a:ea typeface="Microsoft YaHei UI"/>
              </a:rPr>
              <a:t>文件夹里面。多个项目可以共用一个版本库，版本库不能部分</a:t>
            </a:r>
            <a:r>
              <a:rPr lang="en-US" altLang="zh-CN" dirty="0" smtClean="0">
                <a:ea typeface="Microsoft YaHei UI"/>
              </a:rPr>
              <a:t>checkout</a:t>
            </a:r>
            <a:r>
              <a:rPr lang="zh-CN" altLang="en-US" dirty="0" smtClean="0">
                <a:ea typeface="Microsoft YaHei UI"/>
              </a:rPr>
              <a:t>（代表</a:t>
            </a:r>
            <a:r>
              <a:rPr lang="en-US" altLang="zh-CN" dirty="0" smtClean="0">
                <a:ea typeface="Microsoft YaHei UI"/>
              </a:rPr>
              <a:t>Git</a:t>
            </a:r>
            <a:r>
              <a:rPr lang="zh-CN" altLang="en-US" dirty="0" smtClean="0">
                <a:ea typeface="Microsoft YaHei UI"/>
              </a:rPr>
              <a:t>）</a:t>
            </a:r>
            <a:endParaRPr lang="zh-CN" altLang="en-US" dirty="0">
              <a:ea typeface="Microsoft YaHei U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zh-CN" altLang="en-US" dirty="0">
              <a:ea typeface="Microsoft YaHei UI"/>
            </a:endParaRPr>
          </a:p>
        </p:txBody>
      </p:sp>
      <p:pic>
        <p:nvPicPr>
          <p:cNvPr id="2050" name="Picture 2" descr="F:\www\joke\docs\ppt3162\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1012" y="1600200"/>
            <a:ext cx="3914775" cy="2828925"/>
          </a:xfrm>
          <a:prstGeom prst="rect">
            <a:avLst/>
          </a:prstGeom>
          <a:noFill/>
        </p:spPr>
      </p:pic>
      <p:pic>
        <p:nvPicPr>
          <p:cNvPr id="2051" name="Picture 3" descr="F:\www\joke\docs\ppt3162\0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2612" y="1371600"/>
            <a:ext cx="3429000" cy="327659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674812" y="4876800"/>
            <a:ext cx="4791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、需要联网，从集中的服务器拉代码，</a:t>
            </a:r>
            <a:endParaRPr lang="en-US" altLang="zh-CN" dirty="0" smtClean="0"/>
          </a:p>
          <a:p>
            <a:r>
              <a:rPr lang="zh-CN" altLang="en-US" dirty="0" smtClean="0"/>
              <a:t>服务器故障则大家都无法进行工作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、修改必须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到服务端，很可能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0212" y="5029200"/>
            <a:ext cx="4474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、可以从其它客户端复制代码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、修改可以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到任意第三方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、中央服务器，只是为了交换大家的修改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、大家可以独立工作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的诞生历史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7" y="1752600"/>
            <a:ext cx="7167976" cy="4572000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创建开源的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，从此，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系统不断发展（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常用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liunx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操作系统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），已经成为最大的服务器系统软件了。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年之前志愿者的代码贡献都是通过发布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diff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交给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手动合并，选择商用版本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（分布式版本控制）来托管代码，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公司同意授权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社区免费使用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2005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年开发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Samba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（计算机间共享文件、打印机、串口等）的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Andrew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试图破解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的协议，被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公司发现了，于是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公司怒了，要收回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社区的免费使用权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公司道个歉，保证以后严格管教弟兄们。实际情况是这样的：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花了两周时间自己用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写了一个分布式版本控制系统，这就是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！一个月之内，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系统的源码已经由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管理了！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迅速成为最流行的分布式版本控制系统，尤其是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网站上线了，它为开源项目免费提供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存储，无数开源项目开始迁移至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，包括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6" name="Picture 2" descr="D:\www\demo\docs\ppt3162\9922720e0cf3d7cab3457394f21fbe096a63a9a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0012" y="1725202"/>
            <a:ext cx="2732088" cy="414219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CVS(</a:t>
            </a:r>
            <a:r>
              <a:rPr lang="en-US" altLang="zh-CN" dirty="0" err="1" smtClean="0"/>
              <a:t>Cocurrent</a:t>
            </a:r>
            <a:r>
              <a:rPr lang="en-US" altLang="zh-CN" dirty="0" smtClean="0"/>
              <a:t> Version System)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000" dirty="0" smtClean="0"/>
              <a:t>SVN(</a:t>
            </a:r>
            <a:r>
              <a:rPr lang="en-US" altLang="zh-CN" sz="2000" dirty="0" err="1" smtClean="0"/>
              <a:t>SubVersion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ClearCase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的商用版本），</a:t>
            </a:r>
            <a:r>
              <a:rPr lang="en-US" altLang="zh-CN" sz="2000" dirty="0" smtClean="0"/>
              <a:t>VSS</a:t>
            </a:r>
            <a:r>
              <a:rPr lang="zh-CN" altLang="en-US" sz="2000" dirty="0" smtClean="0"/>
              <a:t>微软集成到</a:t>
            </a:r>
            <a:r>
              <a:rPr lang="en-US" altLang="zh-CN" sz="2000" dirty="0" smtClean="0"/>
              <a:t>Visual Studio</a:t>
            </a:r>
            <a:r>
              <a:rPr lang="zh-CN" altLang="en-US" sz="2000" dirty="0" smtClean="0"/>
              <a:t>中的版本管理工具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基于目录的版本控制，文件重命名，这些操作会记录</a:t>
            </a:r>
            <a:endParaRPr lang="en-US" altLang="zh-CN" dirty="0" smtClean="0"/>
          </a:p>
          <a:p>
            <a:r>
              <a:rPr lang="zh-CN" altLang="en-US" dirty="0" smtClean="0"/>
              <a:t>原子性提交，在提交更改时，保证所有更改要么全部提交或合并，要么不会发生任何改变。</a:t>
            </a:r>
            <a:endParaRPr lang="en-US" altLang="zh-CN" dirty="0" smtClean="0"/>
          </a:p>
          <a:p>
            <a:r>
              <a:rPr lang="zh-CN" altLang="en-US" dirty="0" smtClean="0"/>
              <a:t>适合于集中式大型开发项目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522412" y="2514600"/>
            <a:ext cx="4818888" cy="3655568"/>
          </a:xfrm>
        </p:spPr>
        <p:txBody>
          <a:bodyPr/>
          <a:lstStyle/>
          <a:p>
            <a:r>
              <a:rPr lang="zh-CN" altLang="en-US" dirty="0" smtClean="0"/>
              <a:t>使用单一代码树，基于文件的版本控制</a:t>
            </a:r>
            <a:endParaRPr lang="en-US" altLang="zh-CN" dirty="0" smtClean="0"/>
          </a:p>
          <a:p>
            <a:r>
              <a:rPr lang="zh-CN" altLang="en-US" dirty="0" smtClean="0"/>
              <a:t>允许多名开发人员同时对同一个文件进行修改</a:t>
            </a:r>
            <a:endParaRPr lang="en-US" altLang="zh-CN" dirty="0" smtClean="0"/>
          </a:p>
          <a:p>
            <a:r>
              <a:rPr lang="zh-CN" altLang="en-US" dirty="0" smtClean="0"/>
              <a:t>允许合并</a:t>
            </a:r>
            <a:endParaRPr lang="en-US" altLang="zh-CN" dirty="0" smtClean="0"/>
          </a:p>
          <a:p>
            <a:r>
              <a:rPr lang="zh-CN" altLang="en-US" dirty="0" smtClean="0"/>
              <a:t>线性，串行批量提交，很容易中断（网络，客户端死机），造成版本库不一致。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2" y="1447800"/>
            <a:ext cx="9758776" cy="609600"/>
          </a:xfrm>
        </p:spPr>
        <p:txBody>
          <a:bodyPr/>
          <a:lstStyle/>
          <a:p>
            <a:r>
              <a:rPr lang="en-US" altLang="zh-CN" sz="2000" dirty="0" smtClean="0"/>
              <a:t>Git</a:t>
            </a:r>
            <a:r>
              <a:rPr lang="zh-CN" altLang="en-US" sz="2000" dirty="0" smtClean="0"/>
              <a:t>分布式版本控制，促使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诞生的</a:t>
            </a:r>
            <a:r>
              <a:rPr lang="en-US" altLang="zh-CN" sz="2000" dirty="0" err="1" smtClean="0"/>
              <a:t>BitKeeper</a:t>
            </a:r>
            <a:r>
              <a:rPr lang="zh-CN" altLang="en-US" sz="2000" dirty="0" smtClean="0"/>
              <a:t>，还有</a:t>
            </a:r>
            <a:r>
              <a:rPr lang="en-US" altLang="zh-CN" sz="2000" dirty="0" smtClean="0"/>
              <a:t>Mercurial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Bazaar</a:t>
            </a:r>
            <a:r>
              <a:rPr lang="zh-CN" altLang="en-US" sz="2000" dirty="0" smtClean="0"/>
              <a:t>等</a:t>
            </a:r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446212" y="2362200"/>
            <a:ext cx="9829800" cy="403860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分布式版本库的管理方式，不需要服务端软件支持</a:t>
            </a:r>
            <a:endParaRPr lang="en-US" altLang="zh-CN" sz="1800" dirty="0" smtClean="0"/>
          </a:p>
          <a:p>
            <a:r>
              <a:rPr lang="zh-CN" altLang="en-US" sz="1800" dirty="0" smtClean="0"/>
              <a:t>原子提交，保证服务器版本的一致性</a:t>
            </a:r>
            <a:endParaRPr lang="en-US" altLang="zh-CN" sz="1800" dirty="0" smtClean="0"/>
          </a:p>
          <a:p>
            <a:r>
              <a:rPr lang="zh-CN" altLang="en-US" sz="1800" dirty="0" smtClean="0"/>
              <a:t>速度快，特别利于大项目的实施，只传输修改的部分</a:t>
            </a:r>
            <a:endParaRPr lang="en-US" altLang="zh-CN" sz="1800" dirty="0" smtClean="0"/>
          </a:p>
          <a:p>
            <a:r>
              <a:rPr lang="zh-CN" altLang="en-US" sz="1800" dirty="0" smtClean="0"/>
              <a:t>出色的合并（</a:t>
            </a:r>
            <a:r>
              <a:rPr lang="en-US" altLang="zh-CN" sz="1800" dirty="0" smtClean="0"/>
              <a:t>merge </a:t>
            </a:r>
            <a:r>
              <a:rPr lang="zh-CN" altLang="en-US" sz="1800" dirty="0" smtClean="0"/>
              <a:t>）跟踪（</a:t>
            </a:r>
            <a:r>
              <a:rPr lang="en-US" altLang="zh-CN" sz="1800" dirty="0" smtClean="0"/>
              <a:t>tracing</a:t>
            </a:r>
            <a:r>
              <a:rPr lang="zh-CN" altLang="en-US" sz="1800" dirty="0" smtClean="0"/>
              <a:t>）能力</a:t>
            </a:r>
            <a:endParaRPr lang="en-US" altLang="zh-CN" sz="1800" dirty="0" smtClean="0"/>
          </a:p>
          <a:p>
            <a:r>
              <a:rPr lang="zh-CN" altLang="en-US" sz="1800" dirty="0" smtClean="0"/>
              <a:t>强大的分支管理功能</a:t>
            </a:r>
            <a:endParaRPr lang="en-US" altLang="zh-CN" sz="1800" dirty="0" smtClean="0"/>
          </a:p>
          <a:p>
            <a:pPr fontAlgn="base"/>
            <a:r>
              <a:rPr lang="zh-CN" altLang="en-US" sz="1800" dirty="0" smtClean="0"/>
              <a:t>对非线性开发模式的强力支持（允许上千个并行开发的分支）</a:t>
            </a:r>
          </a:p>
          <a:p>
            <a:r>
              <a:rPr lang="zh-CN" altLang="en-US" sz="1800" dirty="0" smtClean="0"/>
              <a:t>可视化的界面操作，比如</a:t>
            </a:r>
            <a:r>
              <a:rPr lang="en-US" altLang="zh-CN" sz="1800" dirty="0" smtClean="0"/>
              <a:t>windows</a:t>
            </a:r>
            <a:r>
              <a:rPr lang="zh-CN" altLang="en-US" sz="1800" dirty="0" smtClean="0"/>
              <a:t>下面的</a:t>
            </a:r>
            <a:r>
              <a:rPr lang="en-US" altLang="zh-CN" sz="1800" dirty="0" err="1" smtClean="0"/>
              <a:t>TortoiseGit</a:t>
            </a:r>
            <a:r>
              <a:rPr lang="zh-CN" altLang="en-US" sz="1800" dirty="0" smtClean="0"/>
              <a:t>，编程工具自带的</a:t>
            </a:r>
            <a:r>
              <a:rPr lang="en-US" altLang="zh-CN" sz="1800" dirty="0" smtClean="0"/>
              <a:t>git</a:t>
            </a:r>
            <a:r>
              <a:rPr lang="zh-CN" altLang="en-US" sz="1800" dirty="0" smtClean="0"/>
              <a:t>可视化工具，</a:t>
            </a:r>
            <a:r>
              <a:rPr lang="en-US" altLang="zh-CN" sz="1800" dirty="0" err="1" smtClean="0"/>
              <a:t>Eclipese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PHPstrom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</TotalTime>
  <Words>3021</Words>
  <Application>Microsoft Office PowerPoint</Application>
  <PresentationFormat>自定义</PresentationFormat>
  <Paragraphs>527</Paragraphs>
  <Slides>31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数学 16x9</vt:lpstr>
      <vt:lpstr>Git入门学习</vt:lpstr>
      <vt:lpstr>提纲</vt:lpstr>
      <vt:lpstr>什么是版本控制系统</vt:lpstr>
      <vt:lpstr>版本控制系统的发展</vt:lpstr>
      <vt:lpstr>版本控制系统的发展</vt:lpstr>
      <vt:lpstr>版本控制系统的发展</vt:lpstr>
      <vt:lpstr>Git的诞生历史</vt:lpstr>
      <vt:lpstr>常用版本管理工具：svn,git,cvs比较</vt:lpstr>
      <vt:lpstr>常用版本管理svn,git,cvs比较</vt:lpstr>
      <vt:lpstr>安装Git</vt:lpstr>
      <vt:lpstr>Git基本操作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Github的使用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资料参考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xami</cp:lastModifiedBy>
  <cp:revision>292</cp:revision>
  <dcterms:created xsi:type="dcterms:W3CDTF">2013-04-05T20:25:58Z</dcterms:created>
  <dcterms:modified xsi:type="dcterms:W3CDTF">2014-11-06T07:55:14Z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