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handoutMasterIdLst>
    <p:handoutMasterId r:id="rId31"/>
  </p:handoutMasterIdLst>
  <p:sldIdLst>
    <p:sldId id="257" r:id="rId2"/>
    <p:sldId id="422" r:id="rId3"/>
    <p:sldId id="423" r:id="rId4"/>
    <p:sldId id="424" r:id="rId5"/>
    <p:sldId id="425" r:id="rId6"/>
    <p:sldId id="426" r:id="rId7"/>
    <p:sldId id="430" r:id="rId8"/>
    <p:sldId id="431" r:id="rId9"/>
    <p:sldId id="429" r:id="rId10"/>
    <p:sldId id="428" r:id="rId11"/>
    <p:sldId id="427" r:id="rId12"/>
    <p:sldId id="432" r:id="rId13"/>
    <p:sldId id="433" r:id="rId14"/>
    <p:sldId id="434" r:id="rId15"/>
    <p:sldId id="435" r:id="rId16"/>
    <p:sldId id="436" r:id="rId17"/>
    <p:sldId id="437" r:id="rId18"/>
    <p:sldId id="438" r:id="rId19"/>
    <p:sldId id="420" r:id="rId20"/>
    <p:sldId id="418" r:id="rId21"/>
    <p:sldId id="421" r:id="rId22"/>
    <p:sldId id="409" r:id="rId23"/>
    <p:sldId id="410" r:id="rId24"/>
    <p:sldId id="412" r:id="rId25"/>
    <p:sldId id="439" r:id="rId26"/>
    <p:sldId id="440" r:id="rId27"/>
    <p:sldId id="441" r:id="rId28"/>
    <p:sldId id="375" r:id="rId29"/>
  </p:sldIdLst>
  <p:sldSz cx="9144000" cy="6858000" type="screen4x3"/>
  <p:notesSz cx="6858000" cy="9144000"/>
  <p:defaultTextStyle>
    <a:defPPr>
      <a:defRPr lang="zh-CN"/>
    </a:defPPr>
    <a:lvl1pPr algn="ctr" rtl="0" fontAlgn="base">
      <a:spcBef>
        <a:spcPct val="0"/>
      </a:spcBef>
      <a:spcAft>
        <a:spcPct val="0"/>
      </a:spcAft>
      <a:buClr>
        <a:srgbClr val="000000"/>
      </a:buClr>
      <a:defRPr sz="1200" kern="1200">
        <a:solidFill>
          <a:schemeClr val="accent2"/>
        </a:solidFill>
        <a:latin typeface="Arial Bold" charset="0"/>
        <a:ea typeface="宋体" charset="-122"/>
        <a:cs typeface="Arial Bold" charset="0"/>
        <a:sym typeface="Arial Bold" charset="0"/>
      </a:defRPr>
    </a:lvl1pPr>
    <a:lvl2pPr marL="457200" algn="ctr" rtl="0" fontAlgn="base">
      <a:spcBef>
        <a:spcPct val="0"/>
      </a:spcBef>
      <a:spcAft>
        <a:spcPct val="0"/>
      </a:spcAft>
      <a:buClr>
        <a:srgbClr val="000000"/>
      </a:buClr>
      <a:defRPr sz="1200" kern="1200">
        <a:solidFill>
          <a:schemeClr val="accent2"/>
        </a:solidFill>
        <a:latin typeface="Arial Bold" charset="0"/>
        <a:ea typeface="宋体" charset="-122"/>
        <a:cs typeface="Arial Bold" charset="0"/>
        <a:sym typeface="Arial Bold" charset="0"/>
      </a:defRPr>
    </a:lvl2pPr>
    <a:lvl3pPr marL="914400" algn="ctr" rtl="0" fontAlgn="base">
      <a:spcBef>
        <a:spcPct val="0"/>
      </a:spcBef>
      <a:spcAft>
        <a:spcPct val="0"/>
      </a:spcAft>
      <a:buClr>
        <a:srgbClr val="000000"/>
      </a:buClr>
      <a:defRPr sz="1200" kern="1200">
        <a:solidFill>
          <a:schemeClr val="accent2"/>
        </a:solidFill>
        <a:latin typeface="Arial Bold" charset="0"/>
        <a:ea typeface="宋体" charset="-122"/>
        <a:cs typeface="Arial Bold" charset="0"/>
        <a:sym typeface="Arial Bold" charset="0"/>
      </a:defRPr>
    </a:lvl3pPr>
    <a:lvl4pPr marL="1371600" algn="ctr" rtl="0" fontAlgn="base">
      <a:spcBef>
        <a:spcPct val="0"/>
      </a:spcBef>
      <a:spcAft>
        <a:spcPct val="0"/>
      </a:spcAft>
      <a:buClr>
        <a:srgbClr val="000000"/>
      </a:buClr>
      <a:defRPr sz="1200" kern="1200">
        <a:solidFill>
          <a:schemeClr val="accent2"/>
        </a:solidFill>
        <a:latin typeface="Arial Bold" charset="0"/>
        <a:ea typeface="宋体" charset="-122"/>
        <a:cs typeface="Arial Bold" charset="0"/>
        <a:sym typeface="Arial Bold" charset="0"/>
      </a:defRPr>
    </a:lvl4pPr>
    <a:lvl5pPr marL="1828800" algn="ctr" rtl="0" fontAlgn="base">
      <a:spcBef>
        <a:spcPct val="0"/>
      </a:spcBef>
      <a:spcAft>
        <a:spcPct val="0"/>
      </a:spcAft>
      <a:buClr>
        <a:srgbClr val="000000"/>
      </a:buClr>
      <a:defRPr sz="1200" kern="1200">
        <a:solidFill>
          <a:schemeClr val="accent2"/>
        </a:solidFill>
        <a:latin typeface="Arial Bold" charset="0"/>
        <a:ea typeface="宋体" charset="-122"/>
        <a:cs typeface="Arial Bold" charset="0"/>
        <a:sym typeface="Arial Bold" charset="0"/>
      </a:defRPr>
    </a:lvl5pPr>
    <a:lvl6pPr marL="2286000" algn="l" defTabSz="914400" rtl="0" eaLnBrk="1" latinLnBrk="0" hangingPunct="1">
      <a:defRPr sz="1200" kern="1200">
        <a:solidFill>
          <a:schemeClr val="accent2"/>
        </a:solidFill>
        <a:latin typeface="Arial Bold" charset="0"/>
        <a:ea typeface="宋体" charset="-122"/>
        <a:cs typeface="Arial Bold" charset="0"/>
        <a:sym typeface="Arial Bold" charset="0"/>
      </a:defRPr>
    </a:lvl6pPr>
    <a:lvl7pPr marL="2743200" algn="l" defTabSz="914400" rtl="0" eaLnBrk="1" latinLnBrk="0" hangingPunct="1">
      <a:defRPr sz="1200" kern="1200">
        <a:solidFill>
          <a:schemeClr val="accent2"/>
        </a:solidFill>
        <a:latin typeface="Arial Bold" charset="0"/>
        <a:ea typeface="宋体" charset="-122"/>
        <a:cs typeface="Arial Bold" charset="0"/>
        <a:sym typeface="Arial Bold" charset="0"/>
      </a:defRPr>
    </a:lvl7pPr>
    <a:lvl8pPr marL="3200400" algn="l" defTabSz="914400" rtl="0" eaLnBrk="1" latinLnBrk="0" hangingPunct="1">
      <a:defRPr sz="1200" kern="1200">
        <a:solidFill>
          <a:schemeClr val="accent2"/>
        </a:solidFill>
        <a:latin typeface="Arial Bold" charset="0"/>
        <a:ea typeface="宋体" charset="-122"/>
        <a:cs typeface="Arial Bold" charset="0"/>
        <a:sym typeface="Arial Bold" charset="0"/>
      </a:defRPr>
    </a:lvl8pPr>
    <a:lvl9pPr marL="3657600" algn="l" defTabSz="914400" rtl="0" eaLnBrk="1" latinLnBrk="0" hangingPunct="1">
      <a:defRPr sz="1200" kern="1200">
        <a:solidFill>
          <a:schemeClr val="accent2"/>
        </a:solidFill>
        <a:latin typeface="Arial Bold" charset="0"/>
        <a:ea typeface="宋体" charset="-122"/>
        <a:cs typeface="Arial Bold" charset="0"/>
        <a:sym typeface="Arial Bold"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B2E6EC"/>
    <a:srgbClr val="0000B8"/>
    <a:srgbClr val="0099FF"/>
    <a:srgbClr val="009999"/>
    <a:srgbClr val="9900FF"/>
    <a:srgbClr val="FF9933"/>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34615" autoAdjust="0"/>
    <p:restoredTop sz="86415" autoAdjust="0"/>
  </p:normalViewPr>
  <p:slideViewPr>
    <p:cSldViewPr>
      <p:cViewPr>
        <p:scale>
          <a:sx n="100" d="100"/>
          <a:sy n="100" d="100"/>
        </p:scale>
        <p:origin x="-2664" y="-390"/>
      </p:cViewPr>
      <p:guideLst>
        <p:guide orient="horz" pos="2160"/>
        <p:guide pos="2880"/>
      </p:guideLst>
    </p:cSldViewPr>
  </p:slideViewPr>
  <p:outlineViewPr>
    <p:cViewPr>
      <p:scale>
        <a:sx n="33" d="100"/>
        <a:sy n="33" d="100"/>
      </p:scale>
      <p:origin x="270" y="0"/>
    </p:cViewPr>
  </p:outlineViewPr>
  <p:notesTextViewPr>
    <p:cViewPr>
      <p:scale>
        <a:sx n="100" d="100"/>
        <a:sy n="100" d="100"/>
      </p:scale>
      <p:origin x="0" y="0"/>
    </p:cViewPr>
  </p:notesTextViewPr>
  <p:notesViewPr>
    <p:cSldViewPr>
      <p:cViewPr varScale="1">
        <p:scale>
          <a:sx n="85" d="100"/>
          <a:sy n="85" d="100"/>
        </p:scale>
        <p:origin x="-199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buClrTx/>
              <a:defRPr>
                <a:solidFill>
                  <a:schemeClr val="tx1"/>
                </a:solidFill>
                <a:latin typeface="Arial" charset="0"/>
                <a:ea typeface="宋体" pitchFamily="2" charset="-122"/>
                <a:cs typeface="Arial Bold" charset="0"/>
              </a:defRPr>
            </a:lvl1pPr>
          </a:lstStyle>
          <a:p>
            <a:pPr>
              <a:defRPr/>
            </a:pPr>
            <a:endParaRPr lang="zh-CN" altLang="en-US"/>
          </a:p>
        </p:txBody>
      </p:sp>
      <p:sp>
        <p:nvSpPr>
          <p:cNvPr id="73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ClrTx/>
              <a:defRPr>
                <a:solidFill>
                  <a:schemeClr val="tx1"/>
                </a:solidFill>
                <a:latin typeface="Arial" charset="0"/>
                <a:ea typeface="宋体" pitchFamily="2" charset="-122"/>
                <a:cs typeface="Arial Bold" charset="0"/>
              </a:defRPr>
            </a:lvl1pPr>
          </a:lstStyle>
          <a:p>
            <a:pPr>
              <a:defRPr/>
            </a:pPr>
            <a:fld id="{F3F9D193-39B8-418E-BEFA-4D262DBFC989}" type="datetimeFigureOut">
              <a:rPr lang="zh-CN" altLang="en-US"/>
              <a:pPr>
                <a:defRPr/>
              </a:pPr>
              <a:t>2014/10/24</a:t>
            </a:fld>
            <a:endParaRPr lang="en-US" altLang="zh-CN"/>
          </a:p>
        </p:txBody>
      </p:sp>
      <p:sp>
        <p:nvSpPr>
          <p:cNvPr id="73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buClrTx/>
              <a:defRPr>
                <a:solidFill>
                  <a:schemeClr val="tx1"/>
                </a:solidFill>
                <a:latin typeface="Arial" charset="0"/>
                <a:ea typeface="宋体" pitchFamily="2" charset="-122"/>
                <a:cs typeface="Arial Bold" charset="0"/>
              </a:defRPr>
            </a:lvl1pPr>
          </a:lstStyle>
          <a:p>
            <a:pPr>
              <a:defRPr/>
            </a:pPr>
            <a:endParaRPr lang="en-US" altLang="zh-CN"/>
          </a:p>
        </p:txBody>
      </p:sp>
      <p:sp>
        <p:nvSpPr>
          <p:cNvPr id="73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ClrTx/>
              <a:defRPr>
                <a:solidFill>
                  <a:schemeClr val="tx1"/>
                </a:solidFill>
                <a:latin typeface="Arial" charset="0"/>
                <a:ea typeface="宋体" pitchFamily="2" charset="-122"/>
                <a:cs typeface="Arial Bold" charset="0"/>
              </a:defRPr>
            </a:lvl1pPr>
          </a:lstStyle>
          <a:p>
            <a:pPr>
              <a:defRPr/>
            </a:pPr>
            <a:fld id="{9A01D845-BF25-4F6A-97DF-8BAAEA67E0F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buClrTx/>
              <a:defRPr>
                <a:solidFill>
                  <a:schemeClr val="tx1"/>
                </a:solidFill>
                <a:latin typeface="Arial" charset="0"/>
                <a:ea typeface="宋体" pitchFamily="2" charset="-122"/>
                <a:cs typeface="Arial Bold" charset="0"/>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ClrTx/>
              <a:defRPr>
                <a:solidFill>
                  <a:schemeClr val="tx1"/>
                </a:solidFill>
                <a:latin typeface="Arial" charset="0"/>
                <a:ea typeface="宋体" pitchFamily="2" charset="-122"/>
                <a:cs typeface="Arial Bold" charset="0"/>
              </a:defRPr>
            </a:lvl1pPr>
          </a:lstStyle>
          <a:p>
            <a:pPr>
              <a:defRPr/>
            </a:pPr>
            <a:fld id="{6A551209-72FF-4B2E-9873-3B89A0AA871D}" type="datetimeFigureOut">
              <a:rPr lang="zh-CN" altLang="en-US"/>
              <a:pPr>
                <a:defRPr/>
              </a:pPr>
              <a:t>2014/10/24</a:t>
            </a:fld>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buClrTx/>
              <a:defRPr>
                <a:solidFill>
                  <a:schemeClr val="tx1"/>
                </a:solidFill>
                <a:latin typeface="Arial" charset="0"/>
                <a:ea typeface="宋体" pitchFamily="2" charset="-122"/>
                <a:cs typeface="Arial Bold"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ClrTx/>
              <a:defRPr>
                <a:solidFill>
                  <a:schemeClr val="tx1"/>
                </a:solidFill>
                <a:latin typeface="Arial" charset="0"/>
                <a:ea typeface="宋体" pitchFamily="2" charset="-122"/>
                <a:cs typeface="Arial Bold" charset="0"/>
              </a:defRPr>
            </a:lvl1pPr>
          </a:lstStyle>
          <a:p>
            <a:pPr>
              <a:defRPr/>
            </a:pPr>
            <a:fld id="{08C85F6A-FE94-41CD-9A50-1C549A631AD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C0F7EAA2-7AA5-4E71-9743-75865C85E8EE}" type="datetime1">
              <a:rPr lang="zh-CN" altLang="en-US" smtClean="0"/>
              <a:pPr>
                <a:defRPr/>
              </a:pPr>
              <a:t>2014/10/24</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Page - </a:t>
            </a:r>
            <a:fld id="{DAA47FAE-E6C9-4673-9752-06B1CF49E71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028F1ACD-FFA9-4B3A-8F67-219B0F3D47FA}" type="datetime1">
              <a:rPr lang="zh-CN" altLang="en-US" smtClean="0"/>
              <a:pPr>
                <a:defRPr/>
              </a:pPr>
              <a:t>2014/10/24</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Page - </a:t>
            </a:r>
            <a:fld id="{1990FA46-DA5C-41FC-BFC4-53107E42685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5FECB71-4CC0-4B7A-A10F-766E2546EC64}" type="datetime1">
              <a:rPr lang="zh-CN" altLang="en-US" smtClean="0"/>
              <a:pPr>
                <a:defRPr/>
              </a:pPr>
              <a:t>2014/10/24</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Page - </a:t>
            </a:r>
            <a:fld id="{F7764957-6075-4F87-952E-0D85816A5CA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373EC39A-0C68-4D1F-8917-C179E0798764}" type="datetime1">
              <a:rPr lang="zh-CN" altLang="en-US" smtClean="0"/>
              <a:pPr>
                <a:defRPr/>
              </a:pPr>
              <a:t>2014/10/24</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845238E0-FD17-4428-9AFC-87A92FBE5D9F}" type="datetime1">
              <a:rPr lang="zh-CN" altLang="en-US" smtClean="0"/>
              <a:pPr>
                <a:defRPr/>
              </a:pPr>
              <a:t>2014/10/24</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Page - </a:t>
            </a:r>
            <a:fld id="{8B4848DF-8AC0-47EF-BB0F-ED2DE19820E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EF1DE0A8-E9CB-4437-8F9B-7DAF2D75C78E}" type="datetime1">
              <a:rPr lang="zh-CN" altLang="en-US" smtClean="0"/>
              <a:pPr>
                <a:defRPr/>
              </a:pPr>
              <a:t>2014/10/24</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en-US" altLang="zh-CN" smtClean="0"/>
              <a:t>Page - </a:t>
            </a:r>
            <a:fld id="{3408A08A-2411-48E7-9367-1EEAAA27FF2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01E63D85-272C-4E3A-BB2A-D1F828F95385}" type="datetime1">
              <a:rPr lang="zh-CN" altLang="en-US" smtClean="0"/>
              <a:pPr>
                <a:defRPr/>
              </a:pPr>
              <a:t>2014/10/24</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pPr>
              <a:defRPr/>
            </a:pPr>
            <a:r>
              <a:rPr lang="en-US" altLang="zh-CN" smtClean="0"/>
              <a:t>Page - </a:t>
            </a:r>
            <a:fld id="{F0C6ED27-E84E-4E1E-A079-4565E54CF04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3A9A4534-AB44-49D4-B583-E11497A940E7}" type="datetime1">
              <a:rPr lang="zh-CN" altLang="en-US" smtClean="0"/>
              <a:pPr>
                <a:defRPr/>
              </a:pPr>
              <a:t>2014/10/24</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r>
              <a:rPr lang="en-US" altLang="zh-CN" smtClean="0"/>
              <a:t>Page - </a:t>
            </a:r>
            <a:fld id="{BAB96642-5022-4B55-898A-4CF26890ACF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E4588670-5C94-48EC-9F4B-851B766C0E8F}" type="datetime1">
              <a:rPr lang="zh-CN" altLang="en-US" smtClean="0"/>
              <a:pPr>
                <a:defRPr/>
              </a:pPr>
              <a:t>2014/10/24</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Page - </a:t>
            </a:r>
            <a:fld id="{C95966B2-8C88-45A0-B5B2-918A5C6632B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514EC5F2-7DBC-4D89-A9BE-A754E111F273}" type="datetime1">
              <a:rPr lang="zh-CN" altLang="en-US" smtClean="0"/>
              <a:pPr>
                <a:defRPr/>
              </a:pPr>
              <a:t>2014/10/24</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en-US" altLang="zh-CN" smtClean="0"/>
              <a:t>Page - </a:t>
            </a:r>
            <a:fld id="{DB2D7A5C-2532-45DD-B1CE-29E78C5098A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7707AB4F-91BD-42A2-9B2A-65875EF72D60}" type="datetime1">
              <a:rPr lang="zh-CN" altLang="en-US" smtClean="0"/>
              <a:pPr>
                <a:defRPr/>
              </a:pPr>
              <a:t>2014/10/24</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r>
              <a:rPr lang="en-US" altLang="zh-CN" smtClean="0"/>
              <a:t>Page - </a:t>
            </a:r>
            <a:fld id="{2D106AF9-28EA-4A0E-840C-B8017A45480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C6FBE49-7EE0-4FA1-9CB3-CF2C56DF24C3}" type="datetime1">
              <a:rPr lang="zh-CN" altLang="en-US" smtClean="0"/>
              <a:pPr>
                <a:defRPr/>
              </a:pPr>
              <a:t>2014/10/24</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ltLang="zh-CN" smtClean="0"/>
              <a:t>Page - </a:t>
            </a:r>
            <a:fld id="{68B75DA5-63DE-4575-BA6C-87C7771EE437}"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3.xml"/><Relationship Id="rId4" Type="http://schemas.openxmlformats.org/officeDocument/2006/relationships/slide" Target="slide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pPr>
              <a:defRPr/>
            </a:pPr>
            <a:r>
              <a:rPr lang="en-US" altLang="zh-CN"/>
              <a:t>Page - </a:t>
            </a:r>
            <a:fld id="{689AD2EF-7261-4395-A34B-2FB1C17CD0B0}" type="slidenum">
              <a:rPr lang="en-US"/>
              <a:pPr>
                <a:defRPr/>
              </a:pPr>
              <a:t>1</a:t>
            </a:fld>
            <a:endParaRPr lang="en-US"/>
          </a:p>
        </p:txBody>
      </p:sp>
      <p:sp>
        <p:nvSpPr>
          <p:cNvPr id="2051" name="Rectangle 9"/>
          <p:cNvSpPr txBox="1">
            <a:spLocks noChangeArrowheads="1"/>
          </p:cNvSpPr>
          <p:nvPr/>
        </p:nvSpPr>
        <p:spPr bwMode="auto">
          <a:xfrm>
            <a:off x="1142976" y="1643050"/>
            <a:ext cx="5021263" cy="1143000"/>
          </a:xfrm>
          <a:prstGeom prst="rect">
            <a:avLst/>
          </a:prstGeom>
          <a:noFill/>
          <a:ln w="9525">
            <a:noFill/>
            <a:miter lim="800000"/>
            <a:headEnd/>
            <a:tailEnd/>
          </a:ln>
        </p:spPr>
        <p:txBody>
          <a:bodyPr anchor="ctr"/>
          <a:lstStyle/>
          <a:p>
            <a:pPr algn="l" eaLnBrk="0" hangingPunct="0">
              <a:lnSpc>
                <a:spcPts val="4200"/>
              </a:lnSpc>
              <a:spcAft>
                <a:spcPts val="1200"/>
              </a:spcAft>
              <a:buClrTx/>
            </a:pPr>
            <a:endParaRPr lang="zh-CN" altLang="en-US" sz="2000">
              <a:solidFill>
                <a:schemeClr val="bg1"/>
              </a:solidFill>
            </a:endParaRPr>
          </a:p>
        </p:txBody>
      </p:sp>
      <p:sp>
        <p:nvSpPr>
          <p:cNvPr id="2052" name="Rectangle 5"/>
          <p:cNvSpPr>
            <a:spLocks noChangeArrowheads="1"/>
          </p:cNvSpPr>
          <p:nvPr/>
        </p:nvSpPr>
        <p:spPr bwMode="gray">
          <a:xfrm>
            <a:off x="250825" y="1557338"/>
            <a:ext cx="6659563" cy="1470025"/>
          </a:xfrm>
          <a:prstGeom prst="rect">
            <a:avLst/>
          </a:prstGeom>
          <a:noFill/>
          <a:ln w="9525">
            <a:noFill/>
            <a:miter lim="800000"/>
            <a:headEnd/>
            <a:tailEnd/>
          </a:ln>
        </p:spPr>
        <p:txBody>
          <a:bodyPr lIns="0" tIns="0" rIns="0" bIns="0"/>
          <a:lstStyle/>
          <a:p>
            <a:pPr algn="l" eaLnBrk="0" hangingPunct="0">
              <a:lnSpc>
                <a:spcPts val="4200"/>
              </a:lnSpc>
              <a:spcAft>
                <a:spcPts val="1200"/>
              </a:spcAft>
              <a:buClrTx/>
            </a:pPr>
            <a:r>
              <a:rPr lang="en-US" altLang="zh-CN" sz="2400" b="1" dirty="0" smtClean="0">
                <a:solidFill>
                  <a:schemeClr val="tx2"/>
                </a:solidFill>
                <a:latin typeface="Arial" charset="0"/>
              </a:rPr>
              <a:t>                             Web</a:t>
            </a:r>
            <a:r>
              <a:rPr lang="zh-CN" altLang="en-US" sz="2400" b="1" dirty="0" smtClean="0">
                <a:solidFill>
                  <a:schemeClr val="tx2"/>
                </a:solidFill>
                <a:latin typeface="Arial" charset="0"/>
              </a:rPr>
              <a:t>压力测试分享</a:t>
            </a:r>
            <a:endParaRPr lang="zh-CN" altLang="en-US" sz="2400" b="1" dirty="0">
              <a:solidFill>
                <a:schemeClr val="tx2"/>
              </a:solidFill>
              <a:latin typeface="Arial" charset="0"/>
            </a:endParaRPr>
          </a:p>
        </p:txBody>
      </p:sp>
      <p:sp>
        <p:nvSpPr>
          <p:cNvPr id="2053" name="Rectangle 6"/>
          <p:cNvSpPr>
            <a:spLocks noChangeArrowheads="1"/>
          </p:cNvSpPr>
          <p:nvPr/>
        </p:nvSpPr>
        <p:spPr bwMode="auto">
          <a:xfrm>
            <a:off x="2905125" y="5786454"/>
            <a:ext cx="6238875" cy="825500"/>
          </a:xfrm>
          <a:prstGeom prst="rect">
            <a:avLst/>
          </a:prstGeom>
          <a:noFill/>
          <a:ln w="9525">
            <a:noFill/>
            <a:miter lim="800000"/>
            <a:headEnd/>
            <a:tailEnd/>
          </a:ln>
        </p:spPr>
        <p:txBody>
          <a:bodyPr wrap="none" lIns="0" tIns="0" rIns="0" bIns="0"/>
          <a:lstStyle/>
          <a:p>
            <a:pPr eaLnBrk="0" hangingPunct="0">
              <a:spcBef>
                <a:spcPct val="20000"/>
              </a:spcBef>
              <a:buClrTx/>
            </a:pPr>
            <a:r>
              <a:rPr lang="zh-CN" altLang="en-US" sz="1800" dirty="0">
                <a:solidFill>
                  <a:schemeClr val="bg1"/>
                </a:solidFill>
                <a:latin typeface="Arial" charset="0"/>
              </a:rPr>
              <a:t>                                                          </a:t>
            </a:r>
          </a:p>
          <a:p>
            <a:pPr eaLnBrk="0" hangingPunct="0">
              <a:spcBef>
                <a:spcPct val="20000"/>
              </a:spcBef>
              <a:buClrTx/>
            </a:pPr>
            <a:r>
              <a:rPr lang="en-US" altLang="zh-CN" sz="1800" dirty="0">
                <a:solidFill>
                  <a:schemeClr val="bg1"/>
                </a:solidFill>
                <a:latin typeface="Arial" charset="0"/>
              </a:rPr>
              <a:t>                                                          </a:t>
            </a:r>
            <a:r>
              <a:rPr lang="en-US" altLang="zh-CN" sz="1800" dirty="0" smtClean="0">
                <a:solidFill>
                  <a:schemeClr val="bg1"/>
                </a:solidFill>
                <a:latin typeface="Arial" charset="0"/>
              </a:rPr>
              <a:t>2014.10  </a:t>
            </a:r>
          </a:p>
          <a:p>
            <a:pPr eaLnBrk="0" hangingPunct="0">
              <a:spcBef>
                <a:spcPct val="20000"/>
              </a:spcBef>
              <a:buClrTx/>
            </a:pPr>
            <a:endParaRPr lang="en-US" altLang="zh-CN" sz="1800" dirty="0">
              <a:solidFill>
                <a:schemeClr val="bg1"/>
              </a:solidFill>
              <a:latin typeface="Arial" charset="0"/>
            </a:endParaRPr>
          </a:p>
          <a:p>
            <a:pPr eaLnBrk="0" hangingPunct="0">
              <a:spcBef>
                <a:spcPct val="20000"/>
              </a:spcBef>
              <a:buClrTx/>
            </a:pPr>
            <a:endParaRPr lang="en-US" altLang="zh-CN" sz="1800" dirty="0">
              <a:solidFill>
                <a:schemeClr val="bg1"/>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并发用户数（</a:t>
            </a:r>
            <a:r>
              <a:rPr lang="en-US" altLang="zh-CN" dirty="0" smtClean="0"/>
              <a:t>Concurrent users</a:t>
            </a:r>
            <a:r>
              <a:rPr lang="zh-CN" altLang="en-US" dirty="0" smtClean="0"/>
              <a:t>）</a:t>
            </a:r>
            <a:endParaRPr lang="zh-CN" altLang="en-US" dirty="0"/>
          </a:p>
        </p:txBody>
      </p:sp>
      <p:sp>
        <p:nvSpPr>
          <p:cNvPr id="3" name="内容占位符 2"/>
          <p:cNvSpPr>
            <a:spLocks noGrp="1"/>
          </p:cNvSpPr>
          <p:nvPr>
            <p:ph idx="1"/>
          </p:nvPr>
        </p:nvSpPr>
        <p:spPr/>
        <p:txBody>
          <a:bodyPr/>
          <a:lstStyle/>
          <a:p>
            <a:pPr indent="342900"/>
            <a:r>
              <a:rPr lang="zh-CN" altLang="en-US" sz="2800" dirty="0" smtClean="0"/>
              <a:t>并发用户数用来度量服务器并发容量和同步协调能力。在客户端指一批用户同时执行一个操作或者同事处理一个业务。并发数反映了软件系统的并发处理能力，和吞吐量不同的是，它大多是占用套接字、句柄等操作系统资源。</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每秒事务数（</a:t>
            </a:r>
            <a:r>
              <a:rPr lang="en-US" b="1" dirty="0" smtClean="0"/>
              <a:t> </a:t>
            </a:r>
            <a:r>
              <a:rPr lang="en-US" dirty="0" smtClean="0"/>
              <a:t>Transactions per Second </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每秒通过事务数</a:t>
            </a:r>
            <a:r>
              <a:rPr lang="en-US" dirty="0"/>
              <a:t>/TPS</a:t>
            </a:r>
            <a:r>
              <a:rPr lang="zh-CN" altLang="en-US" dirty="0"/>
              <a:t>”显示在场景运行的每一秒钟，每个事务通过、失败以及停止的数量，使考查系统性能的一个重要参数。通过它可以确定系统在任何给定时刻的时间事务负载。分析</a:t>
            </a:r>
            <a:r>
              <a:rPr lang="en-US" dirty="0"/>
              <a:t>TPS</a:t>
            </a:r>
            <a:r>
              <a:rPr lang="zh-CN" altLang="en-US" dirty="0"/>
              <a:t>主要是看曲线的性能走向。</a:t>
            </a:r>
          </a:p>
          <a:p>
            <a:r>
              <a:rPr lang="zh-CN" altLang="en-US" dirty="0"/>
              <a:t>将它与平均事务响应时间进行对比，可以分析事务数目对执行时间的影响。</a:t>
            </a:r>
          </a:p>
          <a:p>
            <a:r>
              <a:rPr lang="zh-CN" altLang="en-US" dirty="0"/>
              <a:t>例：当压力加大时，点击率</a:t>
            </a:r>
            <a:r>
              <a:rPr lang="en-US" dirty="0"/>
              <a:t>/TPS</a:t>
            </a:r>
            <a:r>
              <a:rPr lang="zh-CN" altLang="en-US" dirty="0"/>
              <a:t>曲线如果变化缓慢或者有平坦的趋势，很有可能是服务器开始出现瓶颈</a:t>
            </a:r>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常用性能测试方法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、负载测试</a:t>
            </a:r>
            <a:endParaRPr lang="en-US" altLang="zh-CN" dirty="0" smtClean="0"/>
          </a:p>
          <a:p>
            <a:r>
              <a:rPr lang="en-US" altLang="zh-CN" dirty="0" smtClean="0"/>
              <a:t>2</a:t>
            </a:r>
            <a:r>
              <a:rPr lang="zh-CN" altLang="en-US" dirty="0" smtClean="0"/>
              <a:t>、压力测试</a:t>
            </a:r>
            <a:endParaRPr lang="en-US" altLang="zh-CN" dirty="0" smtClean="0"/>
          </a:p>
          <a:p>
            <a:r>
              <a:rPr lang="en-US" altLang="zh-CN" dirty="0" smtClean="0"/>
              <a:t>3</a:t>
            </a:r>
            <a:r>
              <a:rPr lang="zh-CN" altLang="en-US" dirty="0" smtClean="0"/>
              <a:t>、并发测试</a:t>
            </a:r>
            <a:endParaRPr lang="en-US" altLang="zh-CN" dirty="0" smtClean="0"/>
          </a:p>
          <a:p>
            <a:r>
              <a:rPr lang="en-US" altLang="zh-CN" dirty="0" smtClean="0"/>
              <a:t>4</a:t>
            </a:r>
            <a:r>
              <a:rPr lang="zh-CN" altLang="en-US" dirty="0" smtClean="0"/>
              <a:t>、稳定性测试</a:t>
            </a:r>
            <a:endParaRPr lang="en-US" altLang="zh-CN" dirty="0" smtClean="0"/>
          </a:p>
          <a:p>
            <a:r>
              <a:rPr lang="en-US" altLang="zh-CN" dirty="0" smtClean="0"/>
              <a:t>5</a:t>
            </a:r>
            <a:r>
              <a:rPr lang="zh-CN" altLang="en-US" dirty="0" smtClean="0"/>
              <a:t>、可恢复测试</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负载测试</a:t>
            </a:r>
            <a:endParaRPr lang="zh-CN" altLang="en-US" dirty="0"/>
          </a:p>
        </p:txBody>
      </p:sp>
      <p:sp>
        <p:nvSpPr>
          <p:cNvPr id="3" name="内容占位符 2"/>
          <p:cNvSpPr>
            <a:spLocks noGrp="1"/>
          </p:cNvSpPr>
          <p:nvPr>
            <p:ph idx="1"/>
          </p:nvPr>
        </p:nvSpPr>
        <p:spPr/>
        <p:txBody>
          <a:bodyPr>
            <a:normAutofit/>
          </a:bodyPr>
          <a:lstStyle/>
          <a:p>
            <a:r>
              <a:rPr lang="zh-CN" altLang="en-US" dirty="0" smtClean="0"/>
              <a:t>负载测试主要是考察软件系统在既定负载下的性能表现。</a:t>
            </a:r>
          </a:p>
          <a:p>
            <a:r>
              <a:rPr lang="en-US" altLang="zh-CN" dirty="0" smtClean="0"/>
              <a:t>1</a:t>
            </a:r>
            <a:r>
              <a:rPr lang="zh-CN" altLang="en-US" dirty="0" smtClean="0"/>
              <a:t>负载测试是站在用户的角度去观察在一定条件下软件系统的性能表现。</a:t>
            </a:r>
          </a:p>
          <a:p>
            <a:r>
              <a:rPr lang="en-US" altLang="zh-CN" dirty="0" smtClean="0"/>
              <a:t>2</a:t>
            </a:r>
            <a:r>
              <a:rPr lang="zh-CN" altLang="en-US" dirty="0" smtClean="0"/>
              <a:t>负载测试的预期结果是用户的性能需求得到满足。此指标一般体现为响应时间、交易容量、并发容量、资源使用率等</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压力测试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压力测试是为了考察系统在极端条件下的表现，极端条件可以是超负荷的交易量和并发用户数。</a:t>
            </a:r>
          </a:p>
          <a:p>
            <a:r>
              <a:rPr lang="zh-CN" altLang="en-US" dirty="0" smtClean="0"/>
              <a:t>注意：这个极端条件并不一定是用户的性能需求，可能要远远高于用户的性能需求。</a:t>
            </a:r>
          </a:p>
          <a:p>
            <a:r>
              <a:rPr lang="zh-CN" altLang="en-US" dirty="0" smtClean="0"/>
              <a:t>可以这样理解，压力测试和负载测试不同的是，压力测试的预期结果就是系统出现问题，而我们要考察的是系统处理问题的方式。比如说，我们期待一个系统在面临压力的情况下能够保持稳定，处理速度可以变慢，但不能系统崩溃。因此，压力测试是能让我们识别系统的弱点和在极限负载下程序将如何运行。</a:t>
            </a:r>
          </a:p>
          <a:p>
            <a:r>
              <a:rPr lang="zh-CN" altLang="en-US" dirty="0" smtClean="0"/>
              <a:t>例子：负载测试关心的是用户规则和需求，压力测试关心的是软件系统本身。</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并发测试</a:t>
            </a:r>
            <a:endParaRPr lang="zh-CN" altLang="en-US" dirty="0"/>
          </a:p>
        </p:txBody>
      </p:sp>
      <p:sp>
        <p:nvSpPr>
          <p:cNvPr id="3" name="内容占位符 2"/>
          <p:cNvSpPr>
            <a:spLocks noGrp="1"/>
          </p:cNvSpPr>
          <p:nvPr>
            <p:ph idx="1"/>
          </p:nvPr>
        </p:nvSpPr>
        <p:spPr/>
        <p:txBody>
          <a:bodyPr>
            <a:normAutofit/>
          </a:bodyPr>
          <a:lstStyle/>
          <a:p>
            <a:endParaRPr lang="zh-CN" altLang="en-US" dirty="0"/>
          </a:p>
          <a:p>
            <a:r>
              <a:rPr lang="zh-CN" altLang="en-US" sz="2800" dirty="0" smtClean="0"/>
              <a:t>验证系统的并发处理能力。一般是和服务器端建立大量的并发连接，通过客户端的响应时间和服务器端的性能监测情况来判断系统是否达到了既定的并发能力指标。负载测试往往就会使用并发来创造负载，之所以把并发测试单独提出来，是因为并发测试往往涉及服务器的并发容量，以及多进程</a:t>
            </a:r>
            <a:r>
              <a:rPr lang="en-US" altLang="zh-CN" sz="2800" dirty="0" smtClean="0"/>
              <a:t>/</a:t>
            </a:r>
            <a:r>
              <a:rPr lang="zh-CN" altLang="en-US" sz="2800" dirty="0" smtClean="0"/>
              <a:t>多线程协调同步可能带来的问题。</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稳定性测试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测试系统在一定负载下运行长时间后是否会发生问题。软件系统的有些问题是不能一下子就暴露出来的，或者说是需要时间积累才能达到能够度量的程度。比如，内存泄漏问题就是经过一段时间积累才会慢慢变得显著，在运行初期却很难检测出来；还有客户端和服务器在负载运行一段时间后，建立了大量的连接通路，却不能有效地复用或及时释放</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可恢复测试</a:t>
            </a:r>
            <a:endParaRPr lang="zh-CN" altLang="en-US" dirty="0"/>
          </a:p>
        </p:txBody>
      </p:sp>
      <p:sp>
        <p:nvSpPr>
          <p:cNvPr id="3" name="内容占位符 2"/>
          <p:cNvSpPr>
            <a:spLocks noGrp="1"/>
          </p:cNvSpPr>
          <p:nvPr>
            <p:ph idx="1"/>
          </p:nvPr>
        </p:nvSpPr>
        <p:spPr/>
        <p:txBody>
          <a:bodyPr/>
          <a:lstStyle/>
          <a:p>
            <a:r>
              <a:rPr lang="zh-CN" altLang="en-US" sz="2800" dirty="0" smtClean="0"/>
              <a:t>测试系统能否快速地从错误状态中恢复到正常状态。</a:t>
            </a:r>
          </a:p>
          <a:p>
            <a:r>
              <a:rPr lang="zh-CN" altLang="en-US" sz="2800" dirty="0" smtClean="0"/>
              <a:t>比如，在一个配有负载均衡的系统中，主机承受了压力无法正常工作后，备份机是否能够快速地接管负载。可恢复测试通常结合压力测试一起来做</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常用性能测试工具</a:t>
            </a:r>
            <a:endParaRPr lang="zh-CN" altLang="en-US" dirty="0"/>
          </a:p>
        </p:txBody>
      </p:sp>
      <p:sp>
        <p:nvSpPr>
          <p:cNvPr id="3" name="内容占位符 2"/>
          <p:cNvSpPr>
            <a:spLocks noGrp="1"/>
          </p:cNvSpPr>
          <p:nvPr>
            <p:ph idx="1"/>
          </p:nvPr>
        </p:nvSpPr>
        <p:spPr/>
        <p:txBody>
          <a:bodyPr/>
          <a:lstStyle/>
          <a:p>
            <a:r>
              <a:rPr lang="en-US" altLang="zh-CN" sz="1800" dirty="0" smtClean="0"/>
              <a:t>1</a:t>
            </a:r>
            <a:r>
              <a:rPr lang="zh-CN" altLang="en-US" sz="1800" dirty="0" smtClean="0"/>
              <a:t>、商用：</a:t>
            </a:r>
            <a:r>
              <a:rPr lang="en-US" sz="1800" dirty="0" smtClean="0"/>
              <a:t> HP Mercury </a:t>
            </a:r>
            <a:r>
              <a:rPr lang="en-US" sz="1800" dirty="0" err="1" smtClean="0"/>
              <a:t>LoadRunner</a:t>
            </a:r>
            <a:r>
              <a:rPr lang="en-US" sz="1800" dirty="0" smtClean="0"/>
              <a:t> </a:t>
            </a:r>
            <a:r>
              <a:rPr lang="zh-CN" altLang="en-US" sz="1800" dirty="0"/>
              <a:t>、</a:t>
            </a:r>
            <a:r>
              <a:rPr lang="en-US" sz="1800" b="1" dirty="0" smtClean="0"/>
              <a:t> </a:t>
            </a:r>
            <a:r>
              <a:rPr lang="en-US" sz="1800" b="1" dirty="0"/>
              <a:t>IBM Rational Robot </a:t>
            </a:r>
            <a:r>
              <a:rPr lang="zh-CN" altLang="en-US" sz="1800" b="1" dirty="0"/>
              <a:t>、</a:t>
            </a:r>
            <a:r>
              <a:rPr lang="en-US" sz="1800" dirty="0" smtClean="0"/>
              <a:t> </a:t>
            </a:r>
            <a:r>
              <a:rPr lang="en-US" sz="1800" dirty="0" err="1" smtClean="0"/>
              <a:t>QALoad</a:t>
            </a:r>
            <a:r>
              <a:rPr lang="zh-CN" altLang="en-US" sz="1800" dirty="0" smtClean="0"/>
              <a:t>、</a:t>
            </a:r>
            <a:r>
              <a:rPr lang="en-US" sz="1800" dirty="0" smtClean="0"/>
              <a:t>IBM Performance Tester</a:t>
            </a:r>
            <a:r>
              <a:rPr lang="zh-CN" altLang="en-US" sz="1800" dirty="0"/>
              <a:t>、</a:t>
            </a:r>
            <a:r>
              <a:rPr lang="en-US" sz="1800" dirty="0" smtClean="0"/>
              <a:t> WAS </a:t>
            </a:r>
            <a:r>
              <a:rPr lang="zh-CN" altLang="en-US" sz="1800" dirty="0" smtClean="0"/>
              <a:t>、</a:t>
            </a:r>
            <a:r>
              <a:rPr lang="en-US" sz="1800" b="1" dirty="0" smtClean="0"/>
              <a:t> </a:t>
            </a:r>
            <a:r>
              <a:rPr lang="en-US" sz="1800" b="1" dirty="0"/>
              <a:t>Borland Silk Performer </a:t>
            </a:r>
            <a:r>
              <a:rPr lang="zh-CN" altLang="en-US" sz="1800" b="1" dirty="0" smtClean="0"/>
              <a:t>、</a:t>
            </a:r>
            <a:r>
              <a:rPr lang="en-US" sz="1800" dirty="0" smtClean="0"/>
              <a:t> </a:t>
            </a:r>
            <a:r>
              <a:rPr lang="en-US" sz="1800" dirty="0" err="1" smtClean="0"/>
              <a:t>Radview</a:t>
            </a:r>
            <a:r>
              <a:rPr lang="en-US" sz="1800" dirty="0" smtClean="0"/>
              <a:t> </a:t>
            </a:r>
            <a:r>
              <a:rPr lang="en-US" sz="1800" dirty="0" err="1" smtClean="0"/>
              <a:t>Webload</a:t>
            </a:r>
            <a:r>
              <a:rPr lang="en-US" sz="1800" dirty="0" smtClean="0"/>
              <a:t> </a:t>
            </a:r>
            <a:r>
              <a:rPr lang="zh-CN" altLang="en-US" sz="1800" dirty="0"/>
              <a:t>、</a:t>
            </a:r>
            <a:r>
              <a:rPr lang="en-US" sz="1800" dirty="0" smtClean="0"/>
              <a:t> </a:t>
            </a:r>
            <a:r>
              <a:rPr lang="en-US" sz="1800" dirty="0" err="1" smtClean="0"/>
              <a:t>Radview</a:t>
            </a:r>
            <a:r>
              <a:rPr lang="en-US" sz="1800" dirty="0" smtClean="0"/>
              <a:t> </a:t>
            </a:r>
            <a:r>
              <a:rPr lang="en-US" sz="1800" dirty="0" err="1" smtClean="0"/>
              <a:t>Webload</a:t>
            </a:r>
            <a:r>
              <a:rPr lang="en-US" sz="1800" dirty="0" smtClean="0"/>
              <a:t> </a:t>
            </a:r>
          </a:p>
          <a:p>
            <a:r>
              <a:rPr lang="en-US" altLang="zh-CN" sz="1800" dirty="0" smtClean="0"/>
              <a:t>2</a:t>
            </a:r>
            <a:r>
              <a:rPr lang="zh-CN" altLang="en-US" sz="1800" dirty="0" smtClean="0"/>
              <a:t>、开源：</a:t>
            </a:r>
            <a:r>
              <a:rPr lang="en-US" sz="1800" dirty="0" smtClean="0"/>
              <a:t> </a:t>
            </a:r>
            <a:r>
              <a:rPr lang="en-US" sz="1800" dirty="0" err="1" smtClean="0"/>
              <a:t>Jmeter</a:t>
            </a:r>
            <a:r>
              <a:rPr lang="en-US" sz="1800" dirty="0" smtClean="0"/>
              <a:t> </a:t>
            </a:r>
            <a:r>
              <a:rPr lang="zh-CN" altLang="en-US" sz="1800" dirty="0" smtClean="0"/>
              <a:t>、</a:t>
            </a:r>
            <a:r>
              <a:rPr lang="en-US" sz="1800" dirty="0" smtClean="0"/>
              <a:t> </a:t>
            </a:r>
            <a:r>
              <a:rPr lang="en-US" sz="1800" dirty="0" err="1" smtClean="0"/>
              <a:t>OpenSTA</a:t>
            </a:r>
            <a:r>
              <a:rPr lang="zh-CN" altLang="en-US" sz="1800" dirty="0" smtClean="0"/>
              <a:t>、</a:t>
            </a:r>
            <a:r>
              <a:rPr lang="en-US" sz="1800" dirty="0"/>
              <a:t> AB </a:t>
            </a:r>
            <a:endParaRPr lang="en-US" sz="1800" dirty="0" smtClean="0"/>
          </a:p>
          <a:p>
            <a:r>
              <a:rPr lang="en-US" altLang="zh-CN" sz="1800" dirty="0" smtClean="0"/>
              <a:t>3</a:t>
            </a:r>
            <a:r>
              <a:rPr lang="zh-CN" altLang="en-US" sz="1800" dirty="0" smtClean="0"/>
              <a:t>、监控工具：</a:t>
            </a:r>
            <a:r>
              <a:rPr lang="en-US" sz="1800" b="1" dirty="0"/>
              <a:t> </a:t>
            </a:r>
            <a:r>
              <a:rPr lang="en-US" sz="1800" b="1" dirty="0" smtClean="0"/>
              <a:t>NMON</a:t>
            </a:r>
            <a:r>
              <a:rPr lang="zh-CN" altLang="en-US" sz="1800" b="1" dirty="0" smtClean="0"/>
              <a:t>、</a:t>
            </a:r>
            <a:r>
              <a:rPr lang="en-US" sz="1800" dirty="0" smtClean="0"/>
              <a:t> Process Monitor </a:t>
            </a:r>
            <a:r>
              <a:rPr lang="zh-CN" altLang="en-US" sz="1800" dirty="0" smtClean="0"/>
              <a:t>、</a:t>
            </a:r>
            <a:r>
              <a:rPr lang="en-US" sz="1800" dirty="0" smtClean="0"/>
              <a:t> Windows</a:t>
            </a:r>
            <a:r>
              <a:rPr lang="zh-CN" altLang="en-US" sz="1800" dirty="0" smtClean="0"/>
              <a:t>自带性能监控工具等、</a:t>
            </a:r>
            <a:r>
              <a:rPr lang="en-US" altLang="zh-CN" sz="1800" dirty="0" smtClean="0"/>
              <a:t>LR</a:t>
            </a:r>
            <a:r>
              <a:rPr lang="zh-CN" altLang="en-US" sz="1800" dirty="0" smtClean="0"/>
              <a:t>自带性能计数器。</a:t>
            </a:r>
            <a:endParaRPr lang="en-US" altLang="zh-CN" sz="1800" dirty="0" smtClean="0"/>
          </a:p>
          <a:p>
            <a:r>
              <a:rPr lang="en-US" altLang="zh-CN" sz="1800" dirty="0" smtClean="0"/>
              <a:t>4</a:t>
            </a:r>
            <a:r>
              <a:rPr lang="zh-CN" altLang="en-US" sz="1800" dirty="0" smtClean="0"/>
              <a:t>、</a:t>
            </a:r>
            <a:r>
              <a:rPr lang="en-US" altLang="zh-CN" sz="1800" dirty="0" smtClean="0"/>
              <a:t>web</a:t>
            </a:r>
            <a:r>
              <a:rPr lang="zh-CN" altLang="en-US" sz="1800" dirty="0" smtClean="0"/>
              <a:t>前端性能测试工具：</a:t>
            </a:r>
            <a:r>
              <a:rPr lang="en-US" altLang="zh-CN" sz="1800" dirty="0" smtClean="0"/>
              <a:t>Http Watch </a:t>
            </a:r>
            <a:r>
              <a:rPr lang="zh-CN" altLang="en-US" sz="1800" dirty="0" smtClean="0"/>
              <a:t>、</a:t>
            </a:r>
            <a:r>
              <a:rPr lang="en-US" altLang="zh-CN" sz="1800" dirty="0" err="1" smtClean="0"/>
              <a:t>DynaTrace</a:t>
            </a:r>
            <a:r>
              <a:rPr lang="en-US" altLang="zh-CN" sz="1800" dirty="0" smtClean="0"/>
              <a:t> Ajax</a:t>
            </a:r>
            <a:r>
              <a:rPr lang="zh-CN" altLang="en-US" sz="1800" dirty="0" smtClean="0"/>
              <a:t>、</a:t>
            </a:r>
            <a:r>
              <a:rPr lang="en-US" altLang="zh-CN" sz="1800" dirty="0" err="1" smtClean="0"/>
              <a:t>FireBug</a:t>
            </a:r>
            <a:r>
              <a:rPr lang="zh-CN" altLang="en-US" sz="1800" dirty="0" smtClean="0"/>
              <a:t>、</a:t>
            </a:r>
            <a:r>
              <a:rPr lang="en-US" altLang="zh-CN" sz="1800" dirty="0" err="1" smtClean="0"/>
              <a:t>Yslow</a:t>
            </a:r>
            <a:r>
              <a:rPr lang="zh-CN" altLang="en-US" sz="1800" dirty="0" smtClean="0"/>
              <a:t>。</a:t>
            </a:r>
            <a:endParaRPr lang="en-US" altLang="zh-CN" sz="1800" dirty="0" smtClean="0"/>
          </a:p>
          <a:p>
            <a:r>
              <a:rPr lang="en-US" altLang="zh-CN" sz="1800" dirty="0" smtClean="0"/>
              <a:t>5</a:t>
            </a:r>
            <a:r>
              <a:rPr lang="zh-CN" altLang="en-US" sz="1800" dirty="0" smtClean="0"/>
              <a:t>、免费在线网站分析资源：</a:t>
            </a:r>
            <a:r>
              <a:rPr lang="en-US" altLang="zh-CN" sz="1800" dirty="0" smtClean="0"/>
              <a:t> http://www.freehao123.com/8-website-speed</a:t>
            </a:r>
          </a:p>
          <a:p>
            <a:endParaRPr lang="zh-CN" altLang="en-US" sz="1800" dirty="0" smtClean="0"/>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性能测试流程</a:t>
            </a:r>
            <a:endParaRPr lang="zh-CN" altLang="en-US" dirty="0"/>
          </a:p>
        </p:txBody>
      </p:sp>
      <p:sp>
        <p:nvSpPr>
          <p:cNvPr id="3" name="内容占位符 2"/>
          <p:cNvSpPr>
            <a:spLocks noGrp="1"/>
          </p:cNvSpPr>
          <p:nvPr>
            <p:ph idx="1"/>
          </p:nvPr>
        </p:nvSpPr>
        <p:spPr/>
        <p:txBody>
          <a:bodyPr/>
          <a:lstStyle/>
          <a:p>
            <a:r>
              <a:rPr lang="en-US" b="1" dirty="0">
                <a:hlinkClick r:id="rId2" action="ppaction://hlinksldjump"/>
              </a:rPr>
              <a:t>1.1      </a:t>
            </a:r>
            <a:r>
              <a:rPr lang="zh-CN" altLang="en-US" b="1" dirty="0">
                <a:hlinkClick r:id="rId2" action="ppaction://hlinksldjump"/>
              </a:rPr>
              <a:t>性能测试计划阶段</a:t>
            </a:r>
            <a:endParaRPr lang="zh-CN" altLang="en-US" dirty="0"/>
          </a:p>
          <a:p>
            <a:r>
              <a:rPr lang="en-US" b="1" dirty="0">
                <a:hlinkClick r:id="rId3" action="ppaction://hlinksldjump"/>
              </a:rPr>
              <a:t>1.2      </a:t>
            </a:r>
            <a:r>
              <a:rPr lang="zh-CN" altLang="en-US" b="1" dirty="0">
                <a:hlinkClick r:id="rId3" action="ppaction://hlinksldjump"/>
              </a:rPr>
              <a:t>性能测试设计阶段</a:t>
            </a:r>
            <a:endParaRPr lang="zh-CN" altLang="en-US" dirty="0"/>
          </a:p>
          <a:p>
            <a:r>
              <a:rPr lang="en-US" b="1" dirty="0">
                <a:hlinkClick r:id="rId4" action="ppaction://hlinksldjump"/>
              </a:rPr>
              <a:t>1.3      </a:t>
            </a:r>
            <a:r>
              <a:rPr lang="zh-CN" altLang="en-US" b="1" dirty="0">
                <a:hlinkClick r:id="rId4" action="ppaction://hlinksldjump"/>
              </a:rPr>
              <a:t>性能测试实施阶段</a:t>
            </a:r>
            <a:endParaRPr lang="zh-CN" altLang="en-US" dirty="0"/>
          </a:p>
          <a:p>
            <a:r>
              <a:rPr lang="en-US" b="1" dirty="0">
                <a:hlinkClick r:id="rId5" action="ppaction://hlinksldjump"/>
              </a:rPr>
              <a:t>1.4      </a:t>
            </a:r>
            <a:r>
              <a:rPr lang="zh-CN" altLang="en-US" b="1" dirty="0">
                <a:hlinkClick r:id="rId5" action="ppaction://hlinksldjump"/>
              </a:rPr>
              <a:t>性能测试执行阶段</a:t>
            </a:r>
            <a:endParaRPr lang="zh-CN" altLang="en-US" dirty="0"/>
          </a:p>
          <a:p>
            <a:r>
              <a:rPr lang="en-US" b="1" dirty="0">
                <a:hlinkClick r:id="rId6" action="ppaction://hlinksldjump"/>
              </a:rPr>
              <a:t>1.5      </a:t>
            </a:r>
            <a:r>
              <a:rPr lang="zh-CN" altLang="en-US" b="1" dirty="0">
                <a:hlinkClick r:id="rId6" action="ppaction://hlinksldjump"/>
              </a:rPr>
              <a:t>性能测试结果分析和报告阶段</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a:t>
            </a:r>
            <a:r>
              <a:rPr lang="zh-CN" altLang="en-US" dirty="0" smtClean="0"/>
              <a:t>性能测试简单介绍</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a:t>
            </a:r>
            <a:r>
              <a:rPr lang="zh-CN" altLang="en-US" dirty="0" smtClean="0"/>
              <a:t>、什么是性能测试</a:t>
            </a:r>
            <a:endParaRPr lang="en-US" altLang="zh-CN" dirty="0" smtClean="0"/>
          </a:p>
          <a:p>
            <a:r>
              <a:rPr lang="en-US" altLang="zh-CN" dirty="0" smtClean="0"/>
              <a:t>2</a:t>
            </a:r>
            <a:r>
              <a:rPr lang="zh-CN" altLang="en-US" dirty="0" smtClean="0"/>
              <a:t>、性能测试和功能测试的区别</a:t>
            </a:r>
            <a:endParaRPr lang="en-US" altLang="zh-CN" dirty="0" smtClean="0"/>
          </a:p>
          <a:p>
            <a:r>
              <a:rPr lang="en-US" altLang="zh-CN" dirty="0" smtClean="0"/>
              <a:t>3</a:t>
            </a:r>
            <a:r>
              <a:rPr lang="zh-CN" altLang="en-US" dirty="0" smtClean="0"/>
              <a:t>、衡量一个软件系统性能的常用指标</a:t>
            </a:r>
            <a:endParaRPr lang="en-US" altLang="zh-CN" dirty="0" smtClean="0"/>
          </a:p>
          <a:p>
            <a:r>
              <a:rPr lang="en-US" altLang="zh-CN" dirty="0"/>
              <a:t>4</a:t>
            </a:r>
            <a:r>
              <a:rPr lang="zh-CN" altLang="en-US" dirty="0" smtClean="0"/>
              <a:t>、常用性能测试方法</a:t>
            </a:r>
            <a:endParaRPr lang="en-US" altLang="zh-CN" dirty="0" smtClean="0"/>
          </a:p>
          <a:p>
            <a:r>
              <a:rPr lang="en-US" altLang="zh-CN" dirty="0"/>
              <a:t>5</a:t>
            </a:r>
            <a:r>
              <a:rPr lang="zh-CN" altLang="en-US" dirty="0" smtClean="0"/>
              <a:t>、性能测试常用工具</a:t>
            </a:r>
            <a:endParaRPr lang="en-US" altLang="zh-CN" dirty="0" smtClean="0"/>
          </a:p>
          <a:p>
            <a:r>
              <a:rPr lang="en-US" altLang="zh-CN" dirty="0"/>
              <a:t>6</a:t>
            </a:r>
            <a:r>
              <a:rPr lang="zh-CN" altLang="en-US" dirty="0" smtClean="0"/>
              <a:t>、性能测试</a:t>
            </a:r>
            <a:r>
              <a:rPr lang="zh-CN" altLang="en-US" dirty="0" smtClean="0"/>
              <a:t>流程</a:t>
            </a:r>
            <a:endParaRPr lang="en-US" altLang="zh-CN" dirty="0" smtClean="0"/>
          </a:p>
          <a:p>
            <a:r>
              <a:rPr lang="en-US" altLang="zh-CN" dirty="0" smtClean="0"/>
              <a:t>7</a:t>
            </a:r>
            <a:r>
              <a:rPr lang="zh-CN" altLang="en-US" dirty="0" smtClean="0"/>
              <a:t>、简单的性能测试脚本设计</a:t>
            </a:r>
            <a:endParaRPr lang="en-US" altLang="zh-CN" dirty="0" smtClean="0"/>
          </a:p>
          <a:p>
            <a:r>
              <a:rPr lang="en-US" altLang="zh-CN" dirty="0" smtClean="0"/>
              <a:t>8</a:t>
            </a:r>
            <a:r>
              <a:rPr lang="zh-CN" altLang="en-US" dirty="0" smtClean="0"/>
              <a:t>、简单的压力场景设计</a:t>
            </a:r>
            <a:endParaRPr lang="en-US" altLang="zh-CN" dirty="0" smtClean="0"/>
          </a:p>
          <a:p>
            <a:r>
              <a:rPr lang="en-US" altLang="zh-CN" dirty="0" smtClean="0"/>
              <a:t>9</a:t>
            </a:r>
            <a:r>
              <a:rPr lang="zh-CN" altLang="en-US" dirty="0" smtClean="0"/>
              <a:t>、</a:t>
            </a:r>
            <a:r>
              <a:rPr lang="zh-CN" altLang="en-US" dirty="0" smtClean="0"/>
              <a:t>性能测试结果分析</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41"/>
          <p:cNvSpPr>
            <a:spLocks noGrp="1"/>
          </p:cNvSpPr>
          <p:nvPr>
            <p:ph type="title"/>
          </p:nvPr>
        </p:nvSpPr>
        <p:spPr/>
        <p:txBody>
          <a:bodyPr/>
          <a:lstStyle/>
          <a:p>
            <a:r>
              <a:rPr lang="zh-CN" altLang="en-US" b="1" dirty="0"/>
              <a:t>性能测试计划阶段</a:t>
            </a:r>
            <a:endParaRPr lang="zh-CN" altLang="en-US" dirty="0"/>
          </a:p>
        </p:txBody>
      </p:sp>
      <p:sp>
        <p:nvSpPr>
          <p:cNvPr id="41" name="内容占位符 40"/>
          <p:cNvSpPr>
            <a:spLocks noGrp="1"/>
          </p:cNvSpPr>
          <p:nvPr>
            <p:ph idx="1"/>
          </p:nvPr>
        </p:nvSpPr>
        <p:spPr/>
        <p:txBody>
          <a:bodyPr>
            <a:normAutofit lnSpcReduction="10000"/>
          </a:bodyPr>
          <a:lstStyle/>
          <a:p>
            <a:r>
              <a:rPr lang="en-US" dirty="0"/>
              <a:t>1</a:t>
            </a:r>
            <a:r>
              <a:rPr lang="zh-CN" altLang="en-US" dirty="0"/>
              <a:t>、明确测试对象</a:t>
            </a:r>
          </a:p>
          <a:p>
            <a:r>
              <a:rPr lang="en-US" dirty="0"/>
              <a:t>2</a:t>
            </a:r>
            <a:r>
              <a:rPr lang="zh-CN" altLang="en-US" dirty="0"/>
              <a:t>、定义测试目标</a:t>
            </a:r>
          </a:p>
          <a:p>
            <a:r>
              <a:rPr lang="en-US" dirty="0"/>
              <a:t>3</a:t>
            </a:r>
            <a:r>
              <a:rPr lang="zh-CN" altLang="en-US" dirty="0"/>
              <a:t>、定义测试通过的标准</a:t>
            </a:r>
          </a:p>
          <a:p>
            <a:r>
              <a:rPr lang="en-US" dirty="0"/>
              <a:t>4</a:t>
            </a:r>
            <a:r>
              <a:rPr lang="zh-CN" altLang="en-US" dirty="0"/>
              <a:t>、规划测试进度</a:t>
            </a:r>
          </a:p>
          <a:p>
            <a:r>
              <a:rPr lang="en-US" dirty="0"/>
              <a:t>5</a:t>
            </a:r>
            <a:r>
              <a:rPr lang="zh-CN" altLang="en-US" dirty="0"/>
              <a:t>、规划测试参与人员（需求、开发、测试、运维和配置）</a:t>
            </a:r>
          </a:p>
          <a:p>
            <a:r>
              <a:rPr lang="en-US" dirty="0"/>
              <a:t>6</a:t>
            </a:r>
            <a:r>
              <a:rPr lang="zh-CN" altLang="en-US" dirty="0"/>
              <a:t>、申请测试资源</a:t>
            </a:r>
          </a:p>
          <a:p>
            <a:r>
              <a:rPr lang="en-US" dirty="0"/>
              <a:t>7</a:t>
            </a:r>
            <a:r>
              <a:rPr lang="zh-CN" altLang="en-US" dirty="0"/>
              <a:t>、风险控制</a:t>
            </a:r>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性能测试设计阶段</a:t>
            </a:r>
            <a:endParaRPr lang="zh-CN" altLang="en-US" dirty="0"/>
          </a:p>
        </p:txBody>
      </p:sp>
      <p:sp>
        <p:nvSpPr>
          <p:cNvPr id="3" name="内容占位符 2"/>
          <p:cNvSpPr>
            <a:spLocks noGrp="1"/>
          </p:cNvSpPr>
          <p:nvPr>
            <p:ph idx="1"/>
          </p:nvPr>
        </p:nvSpPr>
        <p:spPr/>
        <p:txBody>
          <a:bodyPr/>
          <a:lstStyle/>
          <a:p>
            <a:r>
              <a:rPr lang="en-US" dirty="0"/>
              <a:t>1</a:t>
            </a:r>
            <a:r>
              <a:rPr lang="zh-CN" altLang="en-US" dirty="0"/>
              <a:t>、测试用例设计</a:t>
            </a:r>
          </a:p>
          <a:p>
            <a:r>
              <a:rPr lang="en-US" dirty="0"/>
              <a:t>2</a:t>
            </a:r>
            <a:r>
              <a:rPr lang="zh-CN" altLang="en-US" dirty="0"/>
              <a:t>、测试方法设计（单场景和混合场景）</a:t>
            </a:r>
          </a:p>
          <a:p>
            <a:r>
              <a:rPr lang="en-US" dirty="0"/>
              <a:t>3</a:t>
            </a:r>
            <a:r>
              <a:rPr lang="zh-CN" altLang="en-US" dirty="0"/>
              <a:t>、定义监控指标，如测试性能指标以及性能计数器等</a:t>
            </a:r>
          </a:p>
          <a:p>
            <a:pPr>
              <a:buNone/>
            </a:pP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标题 43"/>
          <p:cNvSpPr>
            <a:spLocks noGrp="1"/>
          </p:cNvSpPr>
          <p:nvPr>
            <p:ph type="title"/>
          </p:nvPr>
        </p:nvSpPr>
        <p:spPr/>
        <p:txBody>
          <a:bodyPr>
            <a:normAutofit/>
          </a:bodyPr>
          <a:lstStyle/>
          <a:p>
            <a:r>
              <a:rPr lang="zh-CN" altLang="en-US" b="1" dirty="0"/>
              <a:t>性能测试实施</a:t>
            </a:r>
            <a:r>
              <a:rPr lang="zh-CN" altLang="en-US" b="1" dirty="0" smtClean="0"/>
              <a:t>阶段</a:t>
            </a:r>
            <a:endParaRPr lang="zh-CN" altLang="en-US" dirty="0"/>
          </a:p>
        </p:txBody>
      </p:sp>
      <p:sp>
        <p:nvSpPr>
          <p:cNvPr id="46" name="内容占位符 45"/>
          <p:cNvSpPr>
            <a:spLocks noGrp="1"/>
          </p:cNvSpPr>
          <p:nvPr>
            <p:ph idx="1"/>
          </p:nvPr>
        </p:nvSpPr>
        <p:spPr/>
        <p:txBody>
          <a:bodyPr/>
          <a:lstStyle/>
          <a:p>
            <a:r>
              <a:rPr lang="en-US" dirty="0"/>
              <a:t>1</a:t>
            </a:r>
            <a:r>
              <a:rPr lang="zh-CN" altLang="en-US" dirty="0"/>
              <a:t>、测试环境搭建</a:t>
            </a:r>
          </a:p>
          <a:p>
            <a:r>
              <a:rPr lang="en-US" dirty="0"/>
              <a:t>2</a:t>
            </a:r>
            <a:r>
              <a:rPr lang="zh-CN" altLang="en-US" dirty="0"/>
              <a:t>、测试过程文档定义以及配置</a:t>
            </a:r>
          </a:p>
          <a:p>
            <a:r>
              <a:rPr lang="en-US" dirty="0"/>
              <a:t>3</a:t>
            </a:r>
            <a:r>
              <a:rPr lang="zh-CN" altLang="en-US" dirty="0"/>
              <a:t>、测试脚本开发、调试</a:t>
            </a:r>
          </a:p>
          <a:p>
            <a:r>
              <a:rPr lang="en-US" dirty="0"/>
              <a:t>4</a:t>
            </a:r>
            <a:r>
              <a:rPr lang="zh-CN" altLang="en-US" dirty="0"/>
              <a:t>、测试数据准备</a:t>
            </a:r>
          </a:p>
          <a:p>
            <a:r>
              <a:rPr lang="en-US" dirty="0"/>
              <a:t>5</a:t>
            </a:r>
            <a:r>
              <a:rPr lang="zh-CN" altLang="en-US" dirty="0"/>
              <a:t>、基准测试</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p:txBody>
          <a:bodyPr/>
          <a:lstStyle/>
          <a:p>
            <a:r>
              <a:rPr lang="zh-CN" altLang="en-US" b="1" dirty="0"/>
              <a:t>性能测试执行阶段</a:t>
            </a:r>
            <a:endParaRPr lang="zh-CN" altLang="en-US" dirty="0"/>
          </a:p>
        </p:txBody>
      </p:sp>
      <p:sp>
        <p:nvSpPr>
          <p:cNvPr id="104" name="内容占位符 103"/>
          <p:cNvSpPr>
            <a:spLocks noGrp="1"/>
          </p:cNvSpPr>
          <p:nvPr>
            <p:ph idx="1"/>
          </p:nvPr>
        </p:nvSpPr>
        <p:spPr/>
        <p:txBody>
          <a:bodyPr/>
          <a:lstStyle/>
          <a:p>
            <a:r>
              <a:rPr lang="en-US" dirty="0"/>
              <a:t>1</a:t>
            </a:r>
            <a:r>
              <a:rPr lang="zh-CN" altLang="en-US" dirty="0"/>
              <a:t>、执行测试用例模型，包括执行脚本和场景</a:t>
            </a:r>
          </a:p>
          <a:p>
            <a:r>
              <a:rPr lang="en-US" dirty="0"/>
              <a:t>2</a:t>
            </a:r>
            <a:r>
              <a:rPr lang="zh-CN" altLang="en-US" dirty="0"/>
              <a:t>、测试过程监控，包括测试结果、记录性能指标和性能计数器的值</a:t>
            </a:r>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r>
              <a:rPr lang="zh-CN" altLang="en-US" b="1" dirty="0" smtClean="0"/>
              <a:t>性能</a:t>
            </a:r>
            <a:r>
              <a:rPr lang="zh-CN" altLang="en-US" b="1" dirty="0"/>
              <a:t>测试结果分析和报告阶段</a:t>
            </a:r>
            <a:r>
              <a:rPr lang="zh-CN" altLang="en-US" dirty="0"/>
              <a:t/>
            </a:r>
            <a:br>
              <a:rPr lang="zh-CN" altLang="en-US" dirty="0"/>
            </a:br>
            <a:endParaRPr lang="zh-CN" altLang="en-US" dirty="0"/>
          </a:p>
        </p:txBody>
      </p:sp>
      <p:sp>
        <p:nvSpPr>
          <p:cNvPr id="10" name="内容占位符 9"/>
          <p:cNvSpPr>
            <a:spLocks noGrp="1"/>
          </p:cNvSpPr>
          <p:nvPr>
            <p:ph idx="1"/>
          </p:nvPr>
        </p:nvSpPr>
        <p:spPr/>
        <p:txBody>
          <a:bodyPr/>
          <a:lstStyle/>
          <a:p>
            <a:r>
              <a:rPr lang="en-US" dirty="0"/>
              <a:t>1</a:t>
            </a:r>
            <a:r>
              <a:rPr lang="zh-CN" altLang="en-US" dirty="0"/>
              <a:t>、根据测试结果、记录性能指标和性能计数器的值进行测试分析</a:t>
            </a:r>
          </a:p>
          <a:p>
            <a:r>
              <a:rPr lang="en-US" dirty="0"/>
              <a:t>2</a:t>
            </a:r>
            <a:r>
              <a:rPr lang="zh-CN" altLang="en-US" dirty="0"/>
              <a:t>、根据性能测试目标规划，分析出系统存在的性能瓶颈，并给出优化建议</a:t>
            </a:r>
          </a:p>
          <a:p>
            <a:r>
              <a:rPr lang="en-US" dirty="0"/>
              <a:t>3</a:t>
            </a:r>
            <a:r>
              <a:rPr lang="zh-CN" altLang="en-US" dirty="0"/>
              <a:t>、调优再验证</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简单的性能测试脚本设计</a:t>
            </a:r>
            <a:endParaRPr lang="zh-CN" altLang="en-US" dirty="0"/>
          </a:p>
        </p:txBody>
      </p:sp>
      <p:sp>
        <p:nvSpPr>
          <p:cNvPr id="3" name="内容占位符 2"/>
          <p:cNvSpPr>
            <a:spLocks noGrp="1"/>
          </p:cNvSpPr>
          <p:nvPr>
            <p:ph idx="1"/>
          </p:nvPr>
        </p:nvSpPr>
        <p:spPr/>
        <p:txBody>
          <a:bodyPr/>
          <a:lstStyle/>
          <a:p>
            <a:r>
              <a:rPr lang="zh-CN" altLang="en-US" dirty="0" smtClean="0"/>
              <a:t>以</a:t>
            </a:r>
            <a:r>
              <a:rPr lang="en-US" altLang="zh-CN" dirty="0" smtClean="0"/>
              <a:t>HIKE</a:t>
            </a:r>
            <a:r>
              <a:rPr lang="zh-CN" altLang="en-US" dirty="0" smtClean="0"/>
              <a:t>官网进行简单登录脚本设计，脚本见附件。</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简单的压力场景设计</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性能测试结果分析</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pPr>
              <a:defRPr/>
            </a:pPr>
            <a:r>
              <a:rPr lang="en-US" altLang="zh-CN"/>
              <a:t>Page - </a:t>
            </a:r>
            <a:fld id="{2D00774E-6B88-4EAA-AFBD-04EBADE4F7F2}" type="slidenum">
              <a:rPr lang="en-US"/>
              <a:pPr>
                <a:defRPr/>
              </a:pPr>
              <a:t>28</a:t>
            </a:fld>
            <a:endParaRPr lang="en-US"/>
          </a:p>
        </p:txBody>
      </p:sp>
      <p:sp>
        <p:nvSpPr>
          <p:cNvPr id="67586" name="Rectangle 2"/>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ClrTx/>
            </a:pPr>
            <a:r>
              <a:rPr lang="en-US" altLang="zh-CN" sz="6000">
                <a:solidFill>
                  <a:schemeClr val="tx1"/>
                </a:solidFill>
                <a:latin typeface="Arial" charset="0"/>
              </a:rPr>
              <a:t>Thanks</a:t>
            </a:r>
          </a:p>
          <a:p>
            <a:pPr marL="342900" indent="-342900" algn="l" eaLnBrk="0" hangingPunct="0">
              <a:spcBef>
                <a:spcPct val="20000"/>
              </a:spcBef>
              <a:buClrTx/>
              <a:buFontTx/>
              <a:buChar char="•"/>
            </a:pPr>
            <a:endParaRPr lang="en-US" altLang="zh-CN" sz="6000">
              <a:solidFill>
                <a:schemeClr val="tx1"/>
              </a:solidFill>
              <a:latin typeface="Arial" charset="0"/>
            </a:endParaRPr>
          </a:p>
        </p:txBody>
      </p:sp>
      <p:pic>
        <p:nvPicPr>
          <p:cNvPr id="67587" name="Picture 3" descr="shakinghands"/>
          <p:cNvPicPr>
            <a:picLocks noChangeAspect="1" noChangeArrowheads="1"/>
          </p:cNvPicPr>
          <p:nvPr/>
        </p:nvPicPr>
        <p:blipFill>
          <a:blip r:embed="rId3" cstate="print"/>
          <a:srcRect/>
          <a:stretch>
            <a:fillRect/>
          </a:stretch>
        </p:blipFill>
        <p:spPr bwMode="auto">
          <a:xfrm>
            <a:off x="2843213" y="2636838"/>
            <a:ext cx="3457575" cy="3457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67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什么是性能测试</a:t>
            </a:r>
            <a:endParaRPr lang="zh-CN" altLang="en-US" dirty="0"/>
          </a:p>
        </p:txBody>
      </p:sp>
      <p:sp>
        <p:nvSpPr>
          <p:cNvPr id="3" name="内容占位符 2"/>
          <p:cNvSpPr>
            <a:spLocks noGrp="1"/>
          </p:cNvSpPr>
          <p:nvPr>
            <p:ph idx="1"/>
          </p:nvPr>
        </p:nvSpPr>
        <p:spPr/>
        <p:txBody>
          <a:bodyPr>
            <a:normAutofit/>
          </a:bodyPr>
          <a:lstStyle/>
          <a:p>
            <a:pPr indent="342900"/>
            <a:r>
              <a:rPr lang="zh-CN" altLang="en-US" sz="2800" dirty="0" smtClean="0"/>
              <a:t>性能测试是通过自动化的测试工具模拟多种正常、峰值以及异常负载条件来对系统的各项性能指标进行测试。负载测试和压力测试都属于性能测试，两者可以结合进行。通过负载测试，确定在各种工作负载下系统的性能，目标是测试当负载逐渐增加时，系统各项性能指标的变化情况。压力测试是通过确定一个系统的瓶颈或者不能接收的性能点，来获得系统能提供的最大服务级别的测试。</a:t>
            </a:r>
            <a:endParaRPr lang="en-US" altLang="zh-CN" sz="2800" dirty="0" smtClean="0"/>
          </a:p>
          <a:p>
            <a:pPr indent="342900"/>
            <a:endParaRPr lang="zh-CN" altLang="en-US" sz="1600"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性能测试和功能测试的区别</a:t>
            </a:r>
            <a:endParaRPr lang="zh-CN" altLang="en-US" dirty="0"/>
          </a:p>
        </p:txBody>
      </p:sp>
      <p:sp>
        <p:nvSpPr>
          <p:cNvPr id="3" name="内容占位符 2"/>
          <p:cNvSpPr>
            <a:spLocks noGrp="1"/>
          </p:cNvSpPr>
          <p:nvPr>
            <p:ph idx="1"/>
          </p:nvPr>
        </p:nvSpPr>
        <p:spPr/>
        <p:txBody>
          <a:bodyPr>
            <a:normAutofit/>
          </a:bodyPr>
          <a:lstStyle/>
          <a:p>
            <a:pPr indent="342900"/>
            <a:r>
              <a:rPr lang="zh-CN" altLang="en-US" sz="1800" dirty="0" smtClean="0"/>
              <a:t>功能测试在测试工作中占的比例最大，功能测试也叫黑盒测试。是把测试对象看作一个黑盒子。利用黑盒测试法进行动态测试时，需要测试软件产品的功能，不需测试软件产品的内部结构和处理过程。采用黑盒技术设计测试用例的方法有：等价类划分、边界值分析、错误推测、因果图和综合策略。</a:t>
            </a:r>
            <a:endParaRPr lang="en-US" altLang="zh-CN" sz="1800" dirty="0" smtClean="0"/>
          </a:p>
          <a:p>
            <a:pPr indent="342900"/>
            <a:r>
              <a:rPr lang="zh-CN" altLang="en-US" sz="1800" dirty="0" smtClean="0"/>
              <a:t>区别在于，功能测试关注产品的所有功能上，要考虑到每个细节功能，每个可能存在的功能问题。性能测试主要关注于产品整体的多用户并发下的稳定性和健壮性。 </a:t>
            </a:r>
            <a:br>
              <a:rPr lang="zh-CN" altLang="en-US" sz="1800" dirty="0" smtClean="0"/>
            </a:br>
            <a:r>
              <a:rPr lang="zh-CN" altLang="en-US" sz="1800" dirty="0" smtClean="0"/>
              <a:t>做某个性能测试的时候，首先它可能是个功能点，首先要保证它的功能是没问题的，然后再考虑该功能点的性能测试。</a:t>
            </a:r>
            <a:endParaRPr lang="zh-CN" altLang="en-US" sz="1800"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衡量一个软件系统性能的常用指标</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、响应时间（</a:t>
            </a:r>
            <a:r>
              <a:rPr lang="en-US" altLang="zh-CN" dirty="0"/>
              <a:t>R</a:t>
            </a:r>
            <a:r>
              <a:rPr lang="en-US" altLang="zh-CN" dirty="0" smtClean="0"/>
              <a:t>esponse </a:t>
            </a:r>
            <a:r>
              <a:rPr lang="en-US" altLang="zh-CN" dirty="0"/>
              <a:t>T</a:t>
            </a:r>
            <a:r>
              <a:rPr lang="en-US" altLang="zh-CN" dirty="0" smtClean="0"/>
              <a:t>ime</a:t>
            </a:r>
            <a:r>
              <a:rPr lang="zh-CN" altLang="en-US" dirty="0" smtClean="0"/>
              <a:t>）</a:t>
            </a:r>
            <a:endParaRPr lang="en-US" altLang="zh-CN" dirty="0" smtClean="0"/>
          </a:p>
          <a:p>
            <a:r>
              <a:rPr lang="en-US" altLang="zh-CN" dirty="0" smtClean="0"/>
              <a:t>2</a:t>
            </a:r>
            <a:r>
              <a:rPr lang="zh-CN" altLang="en-US" dirty="0" smtClean="0"/>
              <a:t>、吞吐量（</a:t>
            </a:r>
            <a:r>
              <a:rPr lang="en-US" altLang="zh-CN" dirty="0"/>
              <a:t>T</a:t>
            </a:r>
            <a:r>
              <a:rPr lang="en-US" altLang="zh-CN" dirty="0" smtClean="0"/>
              <a:t>hroughput</a:t>
            </a:r>
            <a:r>
              <a:rPr lang="zh-CN" altLang="en-US" dirty="0" smtClean="0"/>
              <a:t>）</a:t>
            </a:r>
            <a:endParaRPr lang="en-US" altLang="zh-CN" dirty="0" smtClean="0"/>
          </a:p>
          <a:p>
            <a:r>
              <a:rPr lang="en-US" altLang="zh-CN" dirty="0" smtClean="0"/>
              <a:t>3</a:t>
            </a:r>
            <a:r>
              <a:rPr lang="zh-CN" altLang="en-US" dirty="0" smtClean="0"/>
              <a:t>、资源使用率（</a:t>
            </a:r>
            <a:r>
              <a:rPr lang="en-US" altLang="zh-CN" dirty="0"/>
              <a:t>R</a:t>
            </a:r>
            <a:r>
              <a:rPr lang="en-US" altLang="zh-CN" dirty="0" smtClean="0"/>
              <a:t>esource </a:t>
            </a:r>
            <a:r>
              <a:rPr lang="en-US" altLang="zh-CN" dirty="0"/>
              <a:t>U</a:t>
            </a:r>
            <a:r>
              <a:rPr lang="en-US" altLang="zh-CN" dirty="0" smtClean="0"/>
              <a:t>tilization</a:t>
            </a:r>
            <a:r>
              <a:rPr lang="zh-CN" altLang="en-US" dirty="0" smtClean="0"/>
              <a:t>）</a:t>
            </a:r>
            <a:endParaRPr lang="en-US" altLang="zh-CN" dirty="0" smtClean="0"/>
          </a:p>
          <a:p>
            <a:r>
              <a:rPr lang="en-US" altLang="zh-CN" dirty="0" smtClean="0"/>
              <a:t>4</a:t>
            </a:r>
            <a:r>
              <a:rPr lang="zh-CN" altLang="en-US" dirty="0" smtClean="0"/>
              <a:t>、点击数（</a:t>
            </a:r>
            <a:r>
              <a:rPr lang="en-US" altLang="zh-CN" dirty="0"/>
              <a:t>H</a:t>
            </a:r>
            <a:r>
              <a:rPr lang="en-US" altLang="zh-CN" dirty="0" smtClean="0"/>
              <a:t>its </a:t>
            </a:r>
            <a:r>
              <a:rPr lang="en-US" altLang="zh-CN" dirty="0"/>
              <a:t>P</a:t>
            </a:r>
            <a:r>
              <a:rPr lang="en-US" altLang="zh-CN" dirty="0" smtClean="0"/>
              <a:t>er </a:t>
            </a:r>
            <a:r>
              <a:rPr lang="en-US" altLang="zh-CN" dirty="0"/>
              <a:t>S</a:t>
            </a:r>
            <a:r>
              <a:rPr lang="en-US" altLang="zh-CN" dirty="0" smtClean="0"/>
              <a:t>econd</a:t>
            </a:r>
            <a:r>
              <a:rPr lang="zh-CN" altLang="en-US" dirty="0" smtClean="0"/>
              <a:t>）</a:t>
            </a:r>
            <a:endParaRPr lang="en-US" altLang="zh-CN" dirty="0" smtClean="0"/>
          </a:p>
          <a:p>
            <a:r>
              <a:rPr lang="en-US" altLang="zh-CN" dirty="0" smtClean="0"/>
              <a:t>5</a:t>
            </a:r>
            <a:r>
              <a:rPr lang="zh-CN" altLang="en-US" dirty="0" smtClean="0"/>
              <a:t>、并发用户数（</a:t>
            </a:r>
            <a:r>
              <a:rPr lang="en-US" altLang="zh-CN" dirty="0"/>
              <a:t>C</a:t>
            </a:r>
            <a:r>
              <a:rPr lang="en-US" altLang="zh-CN" dirty="0" smtClean="0"/>
              <a:t>oncurrent users</a:t>
            </a:r>
            <a:r>
              <a:rPr lang="zh-CN" altLang="en-US" dirty="0" smtClean="0"/>
              <a:t>）</a:t>
            </a:r>
            <a:endParaRPr lang="en-US" altLang="zh-CN" dirty="0" smtClean="0"/>
          </a:p>
          <a:p>
            <a:r>
              <a:rPr lang="en-US" altLang="zh-CN" dirty="0" smtClean="0"/>
              <a:t>6</a:t>
            </a:r>
            <a:r>
              <a:rPr lang="zh-CN" altLang="en-US" dirty="0" smtClean="0"/>
              <a:t>、每秒事务数（</a:t>
            </a:r>
            <a:r>
              <a:rPr lang="en-US" b="1" dirty="0"/>
              <a:t> </a:t>
            </a:r>
            <a:r>
              <a:rPr lang="en-US" dirty="0"/>
              <a:t>Transactions per Second </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响应时间（</a:t>
            </a:r>
            <a:r>
              <a:rPr lang="en-US" altLang="zh-CN" dirty="0" smtClean="0"/>
              <a:t>Response Time</a:t>
            </a:r>
            <a:r>
              <a:rPr lang="zh-CN" altLang="en-US" dirty="0" smtClean="0"/>
              <a:t>）</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响应时间就是用户感受软件系统为其服务所耗费的时间，对于网站系统来说，</a:t>
            </a:r>
          </a:p>
          <a:p>
            <a:r>
              <a:rPr lang="zh-CN" altLang="en-US" dirty="0" smtClean="0"/>
              <a:t>响应时间就是从点击了一个页面计时开始，到这个页面完全在浏览器里展现计时结束的这一</a:t>
            </a:r>
          </a:p>
          <a:p>
            <a:r>
              <a:rPr lang="zh-CN" altLang="en-US" dirty="0" smtClean="0"/>
              <a:t>段时间间隔，看起来很简单，但其实在这段响应时间内，软件系统在幕后经过了一系列的处</a:t>
            </a:r>
          </a:p>
          <a:p>
            <a:r>
              <a:rPr lang="zh-CN" altLang="en-US" dirty="0" smtClean="0"/>
              <a:t>理工作，贯穿了整个系统节点。根据“管辖区域”不同，响应时间可以细分为：</a:t>
            </a:r>
          </a:p>
          <a:p>
            <a:r>
              <a:rPr lang="en-US" altLang="zh-CN" dirty="0" smtClean="0"/>
              <a:t>1</a:t>
            </a:r>
            <a:r>
              <a:rPr lang="zh-CN" altLang="en-US" dirty="0" smtClean="0"/>
              <a:t>、服务器</a:t>
            </a:r>
            <a:r>
              <a:rPr lang="zh-CN" altLang="en-US" dirty="0"/>
              <a:t>端</a:t>
            </a:r>
            <a:r>
              <a:rPr lang="zh-CN" altLang="en-US" dirty="0" smtClean="0"/>
              <a:t>响应时间：这个</a:t>
            </a:r>
            <a:r>
              <a:rPr lang="zh-CN" altLang="en-US" dirty="0"/>
              <a:t>时间指的是服务器完成交易请求执行的时间，</a:t>
            </a:r>
            <a:r>
              <a:rPr lang="zh-CN" altLang="en-US" dirty="0" smtClean="0"/>
              <a:t>不包括客户端到服务器端的反应（请求和耗费在网络上的通信时间），这个服务器端响应时间可以度量服务器的处理能力。</a:t>
            </a:r>
          </a:p>
          <a:p>
            <a:r>
              <a:rPr lang="en-US" altLang="zh-CN" dirty="0" smtClean="0"/>
              <a:t>2</a:t>
            </a:r>
            <a:r>
              <a:rPr lang="zh-CN" altLang="en-US" dirty="0" smtClean="0"/>
              <a:t>、网络响应时间：这是网络硬件传输交易请求和交易结果所耗费的时间。</a:t>
            </a:r>
          </a:p>
          <a:p>
            <a:r>
              <a:rPr lang="en-US" altLang="zh-CN" dirty="0" smtClean="0"/>
              <a:t>3</a:t>
            </a:r>
            <a:r>
              <a:rPr lang="zh-CN" altLang="en-US" dirty="0"/>
              <a:t>、</a:t>
            </a:r>
            <a:r>
              <a:rPr lang="zh-CN" altLang="en-US" dirty="0" smtClean="0"/>
              <a:t>客户端响应时间：这是客户端在构建请求和展现交易结果时所耗费的时间，对于普通的微小客户端</a:t>
            </a:r>
            <a:r>
              <a:rPr lang="en-US" altLang="zh-CN" dirty="0" smtClean="0"/>
              <a:t>Web</a:t>
            </a:r>
            <a:r>
              <a:rPr lang="zh-CN" altLang="en-US" dirty="0" smtClean="0"/>
              <a:t>应用来说，这个时间很短，通常可以忽略不计；但是对于胖客户端</a:t>
            </a:r>
            <a:r>
              <a:rPr lang="en-US" altLang="zh-CN" dirty="0" smtClean="0"/>
              <a:t>Web</a:t>
            </a:r>
            <a:r>
              <a:rPr lang="zh-CN" altLang="en-US" dirty="0" smtClean="0"/>
              <a:t>应用来说，比如</a:t>
            </a:r>
            <a:r>
              <a:rPr lang="en-US" altLang="zh-CN" dirty="0" smtClean="0"/>
              <a:t>Java applet</a:t>
            </a:r>
            <a:r>
              <a:rPr lang="zh-CN" altLang="en-US" dirty="0" smtClean="0"/>
              <a:t>、</a:t>
            </a:r>
            <a:r>
              <a:rPr lang="en-US" altLang="zh-CN" dirty="0" smtClean="0"/>
              <a:t>AJAX</a:t>
            </a:r>
            <a:r>
              <a:rPr lang="zh-CN" altLang="en-US" dirty="0" smtClean="0"/>
              <a:t>，由于客户端内嵌了大量的逻辑处理，耗费的时间有可能很长，从而成为系统的瓶颈，这是要注意的一个地方。那么客户感受的响应时间其实是等于客户端响应时</a:t>
            </a:r>
            <a:r>
              <a:rPr lang="en-US" altLang="zh-CN" dirty="0" smtClean="0"/>
              <a:t>+</a:t>
            </a:r>
            <a:r>
              <a:rPr lang="zh-CN" altLang="en-US" dirty="0" smtClean="0"/>
              <a:t>服务器端响应时间</a:t>
            </a:r>
            <a:r>
              <a:rPr lang="en-US" altLang="zh-CN" dirty="0" smtClean="0"/>
              <a:t>+</a:t>
            </a:r>
            <a:r>
              <a:rPr lang="zh-CN" altLang="en-US" dirty="0" smtClean="0"/>
              <a:t>网络响应时间。细分的目的是为了方便定位性能瓶颈出现在哪个节点上</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吞吐量（</a:t>
            </a:r>
            <a:r>
              <a:rPr lang="en-US" altLang="zh-CN" dirty="0" smtClean="0"/>
              <a:t>Throughput</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pPr indent="342900"/>
            <a:r>
              <a:rPr lang="zh-CN" altLang="en-US" sz="3000" dirty="0" smtClean="0"/>
              <a:t>吞吐量是我们常见的一个软件性能指标，对于软件系统来说，“吞”进去的是请求，“吐”出来的是结果，而吞吐量反映的就是软件系统的“饭量”，也就是系统的处理能力，具体说来，就是指软件系统在每单位时间内能处理多少个事务请求单位数据等。比如数据库的吞吐量指的是单位时间内，不同</a:t>
            </a:r>
            <a:r>
              <a:rPr lang="en-US" altLang="zh-CN" sz="3000" dirty="0" smtClean="0"/>
              <a:t>SQL</a:t>
            </a:r>
            <a:r>
              <a:rPr lang="zh-CN" altLang="en-US" sz="3000" dirty="0" smtClean="0"/>
              <a:t>语句的执行数量；而网络的吞吐量指的是单位时间内在网络上传输的数据流量。吞吐量的大小由负载（如用户的数量）或行为方式来决定。举个例子，下载文件比浏览网页需要更高的网络吞吐量。</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资源使用率（</a:t>
            </a:r>
            <a:r>
              <a:rPr lang="en-US" altLang="zh-CN" dirty="0" smtClean="0"/>
              <a:t>Resource Utilization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常见的资源有：</a:t>
            </a:r>
          </a:p>
          <a:p>
            <a:r>
              <a:rPr lang="en-US" dirty="0" smtClean="0"/>
              <a:t>1</a:t>
            </a:r>
            <a:r>
              <a:rPr lang="zh-CN" altLang="en-US" dirty="0" smtClean="0"/>
              <a:t>、</a:t>
            </a:r>
            <a:r>
              <a:rPr lang="en-US" dirty="0" smtClean="0"/>
              <a:t>CPU</a:t>
            </a:r>
            <a:r>
              <a:rPr lang="zh-CN" altLang="en-US" dirty="0" smtClean="0"/>
              <a:t>占用率</a:t>
            </a:r>
            <a:endParaRPr lang="en-US" altLang="zh-CN" dirty="0" smtClean="0"/>
          </a:p>
          <a:p>
            <a:r>
              <a:rPr lang="en-US" altLang="zh-CN" dirty="0" smtClean="0"/>
              <a:t>2</a:t>
            </a:r>
            <a:r>
              <a:rPr lang="zh-CN" altLang="en-US" dirty="0" smtClean="0"/>
              <a:t>、内存使用率</a:t>
            </a:r>
            <a:endParaRPr lang="en-US" altLang="zh-CN" dirty="0" smtClean="0"/>
          </a:p>
          <a:p>
            <a:r>
              <a:rPr lang="en-US" altLang="zh-CN" dirty="0" smtClean="0"/>
              <a:t>3</a:t>
            </a:r>
            <a:r>
              <a:rPr lang="zh-CN" altLang="en-US" dirty="0" smtClean="0"/>
              <a:t>、磁盘</a:t>
            </a:r>
          </a:p>
          <a:p>
            <a:r>
              <a:rPr lang="en-US" dirty="0" smtClean="0"/>
              <a:t>4</a:t>
            </a:r>
            <a:r>
              <a:rPr lang="zh-CN" altLang="en-US" dirty="0" smtClean="0"/>
              <a:t>、</a:t>
            </a:r>
            <a:r>
              <a:rPr lang="en-US" dirty="0" smtClean="0"/>
              <a:t>I/O</a:t>
            </a:r>
          </a:p>
          <a:p>
            <a:r>
              <a:rPr lang="en-US" altLang="zh-CN" dirty="0" smtClean="0"/>
              <a:t>5</a:t>
            </a:r>
            <a:r>
              <a:rPr lang="zh-CN" altLang="en-US" dirty="0" smtClean="0"/>
              <a:t>、网络</a:t>
            </a:r>
            <a:r>
              <a:rPr lang="en-US" dirty="0" smtClean="0"/>
              <a:t>I/O</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点击数（</a:t>
            </a:r>
            <a:r>
              <a:rPr lang="en-US" altLang="zh-CN" dirty="0" smtClean="0"/>
              <a:t>Hits Per Second</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indent="342900"/>
            <a:r>
              <a:rPr lang="zh-CN" altLang="en-US" sz="2800" dirty="0" smtClean="0"/>
              <a:t>点击数是衡量</a:t>
            </a:r>
            <a:r>
              <a:rPr lang="en-US" altLang="zh-CN" sz="2800" dirty="0" smtClean="0"/>
              <a:t>Web Server</a:t>
            </a:r>
            <a:r>
              <a:rPr lang="zh-CN" altLang="en-US" sz="2800" dirty="0" smtClean="0"/>
              <a:t>处理能力的一个很有用的指标。需要明确的是：点击数不是我们通常理解的用户鼠标点击次数，而是按照客户端向</a:t>
            </a:r>
            <a:r>
              <a:rPr lang="en-US" altLang="zh-CN" sz="2800" dirty="0" smtClean="0"/>
              <a:t>Web Server</a:t>
            </a:r>
            <a:r>
              <a:rPr lang="zh-CN" altLang="en-US" sz="2800" dirty="0" smtClean="0"/>
              <a:t>发起了多少次</a:t>
            </a:r>
            <a:r>
              <a:rPr lang="en-US" altLang="zh-CN" sz="2800" dirty="0" smtClean="0"/>
              <a:t>http</a:t>
            </a:r>
            <a:r>
              <a:rPr lang="zh-CN" altLang="en-US" sz="2800" dirty="0" smtClean="0"/>
              <a:t>请求计算的，一次鼠标可能触发多个</a:t>
            </a:r>
            <a:r>
              <a:rPr lang="en-US" altLang="zh-CN" sz="2800" dirty="0" smtClean="0"/>
              <a:t>http</a:t>
            </a:r>
            <a:r>
              <a:rPr lang="zh-CN" altLang="en-US" sz="2800" dirty="0" smtClean="0"/>
              <a:t>请求，这需要结合具体的</a:t>
            </a:r>
            <a:r>
              <a:rPr lang="en-US" altLang="zh-CN" sz="2800" dirty="0" smtClean="0"/>
              <a:t>Web</a:t>
            </a:r>
            <a:r>
              <a:rPr lang="zh-CN" altLang="en-US" sz="2800" dirty="0" smtClean="0"/>
              <a:t>系统实现来计算</a:t>
            </a:r>
            <a:r>
              <a:rPr lang="zh-CN" altLang="en-US" dirty="0" smtClean="0"/>
              <a:t>。</a:t>
            </a:r>
          </a:p>
          <a:p>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Page - </a:t>
            </a:r>
            <a:fld id="{5FE8B621-D0D0-4230-BDA9-527DF6EE3635}"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6082</TotalTime>
  <Pages>0</Pages>
  <Words>1956</Words>
  <Characters>0</Characters>
  <Application>Microsoft Office PowerPoint</Application>
  <DocSecurity>0</DocSecurity>
  <PresentationFormat>全屏显示(4:3)</PresentationFormat>
  <Lines>0</Lines>
  <Paragraphs>139</Paragraphs>
  <Slides>28</Slides>
  <Notes>2</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Web性能测试简单介绍</vt:lpstr>
      <vt:lpstr>什么是性能测试</vt:lpstr>
      <vt:lpstr>性能测试和功能测试的区别</vt:lpstr>
      <vt:lpstr>衡量一个软件系统性能的常用指标</vt:lpstr>
      <vt:lpstr>响应时间（Response Time）</vt:lpstr>
      <vt:lpstr>吞吐量（Throughput）</vt:lpstr>
      <vt:lpstr>资源使用率（Resource Utilization）</vt:lpstr>
      <vt:lpstr>点击数（Hits Per Second）</vt:lpstr>
      <vt:lpstr>并发用户数（Concurrent users）</vt:lpstr>
      <vt:lpstr>每秒事务数（ Transactions per Second ）</vt:lpstr>
      <vt:lpstr>常用性能测试方法</vt:lpstr>
      <vt:lpstr>负载测试</vt:lpstr>
      <vt:lpstr>压力测试</vt:lpstr>
      <vt:lpstr>并发测试</vt:lpstr>
      <vt:lpstr>稳定性测试</vt:lpstr>
      <vt:lpstr>可恢复测试</vt:lpstr>
      <vt:lpstr>常用性能测试工具</vt:lpstr>
      <vt:lpstr>性能测试流程</vt:lpstr>
      <vt:lpstr>性能测试计划阶段</vt:lpstr>
      <vt:lpstr>性能测试设计阶段</vt:lpstr>
      <vt:lpstr>性能测试实施阶段</vt:lpstr>
      <vt:lpstr>性能测试执行阶段</vt:lpstr>
      <vt:lpstr>性能测试结果分析和报告阶段 </vt:lpstr>
      <vt:lpstr>简单的性能测试脚本设计</vt:lpstr>
      <vt:lpstr>简单的压力场景设计</vt:lpstr>
      <vt:lpstr>性能测试结果分析</vt:lpstr>
      <vt:lpstr>幻灯片 28</vt:lpstr>
    </vt:vector>
  </TitlesOfParts>
  <Company>ckt</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CKT -- Quality &amp; testing</dc:title>
  <dc:creator>Lin Pengfei</dc:creator>
  <cp:lastModifiedBy>admin</cp:lastModifiedBy>
  <cp:revision>717</cp:revision>
  <cp:lastPrinted>1899-12-30T00:00:00Z</cp:lastPrinted>
  <dcterms:created xsi:type="dcterms:W3CDTF">2007-09-10T02:57:48Z</dcterms:created>
  <dcterms:modified xsi:type="dcterms:W3CDTF">2014-10-24T02:43:39Z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