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0" r:id="rId9"/>
    <p:sldId id="263" r:id="rId10"/>
    <p:sldId id="265" r:id="rId11"/>
    <p:sldId id="266" r:id="rId12"/>
    <p:sldId id="267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2" autoAdjust="0"/>
  </p:normalViewPr>
  <p:slideViewPr>
    <p:cSldViewPr>
      <p:cViewPr varScale="1">
        <p:scale>
          <a:sx n="102" d="100"/>
          <a:sy n="102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FF7E6-771E-4CE8-88C0-0FEC9271EF4B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201A9-5EB3-48B4-B75F-98C8C5D121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电商开发部门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之前大家做的分享专业要求都比较高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比如我之前分享的</a:t>
            </a:r>
            <a:r>
              <a:rPr lang="en-US" altLang="zh-CN" dirty="0" err="1" smtClean="0"/>
              <a:t>ecshop</a:t>
            </a:r>
            <a:r>
              <a:rPr lang="zh-CN" altLang="en-US" dirty="0" smtClean="0"/>
              <a:t>框架，杨林分享</a:t>
            </a:r>
            <a:r>
              <a:rPr lang="en-US" altLang="zh-CN" dirty="0" err="1" smtClean="0"/>
              <a:t>zendframework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小海分享的</a:t>
            </a:r>
            <a:r>
              <a:rPr lang="en-US" altLang="zh-CN" dirty="0" err="1" smtClean="0"/>
              <a:t>mangodb</a:t>
            </a:r>
            <a:r>
              <a:rPr lang="en-US" altLang="zh-CN" dirty="0" smtClean="0"/>
              <a:t>,</a:t>
            </a:r>
            <a:r>
              <a:rPr lang="zh-CN" altLang="en-US" dirty="0" smtClean="0"/>
              <a:t>舒晓东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服务的搭建</a:t>
            </a:r>
            <a:r>
              <a:rPr lang="en-US" altLang="zh-CN" dirty="0" smtClean="0"/>
              <a:t>,</a:t>
            </a:r>
            <a:r>
              <a:rPr lang="zh-CN" altLang="en-US" dirty="0" smtClean="0"/>
              <a:t>陈亚楠分享的压力测试。</a:t>
            </a:r>
            <a:endParaRPr lang="en-US" altLang="zh-CN" dirty="0" smtClean="0"/>
          </a:p>
          <a:p>
            <a:r>
              <a:rPr lang="zh-CN" altLang="en-US" dirty="0" smtClean="0"/>
              <a:t>了解互联网的发展历史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后面以搭建自己的博客来演示利用开源程序搭建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的流程。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社交一直是近几年竞争很激烈的分类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分享类的网站就比较多样化，网络上繁多的资源，要让别人找到，就必须分享到网络上，这样其他人才能借助搜索引擎查找获取。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手机的移动终端的快速发展，极大的推动了手游页游等一些新的游戏互动形式的发展，网速的提升也给这一块的应用发展提供了必要的基础支持。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可以解读为苍井空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、苍井空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.jpg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和苍井空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工具其实是我们日常需要最多一类网站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工具其实是我们日常需要最多一类网站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目前大部分网站都是以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的形式构建起来的。在的软件应用系统正在向分布式的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应用发展，最近几年兴起的云服务，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轻应用，其实本质也是展示形式做了优化的网页。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服务端一直是以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系列作为主流。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端则日新月异，从最开始的命令行；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到基本的展示图文的浏览器，到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IE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统治时期的支持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的浏览器；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国内的遨游，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，猎豹，搜狗，腾讯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到现在支持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的一些新的浏览器，主要代表为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手机版的一些浏览器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Uc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海豚，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Safari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互联网除了承载网站类型的服务，还承载其他类型的服务，比如邮件服务，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r>
              <a:rPr lang="en-US" altLang="zh-CN" dirty="0" smtClean="0"/>
              <a:t>IpV4</a:t>
            </a:r>
            <a:r>
              <a:rPr lang="zh-CN" altLang="en-US" dirty="0" smtClean="0"/>
              <a:t>地址过度到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Netscape</a:t>
            </a:r>
            <a:r>
              <a:rPr lang="zh-CN" altLang="en-US" dirty="0" smtClean="0"/>
              <a:t>（网景），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被美国在线以</a:t>
            </a:r>
            <a:r>
              <a:rPr lang="en-US" altLang="zh-CN" dirty="0" smtClean="0"/>
              <a:t>40</a:t>
            </a:r>
            <a:r>
              <a:rPr lang="zh-CN" altLang="en-US" dirty="0" smtClean="0"/>
              <a:t>亿美元收购，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日美国在线宣布网景被解散，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基金会成立，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年完全停止开发。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实际上就是火狐的前身，网景在跟</a:t>
            </a:r>
            <a:r>
              <a:rPr lang="en-US" altLang="zh-CN" dirty="0" smtClean="0"/>
              <a:t>IE</a:t>
            </a:r>
            <a:r>
              <a:rPr lang="zh-CN" altLang="en-US" dirty="0" smtClean="0"/>
              <a:t>的竞争中落败，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虽然很多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和不兼容，捆绑操作系统早期一直是使用量最大的浏览器。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但现在的情况是</a:t>
            </a:r>
            <a:r>
              <a:rPr lang="en-US" altLang="zh-CN" dirty="0" smtClean="0"/>
              <a:t>IE</a:t>
            </a:r>
            <a:r>
              <a:rPr lang="zh-CN" altLang="en-US" dirty="0" smtClean="0"/>
              <a:t>的使用体验的落后，市场占有量已经被其他浏览器逐渐追赶上来，比较流行的有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chrome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早起服务</a:t>
            </a:r>
            <a:r>
              <a:rPr lang="en-US" altLang="zh-CN" dirty="0" err="1" smtClean="0"/>
              <a:t>Telenet</a:t>
            </a:r>
            <a:r>
              <a:rPr lang="zh-CN" altLang="en-US" dirty="0" smtClean="0"/>
              <a:t>论坛的演示：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telnet bbs.tsinghua.edu.cn 23</a:t>
            </a:r>
            <a:r>
              <a:rPr lang="zh-CN" altLang="en-US" dirty="0" smtClean="0"/>
              <a:t>，貌似只能校园内外访问了，不对外提供服务。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telnet bbs.byr.edu.cn </a:t>
            </a:r>
            <a:r>
              <a:rPr lang="zh-CN" altLang="en-US" dirty="0" smtClean="0"/>
              <a:t>北京邮电大学，可以进入，演示。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浏览器内核：</a:t>
            </a:r>
          </a:p>
          <a:p>
            <a:r>
              <a:rPr lang="en-US" altLang="zh-CN" dirty="0" smtClean="0"/>
              <a:t>1. IE</a:t>
            </a:r>
            <a:r>
              <a:rPr lang="zh-CN" altLang="en-US" dirty="0" smtClean="0"/>
              <a:t>内核。包括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安全浏览器、</a:t>
            </a:r>
            <a:r>
              <a:rPr lang="en-US" altLang="zh-CN" dirty="0" smtClean="0"/>
              <a:t>IE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Greenbrowser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Maxthon2</a:t>
            </a:r>
            <a:r>
              <a:rPr lang="zh-CN" altLang="en-US" dirty="0" smtClean="0"/>
              <a:t>、世界之窗、刚开始的搜狗浏览器。</a:t>
            </a:r>
          </a:p>
          <a:p>
            <a:r>
              <a:rPr lang="en-US" altLang="zh-CN" dirty="0" smtClean="0"/>
              <a:t>2. Chrome</a:t>
            </a:r>
            <a:r>
              <a:rPr lang="zh-CN" altLang="en-US" dirty="0" smtClean="0"/>
              <a:t>内核，如 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浏览器。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双核</a:t>
            </a:r>
            <a:r>
              <a:rPr lang="en-US" altLang="zh-CN" dirty="0" smtClean="0"/>
              <a:t>(IE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chrome/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).</a:t>
            </a:r>
            <a:r>
              <a:rPr lang="zh-CN" altLang="en-US" dirty="0" smtClean="0"/>
              <a:t>。双核的意思是一般网页用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或高速模式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打开，网银等指定的网页用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内核打开。 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360</a:t>
            </a:r>
            <a:r>
              <a:rPr lang="zh-CN" altLang="en-US" dirty="0" smtClean="0"/>
              <a:t>高速浏览器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搜狗高速浏览器，并不是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个网页同时用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个内核处理。</a:t>
            </a:r>
          </a:p>
          <a:p>
            <a:r>
              <a:rPr lang="en-US" altLang="zh-CN" dirty="0" smtClean="0"/>
              <a:t>4. Firefox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是广义的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，指万维网，运行在互联网之上的，主要以网站作为展示形式的一些列网络服务。</a:t>
            </a:r>
            <a:endParaRPr lang="en-US" altLang="zh-CN" dirty="0" smtClean="0"/>
          </a:p>
          <a:p>
            <a:r>
              <a:rPr lang="zh-CN" altLang="en-US" dirty="0" smtClean="0"/>
              <a:t>在互联网出现之前，比较主流的知识共享方式是书籍，以及对书籍集中整理的图书馆。</a:t>
            </a:r>
            <a:endParaRPr lang="en-US" altLang="zh-CN" dirty="0" smtClean="0"/>
          </a:p>
          <a:p>
            <a:r>
              <a:rPr lang="zh-CN" altLang="en-US" dirty="0" smtClean="0"/>
              <a:t>我们通常理解的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就是指网站，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Web1.0</a:t>
            </a:r>
          </a:p>
          <a:p>
            <a:r>
              <a:rPr lang="zh-CN" altLang="en-US" dirty="0" smtClean="0"/>
              <a:t>代表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的网址目录，已经没落，国内的受众不一样，还持续火热中</a:t>
            </a:r>
            <a:endParaRPr lang="en-US" altLang="zh-CN" dirty="0" smtClean="0"/>
          </a:p>
          <a:p>
            <a:r>
              <a:rPr lang="en-US" altLang="zh-CN" dirty="0" smtClean="0"/>
              <a:t>Web2.0</a:t>
            </a:r>
          </a:p>
          <a:p>
            <a:r>
              <a:rPr lang="zh-CN" altLang="en-US" dirty="0" smtClean="0"/>
              <a:t>论坛，博客</a:t>
            </a:r>
            <a:endParaRPr lang="en-US" altLang="zh-CN" dirty="0" smtClean="0"/>
          </a:p>
          <a:p>
            <a:r>
              <a:rPr lang="en-US" altLang="zh-CN" dirty="0" smtClean="0"/>
              <a:t>Web3.0</a:t>
            </a:r>
          </a:p>
          <a:p>
            <a:r>
              <a:rPr lang="zh-CN" altLang="en-US" dirty="0" smtClean="0"/>
              <a:t>云空间，一些图片分享，社交网站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/>
              <a:t>最近几年</a:t>
            </a:r>
            <a:r>
              <a:rPr lang="zh-CN" altLang="en-US" sz="1200" dirty="0" smtClean="0"/>
              <a:t>在线电商</a:t>
            </a:r>
            <a:r>
              <a:rPr lang="zh-CN" altLang="zh-CN" sz="1200" dirty="0" smtClean="0"/>
              <a:t>的快速发展，使用体验的不断提升，已经对实体店造成很大的冲击，</a:t>
            </a:r>
            <a:r>
              <a:rPr lang="zh-CN" altLang="en-US" sz="1200" dirty="0" smtClean="0"/>
              <a:t>大家都越来越习惯在网上进行购物。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快速搭建网站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429000"/>
            <a:ext cx="8561040" cy="13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信息互联网时代如何通过</a:t>
            </a:r>
            <a:r>
              <a:rPr lang="en-US" altLang="zh-CN" sz="2400" dirty="0" smtClean="0">
                <a:solidFill>
                  <a:schemeClr val="tx1"/>
                </a:solidFill>
              </a:rPr>
              <a:t>Web</a:t>
            </a:r>
            <a:r>
              <a:rPr lang="zh-CN" altLang="en-US" sz="2400" dirty="0" smtClean="0">
                <a:solidFill>
                  <a:schemeClr val="tx1"/>
                </a:solidFill>
              </a:rPr>
              <a:t>方式搭建服务平台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</a:t>
            </a:r>
            <a:endParaRPr lang="zh-CN" alt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300192" y="5013176"/>
            <a:ext cx="1401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分享人</a:t>
            </a:r>
            <a:r>
              <a:rPr lang="en-US" altLang="zh-CN" dirty="0"/>
              <a:t>:</a:t>
            </a:r>
            <a:r>
              <a:rPr lang="zh-CN" altLang="en-US" dirty="0"/>
              <a:t>李佳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社交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社交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QQ(1999.2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 、</a:t>
            </a:r>
            <a:r>
              <a:rPr lang="zh-CN" altLang="zh-CN" sz="2400" dirty="0" smtClean="0"/>
              <a:t>微</a:t>
            </a:r>
            <a:r>
              <a:rPr lang="zh-CN" altLang="zh-CN" sz="2400" dirty="0" smtClean="0"/>
              <a:t>信</a:t>
            </a:r>
            <a:r>
              <a:rPr lang="en-US" altLang="zh-CN" sz="2400" dirty="0" smtClean="0"/>
              <a:t>(2011.1)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facebook</a:t>
            </a:r>
            <a:r>
              <a:rPr lang="en-US" altLang="zh-CN" sz="2400" dirty="0" smtClean="0"/>
              <a:t>(2004.2)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google</a:t>
            </a:r>
            <a:r>
              <a:rPr lang="en-US" altLang="zh-CN" sz="2400" dirty="0" smtClean="0"/>
              <a:t>+(2011.6</a:t>
            </a:r>
            <a:r>
              <a:rPr lang="en-US" altLang="zh-CN" sz="2400" dirty="0" smtClean="0"/>
              <a:t>),</a:t>
            </a:r>
            <a:r>
              <a:rPr lang="zh-CN" altLang="zh-CN" sz="2400" dirty="0" smtClean="0"/>
              <a:t> 百合</a:t>
            </a:r>
            <a:r>
              <a:rPr lang="en-US" altLang="zh-CN" sz="2400" dirty="0" smtClean="0"/>
              <a:t>(2004)</a:t>
            </a:r>
            <a:r>
              <a:rPr lang="zh-CN" altLang="zh-CN" sz="2400" dirty="0" smtClean="0"/>
              <a:t>，豆瓣</a:t>
            </a:r>
            <a:r>
              <a:rPr lang="en-US" altLang="zh-CN" sz="2400" dirty="0" smtClean="0"/>
              <a:t>(2004)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pinterest.com</a:t>
            </a:r>
            <a:r>
              <a:rPr lang="zh-CN" altLang="en-US" sz="2400" dirty="0" smtClean="0"/>
              <a:t>图片分享</a:t>
            </a:r>
            <a:r>
              <a:rPr lang="zh-CN" altLang="en-US" sz="2400" dirty="0" smtClean="0"/>
              <a:t>书签</a:t>
            </a:r>
            <a:r>
              <a:rPr lang="en-US" altLang="zh-CN" sz="2400" dirty="0" smtClean="0"/>
              <a:t>(2010)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Instagram</a:t>
            </a:r>
            <a:r>
              <a:rPr lang="en-US" altLang="zh-CN" sz="2400" dirty="0" smtClean="0"/>
              <a:t> (2010.10)</a:t>
            </a:r>
            <a:r>
              <a:rPr lang="zh-CN" altLang="en-US" sz="2400" dirty="0" smtClean="0"/>
              <a:t>，美</a:t>
            </a:r>
            <a:r>
              <a:rPr lang="zh-CN" altLang="en-US" sz="2400" dirty="0" smtClean="0"/>
              <a:t>图秀</a:t>
            </a:r>
            <a:r>
              <a:rPr lang="zh-CN" altLang="en-US" sz="2400" dirty="0" smtClean="0"/>
              <a:t>秀</a:t>
            </a:r>
            <a:r>
              <a:rPr lang="en-US" altLang="zh-CN" sz="2400" dirty="0" smtClean="0"/>
              <a:t>(2009)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360carme(2010),</a:t>
            </a:r>
            <a:r>
              <a:rPr lang="zh-CN" altLang="en-US" sz="2400" dirty="0" smtClean="0"/>
              <a:t>新的竞争对手</a:t>
            </a:r>
            <a:r>
              <a:rPr lang="en-US" altLang="zh-CN" sz="2400" dirty="0" err="1" smtClean="0"/>
              <a:t>snapchat</a:t>
            </a:r>
            <a:r>
              <a:rPr lang="zh-CN" altLang="en-US" sz="2400" dirty="0" smtClean="0"/>
              <a:t>阅后</a:t>
            </a:r>
            <a:r>
              <a:rPr lang="zh-CN" altLang="en-US" sz="2400" dirty="0" smtClean="0"/>
              <a:t>即焚</a:t>
            </a:r>
            <a:r>
              <a:rPr lang="en-US" altLang="zh-CN" sz="2400" dirty="0" smtClean="0"/>
              <a:t>(2011.9</a:t>
            </a:r>
            <a:r>
              <a:rPr lang="en-US" altLang="zh-CN" sz="2400" dirty="0" smtClean="0"/>
              <a:t>).</a:t>
            </a: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Page.10</a:t>
            </a:r>
            <a:endParaRPr lang="zh-CN" altLang="en-US" dirty="0"/>
          </a:p>
        </p:txBody>
      </p:sp>
      <p:pic>
        <p:nvPicPr>
          <p:cNvPr id="6146" name="Picture 2" descr="F:\www\joke\docs\ppt3162\QQ图片2014102713535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429000"/>
            <a:ext cx="3312368" cy="2045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分享：</a:t>
            </a:r>
            <a:r>
              <a:rPr lang="zh-CN" altLang="en-US" sz="2400" dirty="0" smtClean="0"/>
              <a:t>在线书签，网址目录，博客， 在线学习，小说阅读，</a:t>
            </a:r>
            <a:r>
              <a:rPr lang="zh-CN" altLang="en-US" sz="2400" dirty="0" smtClean="0"/>
              <a:t>各种</a:t>
            </a:r>
            <a:r>
              <a:rPr lang="zh-CN" altLang="zh-CN" sz="2400" dirty="0" smtClean="0"/>
              <a:t>企业</a:t>
            </a:r>
            <a:r>
              <a:rPr lang="zh-CN" altLang="zh-CN" sz="2400" dirty="0" smtClean="0"/>
              <a:t>网站、</a:t>
            </a:r>
            <a:r>
              <a:rPr lang="en-US" altLang="zh-CN" sz="2400" dirty="0" smtClean="0"/>
              <a:t>APP</a:t>
            </a:r>
            <a:r>
              <a:rPr lang="zh-CN" altLang="zh-CN" sz="2400" dirty="0" smtClean="0"/>
              <a:t>推荐网站、政府网站、新闻类网站，门户</a:t>
            </a:r>
            <a:r>
              <a:rPr lang="zh-CN" altLang="zh-CN" sz="2400" dirty="0" smtClean="0"/>
              <a:t>网站</a:t>
            </a:r>
            <a:endParaRPr lang="zh-CN" altLang="zh-CN" sz="2400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Page.11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8313" y="3048000"/>
            <a:ext cx="5667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娱乐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娱乐：</a:t>
            </a:r>
            <a:r>
              <a:rPr lang="zh-CN" altLang="en-US" sz="2400" dirty="0" smtClean="0"/>
              <a:t>单机</a:t>
            </a:r>
            <a:r>
              <a:rPr lang="zh-CN" altLang="zh-CN" sz="2400" dirty="0" smtClean="0"/>
              <a:t>游戏</a:t>
            </a:r>
            <a:r>
              <a:rPr lang="zh-CN" altLang="en-US" sz="2400" dirty="0" smtClean="0"/>
              <a:t>发展为网络游戏，</a:t>
            </a:r>
            <a:r>
              <a:rPr lang="zh-CN" altLang="zh-CN" sz="2400" dirty="0" smtClean="0"/>
              <a:t>视频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youku</a:t>
            </a:r>
            <a:r>
              <a:rPr lang="zh-CN" altLang="zh-CN" sz="2400" dirty="0" smtClean="0"/>
              <a:t>，土豆、</a:t>
            </a:r>
            <a:r>
              <a:rPr lang="en-US" altLang="zh-CN" sz="2400" dirty="0" smtClean="0"/>
              <a:t>56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youtube</a:t>
            </a:r>
            <a:r>
              <a:rPr lang="zh-CN" altLang="en-US" sz="2400" dirty="0" smtClean="0"/>
              <a:t>，直播网站，视频聊天网站</a:t>
            </a:r>
            <a:endParaRPr lang="zh-CN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工具：</a:t>
            </a:r>
            <a:r>
              <a:rPr lang="zh-CN" altLang="en-US" sz="2400" dirty="0" smtClean="0"/>
              <a:t>搜索引擎，</a:t>
            </a:r>
            <a:r>
              <a:rPr lang="zh-CN" altLang="zh-CN" sz="2400" dirty="0" smtClean="0"/>
              <a:t>网站</a:t>
            </a:r>
            <a:r>
              <a:rPr lang="zh-CN" altLang="zh-CN" sz="2400" dirty="0" smtClean="0"/>
              <a:t>访问统计</a:t>
            </a:r>
            <a:r>
              <a:rPr lang="zh-CN" altLang="en-US" sz="2400" dirty="0" smtClean="0"/>
              <a:t>，天气查询，百度、谷歌的广告</a:t>
            </a:r>
            <a:r>
              <a:rPr lang="zh-CN" altLang="en-US" sz="2400" dirty="0" smtClean="0"/>
              <a:t>投放平台</a:t>
            </a:r>
            <a:r>
              <a:rPr lang="zh-CN" altLang="zh-CN" sz="2400" dirty="0" smtClean="0"/>
              <a:t>，在线查</a:t>
            </a:r>
            <a:r>
              <a:rPr lang="en-US" altLang="zh-CN" sz="2400" dirty="0" smtClean="0"/>
              <a:t>IP</a:t>
            </a:r>
            <a:r>
              <a:rPr lang="zh-CN" altLang="zh-CN" sz="2400" dirty="0" smtClean="0"/>
              <a:t>，手机号</a:t>
            </a:r>
            <a:r>
              <a:rPr lang="zh-CN" altLang="en-US" sz="2400" dirty="0" smtClean="0"/>
              <a:t>归属</a:t>
            </a:r>
            <a:r>
              <a:rPr lang="zh-CN" altLang="en-US" sz="2400" dirty="0" smtClean="0"/>
              <a:t>地查询</a:t>
            </a:r>
            <a:r>
              <a:rPr lang="zh-CN" altLang="zh-CN" sz="2400" dirty="0" smtClean="0"/>
              <a:t>，</a:t>
            </a:r>
            <a:r>
              <a:rPr lang="zh-CN" altLang="zh-CN" sz="2400" dirty="0" smtClean="0"/>
              <a:t>在线</a:t>
            </a:r>
            <a:r>
              <a:rPr lang="zh-CN" altLang="en-US" sz="2400" dirty="0" smtClean="0"/>
              <a:t>翻译，公积金查询，</a:t>
            </a:r>
            <a:r>
              <a:rPr lang="en-US" altLang="zh-CN" sz="2400" dirty="0" err="1" smtClean="0"/>
              <a:t>alexa</a:t>
            </a:r>
            <a:r>
              <a:rPr lang="zh-CN" altLang="en-US" sz="2400" dirty="0" smtClean="0"/>
              <a:t>流量</a:t>
            </a:r>
            <a:r>
              <a:rPr lang="zh-CN" altLang="en-US" sz="2400" dirty="0" smtClean="0"/>
              <a:t>查询</a:t>
            </a:r>
            <a:r>
              <a:rPr lang="zh-CN" altLang="en-US" sz="2400" dirty="0" smtClean="0"/>
              <a:t>服务</a:t>
            </a:r>
            <a:endParaRPr lang="zh-CN" altLang="zh-CN" sz="2400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Page.13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基于开源软件搭建个人博客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提供一个示例：用</a:t>
            </a:r>
            <a:r>
              <a:rPr lang="en-US" altLang="zh-CN" sz="2400" dirty="0" err="1" smtClean="0"/>
              <a:t>Wordpress</a:t>
            </a:r>
            <a:r>
              <a:rPr lang="zh-CN" altLang="en-US" sz="2400" dirty="0" smtClean="0"/>
              <a:t>搭建自己的博客</a:t>
            </a:r>
            <a:endParaRPr lang="en-US" altLang="zh-CN" sz="2400" dirty="0" smtClean="0"/>
          </a:p>
          <a:p>
            <a:endParaRPr lang="en-US" altLang="zh-CN" sz="240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Page.14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g_blurred_backgrounds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44"/>
            <a:ext cx="9144000" cy="68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518" y="2698289"/>
            <a:ext cx="7772964" cy="1470477"/>
          </a:xfrm>
        </p:spPr>
        <p:txBody>
          <a:bodyPr/>
          <a:lstStyle/>
          <a:p>
            <a:r>
              <a:rPr lang="zh-CN" altLang="en-US" sz="5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5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What </a:t>
            </a:r>
            <a:r>
              <a:rPr lang="zh-CN" altLang="en-US" dirty="0" smtClean="0"/>
              <a:t>什么是互联网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smtClean="0"/>
              <a:t>1)</a:t>
            </a:r>
            <a:r>
              <a:rPr lang="zh-CN" altLang="en-US" dirty="0" smtClean="0"/>
              <a:t>互联网的定义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</a:t>
            </a:r>
            <a:r>
              <a:rPr lang="zh-CN" altLang="en-US" dirty="0" smtClean="0"/>
              <a:t>互联网的历史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(3)Web</a:t>
            </a:r>
            <a:r>
              <a:rPr lang="zh-CN" altLang="en-US" dirty="0" smtClean="0"/>
              <a:t>的定义和优势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(4)Web</a:t>
            </a:r>
            <a:r>
              <a:rPr lang="zh-CN" altLang="en-US" dirty="0" smtClean="0"/>
              <a:t>的版本概念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二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Why </a:t>
            </a:r>
            <a:r>
              <a:rPr lang="zh-CN" altLang="en-US" sz="3200" dirty="0" smtClean="0"/>
              <a:t>建立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的作用</a:t>
            </a:r>
            <a:endParaRPr lang="en-US" altLang="zh-CN" sz="3200" dirty="0" smtClean="0"/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三、</a:t>
            </a:r>
            <a:r>
              <a:rPr lang="en-US" altLang="zh-CN" sz="3200" dirty="0" smtClean="0"/>
              <a:t>How </a:t>
            </a:r>
            <a:r>
              <a:rPr lang="zh-CN" altLang="en-US" sz="3200" dirty="0" smtClean="0"/>
              <a:t>如何搭建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平台</a:t>
            </a:r>
            <a:endParaRPr lang="en-US" altLang="zh-CN" sz="3200" dirty="0" smtClean="0"/>
          </a:p>
          <a:p>
            <a:pPr lvl="1"/>
            <a:r>
              <a:rPr lang="en-US" altLang="zh-CN" dirty="0" smtClean="0"/>
              <a:t>(1</a:t>
            </a:r>
            <a:r>
              <a:rPr lang="en-US" altLang="zh-CN" dirty="0" smtClean="0"/>
              <a:t>)</a:t>
            </a:r>
            <a:r>
              <a:rPr lang="zh-CN" altLang="en-US" dirty="0" smtClean="0"/>
              <a:t>基于</a:t>
            </a:r>
            <a:r>
              <a:rPr lang="zh-CN" altLang="en-US" dirty="0" smtClean="0"/>
              <a:t>开源软件</a:t>
            </a:r>
            <a:r>
              <a:rPr lang="zh-CN" altLang="en-US" dirty="0" smtClean="0"/>
              <a:t>搭建个人博客</a:t>
            </a:r>
            <a:endParaRPr lang="en-US" altLang="zh-CN" dirty="0" smtClean="0"/>
          </a:p>
          <a:p>
            <a:pPr marL="742950" lvl="2" indent="-342900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Page.2</a:t>
            </a:r>
            <a:endParaRPr lang="zh-CN" altLang="en-US" dirty="0"/>
          </a:p>
        </p:txBody>
      </p:sp>
      <p:pic>
        <p:nvPicPr>
          <p:cNvPr id="7170" name="Picture 2" descr="F:\www\joke\docs\ppt3162\dbb44aed2e738bd40530ddf8a08b87d6267ff9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3" y="2132856"/>
            <a:ext cx="3024337" cy="29721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互联网的定义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，中文正式译名为因特网，又叫做</a:t>
            </a:r>
            <a:r>
              <a:rPr lang="zh-CN" altLang="en-US" dirty="0" smtClean="0"/>
              <a:t>国际互联网，是网络跟网络之间以一组通用的协议</a:t>
            </a:r>
            <a:r>
              <a:rPr lang="en-US" altLang="zh-CN" dirty="0" smtClean="0"/>
              <a:t>(TCP/IP)</a:t>
            </a:r>
            <a:r>
              <a:rPr lang="zh-CN" altLang="en-US" dirty="0" smtClean="0"/>
              <a:t>串联起来的庞大的网络群。网络世界也有自己的门牌号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地址，域名。</a:t>
            </a:r>
            <a:endParaRPr lang="en-US" altLang="zh-CN" dirty="0" smtClean="0"/>
          </a:p>
          <a:p>
            <a:r>
              <a:rPr lang="zh-CN" altLang="en-US" dirty="0" smtClean="0"/>
              <a:t>更详细介绍参见维基百科的词条：</a:t>
            </a:r>
            <a:r>
              <a:rPr lang="en-US" altLang="zh-CN" dirty="0" smtClean="0"/>
              <a:t>https://zh.wikipedia.org/wiki/%E4%BA%92%E8%81%94%E7%BD%91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Page.3</a:t>
            </a:r>
            <a:endParaRPr lang="zh-CN" altLang="en-US" dirty="0"/>
          </a:p>
        </p:txBody>
      </p:sp>
      <p:pic>
        <p:nvPicPr>
          <p:cNvPr id="1026" name="Picture 2" descr="F:\www\joke\docs\ppt3162\5d6034a85edf8db14a1f54030923dd54564e74a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157192"/>
            <a:ext cx="4533900" cy="1428750"/>
          </a:xfrm>
          <a:prstGeom prst="rect">
            <a:avLst/>
          </a:prstGeom>
          <a:noFill/>
        </p:spPr>
      </p:pic>
      <p:pic>
        <p:nvPicPr>
          <p:cNvPr id="1027" name="Picture 3" descr="F:\www\joke\docs\ppt3162\290px-Interne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5157192"/>
            <a:ext cx="1656184" cy="1438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(2)</a:t>
            </a:r>
            <a:r>
              <a:rPr lang="zh-CN" altLang="en-US" dirty="0" smtClean="0"/>
              <a:t>互联网的历史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6563072" cy="449309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1961</a:t>
            </a:r>
            <a:r>
              <a:rPr lang="zh-CN" altLang="en-US" dirty="0" smtClean="0"/>
              <a:t>年：美国麻省理工学院的伦纳德</a:t>
            </a:r>
            <a:r>
              <a:rPr lang="en-US" altLang="zh-CN" dirty="0" smtClean="0"/>
              <a:t>.</a:t>
            </a:r>
            <a:r>
              <a:rPr lang="zh-CN" altLang="en-US" dirty="0" smtClean="0"/>
              <a:t>克兰罗克（</a:t>
            </a:r>
            <a:r>
              <a:rPr lang="en-US" altLang="zh-CN" dirty="0" smtClean="0"/>
              <a:t>Leonard </a:t>
            </a:r>
            <a:r>
              <a:rPr lang="en-US" altLang="zh-CN" dirty="0" err="1" smtClean="0"/>
              <a:t>Kleinrock</a:t>
            </a:r>
            <a:r>
              <a:rPr lang="zh-CN" altLang="en-US" dirty="0" smtClean="0"/>
              <a:t>）博士发表了分组交换技术的论文，成了互联网的标准通信方式。</a:t>
            </a:r>
          </a:p>
          <a:p>
            <a:r>
              <a:rPr lang="en-US" altLang="zh-CN" dirty="0" smtClean="0"/>
              <a:t>1969</a:t>
            </a:r>
            <a:r>
              <a:rPr lang="zh-CN" altLang="en-US" dirty="0" smtClean="0"/>
              <a:t>年：美国国防部开发计划“</a:t>
            </a:r>
            <a:r>
              <a:rPr lang="en-US" altLang="zh-CN" dirty="0" smtClean="0"/>
              <a:t>ARPANET”</a:t>
            </a:r>
            <a:r>
              <a:rPr lang="zh-CN" altLang="en-US" dirty="0" smtClean="0"/>
              <a:t>成为互联网的雏形。</a:t>
            </a:r>
          </a:p>
          <a:p>
            <a:r>
              <a:rPr lang="en-US" altLang="zh-CN" dirty="0" smtClean="0"/>
              <a:t>1971</a:t>
            </a:r>
            <a:r>
              <a:rPr lang="zh-CN" altLang="en-US" dirty="0" smtClean="0"/>
              <a:t>年：位于美国剑桥的</a:t>
            </a:r>
            <a:r>
              <a:rPr lang="en-US" altLang="zh-CN" dirty="0" smtClean="0"/>
              <a:t>BBN</a:t>
            </a:r>
            <a:r>
              <a:rPr lang="zh-CN" altLang="en-US" dirty="0" smtClean="0"/>
              <a:t>科技公司的工程师雷</a:t>
            </a:r>
            <a:r>
              <a:rPr lang="en-US" altLang="zh-CN" dirty="0" smtClean="0"/>
              <a:t>.</a:t>
            </a:r>
            <a:r>
              <a:rPr lang="zh-CN" altLang="en-US" dirty="0" smtClean="0"/>
              <a:t>汤姆林森（</a:t>
            </a:r>
            <a:r>
              <a:rPr lang="en-US" altLang="zh-CN" dirty="0" smtClean="0"/>
              <a:t>Ray Tomlinson</a:t>
            </a:r>
            <a:r>
              <a:rPr lang="zh-CN" altLang="en-US" dirty="0" smtClean="0"/>
              <a:t>）开发出了电子邮件（</a:t>
            </a:r>
            <a:r>
              <a:rPr lang="en-US" altLang="zh-CN" dirty="0" smtClean="0"/>
              <a:t>E-mail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1983</a:t>
            </a:r>
            <a:r>
              <a:rPr lang="zh-CN" altLang="en-US" dirty="0" smtClean="0"/>
              <a:t>年：</a:t>
            </a:r>
            <a:r>
              <a:rPr lang="en-US" altLang="zh-CN" dirty="0" smtClean="0"/>
              <a:t>ARPANET</a:t>
            </a:r>
            <a:r>
              <a:rPr lang="zh-CN" altLang="en-US" dirty="0" smtClean="0"/>
              <a:t>宣布将把过去的通信协议“</a:t>
            </a:r>
            <a:r>
              <a:rPr lang="en-US" altLang="zh-CN" dirty="0" smtClean="0"/>
              <a:t>NCP</a:t>
            </a:r>
            <a:r>
              <a:rPr lang="zh-CN" altLang="en-US" dirty="0" smtClean="0"/>
              <a:t>（网络控制协议）”向新协议“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（传输控制协议</a:t>
            </a:r>
            <a:r>
              <a:rPr lang="en-US" altLang="zh-CN" dirty="0" smtClean="0"/>
              <a:t>/</a:t>
            </a:r>
            <a:r>
              <a:rPr lang="zh-CN" altLang="en-US" dirty="0" smtClean="0"/>
              <a:t>互联网协议）”过渡。</a:t>
            </a:r>
          </a:p>
          <a:p>
            <a:r>
              <a:rPr lang="en-US" altLang="zh-CN" dirty="0" smtClean="0"/>
              <a:t>1991</a:t>
            </a:r>
            <a:r>
              <a:rPr lang="zh-CN" altLang="en-US" dirty="0" smtClean="0"/>
              <a:t>年：</a:t>
            </a:r>
            <a:r>
              <a:rPr lang="en-US" altLang="zh-CN" dirty="0" smtClean="0"/>
              <a:t>CERN</a:t>
            </a:r>
            <a:r>
              <a:rPr lang="zh-CN" altLang="en-US" dirty="0" smtClean="0"/>
              <a:t>（欧洲粒子物理研究所）的科学家提姆</a:t>
            </a:r>
            <a:r>
              <a:rPr lang="en-US" altLang="zh-CN" dirty="0" smtClean="0"/>
              <a:t>.</a:t>
            </a:r>
            <a:r>
              <a:rPr lang="zh-CN" altLang="en-US" dirty="0" smtClean="0"/>
              <a:t>伯纳斯李（</a:t>
            </a:r>
            <a:r>
              <a:rPr lang="en-US" altLang="zh-CN" dirty="0" smtClean="0"/>
              <a:t>Tim Berners-Lee</a:t>
            </a:r>
            <a:r>
              <a:rPr lang="zh-CN" altLang="en-US" dirty="0" smtClean="0"/>
              <a:t>）开发出了万维网（</a:t>
            </a:r>
            <a:r>
              <a:rPr lang="en-US" altLang="zh-CN" dirty="0" smtClean="0"/>
              <a:t>World Wide Web</a:t>
            </a:r>
            <a:r>
              <a:rPr lang="zh-CN" altLang="en-US" dirty="0" smtClean="0"/>
              <a:t>）。他还开发出了极其简单的浏览器（浏览软件）。此后互联网开始向社会大众普及。</a:t>
            </a:r>
          </a:p>
          <a:p>
            <a:r>
              <a:rPr lang="en-US" altLang="zh-CN" dirty="0" smtClean="0"/>
              <a:t>1993</a:t>
            </a:r>
            <a:r>
              <a:rPr lang="zh-CN" altLang="en-US" dirty="0" smtClean="0"/>
              <a:t>年：伊利诺斯大学美国国家超级计算机应用中心的学生马克</a:t>
            </a:r>
            <a:r>
              <a:rPr lang="en-US" altLang="zh-CN" dirty="0" smtClean="0"/>
              <a:t>.</a:t>
            </a:r>
            <a:r>
              <a:rPr lang="zh-CN" altLang="en-US" dirty="0" smtClean="0"/>
              <a:t>安德里森（</a:t>
            </a:r>
            <a:r>
              <a:rPr lang="en-US" altLang="zh-CN" dirty="0" smtClean="0"/>
              <a:t>Mark </a:t>
            </a:r>
            <a:r>
              <a:rPr lang="en-US" altLang="zh-CN" dirty="0" err="1" smtClean="0"/>
              <a:t>Andreesen</a:t>
            </a:r>
            <a:r>
              <a:rPr lang="zh-CN" altLang="en-US" dirty="0" smtClean="0"/>
              <a:t>）等人开发出了真正的浏览器“</a:t>
            </a:r>
            <a:r>
              <a:rPr lang="en-US" altLang="zh-CN" dirty="0" smtClean="0"/>
              <a:t>Mosaic”</a:t>
            </a:r>
            <a:r>
              <a:rPr lang="zh-CN" altLang="en-US" dirty="0" smtClean="0"/>
              <a:t>。该软件后来被作为</a:t>
            </a:r>
            <a:r>
              <a:rPr lang="en-US" altLang="zh-CN" dirty="0" err="1" smtClean="0"/>
              <a:t>NetscapeNavigator</a:t>
            </a:r>
            <a:r>
              <a:rPr lang="zh-CN" altLang="en-US" dirty="0" smtClean="0"/>
              <a:t>推向市场。此后互联网开始得以爆炸性普及。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Page.4</a:t>
            </a:r>
            <a:endParaRPr lang="zh-CN" altLang="en-US" dirty="0"/>
          </a:p>
        </p:txBody>
      </p:sp>
      <p:pic>
        <p:nvPicPr>
          <p:cNvPr id="2051" name="Picture 3" descr="F:\www\joke\docs\ppt3162\QQ图片2014102714485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8146" y="2321421"/>
            <a:ext cx="1966342" cy="1971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常用浏览器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F:\www\joke\docs\ppt3162\QQ图片201410271203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556792"/>
            <a:ext cx="4392488" cy="43924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(3)Web</a:t>
            </a:r>
            <a:r>
              <a:rPr lang="zh-CN" altLang="en-US" dirty="0" smtClean="0"/>
              <a:t>的定义和优势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的广义理解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WWW</a:t>
            </a:r>
            <a:r>
              <a:rPr lang="zh-CN" altLang="en-US" sz="2400" dirty="0" smtClean="0"/>
              <a:t>是环球信息网的缩写，（亦作“</a:t>
            </a:r>
            <a:r>
              <a:rPr lang="en-US" altLang="zh-CN" sz="2400" dirty="0" smtClean="0"/>
              <a:t>Web”</a:t>
            </a:r>
            <a:r>
              <a:rPr lang="zh-CN" altLang="en-US" sz="2400" dirty="0" smtClean="0"/>
              <a:t>、“</a:t>
            </a:r>
            <a:r>
              <a:rPr lang="en-US" altLang="zh-CN" sz="2400" dirty="0" smtClean="0"/>
              <a:t>WWW”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‘W3’”</a:t>
            </a:r>
            <a:r>
              <a:rPr lang="zh-CN" altLang="en-US" sz="2400" dirty="0" smtClean="0"/>
              <a:t>，英文全称为“</a:t>
            </a:r>
            <a:r>
              <a:rPr lang="en-US" altLang="zh-CN" sz="2400" dirty="0" smtClean="0"/>
              <a:t>World Wide Web”</a:t>
            </a:r>
            <a:r>
              <a:rPr lang="zh-CN" altLang="en-US" sz="2400" dirty="0" smtClean="0"/>
              <a:t>），中文名字为“万维网”，常简称为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WWW</a:t>
            </a:r>
            <a:r>
              <a:rPr lang="zh-CN" altLang="en-US" sz="2400" dirty="0" smtClean="0"/>
              <a:t>是运行在互联网之上的一种服务。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运行的基础</a:t>
            </a:r>
            <a:r>
              <a:rPr lang="zh-CN" altLang="en-US" sz="2400" dirty="0" smtClean="0"/>
              <a:t>：基于超文本</a:t>
            </a:r>
            <a:r>
              <a:rPr lang="en-US" altLang="zh-CN" sz="2400" dirty="0" smtClean="0"/>
              <a:t>Hypertext </a:t>
            </a:r>
            <a:r>
              <a:rPr lang="zh-CN" altLang="en-US" sz="2400" dirty="0" smtClean="0"/>
              <a:t>，超媒体（</a:t>
            </a:r>
            <a:r>
              <a:rPr lang="en-US" altLang="zh-CN" sz="2400" dirty="0" smtClean="0"/>
              <a:t>hypermedia</a:t>
            </a:r>
            <a:r>
              <a:rPr lang="zh-CN" altLang="en-US" sz="2400" dirty="0" smtClean="0"/>
              <a:t>），把文字</a:t>
            </a:r>
            <a:r>
              <a:rPr lang="zh-CN" altLang="en-US" sz="2400" dirty="0" smtClean="0"/>
              <a:t>、图片、动画、声音等多种媒体信息以及链接</a:t>
            </a:r>
            <a:r>
              <a:rPr lang="zh-CN" altLang="en-US" sz="2400" dirty="0" smtClean="0"/>
              <a:t>组成页面链接，以</a:t>
            </a:r>
            <a:r>
              <a:rPr lang="en-US" altLang="zh-CN" sz="2400" dirty="0" smtClean="0"/>
              <a:t>domain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Internet</a:t>
            </a:r>
            <a:r>
              <a:rPr lang="zh-CN" altLang="en-US" sz="2400" dirty="0" smtClean="0"/>
              <a:t>地址的方式发布在网络空间上，用户可以通过</a:t>
            </a:r>
            <a:r>
              <a:rPr lang="pt-BR" altLang="zh-CN" sz="2400" dirty="0" smtClean="0"/>
              <a:t>HTTP</a:t>
            </a:r>
            <a:r>
              <a:rPr lang="zh-CN" altLang="en-US" sz="2400" dirty="0" smtClean="0"/>
              <a:t>即</a:t>
            </a:r>
            <a:r>
              <a:rPr lang="pt-BR" altLang="zh-CN" sz="2400" dirty="0" smtClean="0"/>
              <a:t>Hypertext </a:t>
            </a:r>
            <a:r>
              <a:rPr lang="pt-BR" altLang="zh-CN" sz="2400" dirty="0" smtClean="0"/>
              <a:t>Transfer Protocol</a:t>
            </a:r>
            <a:r>
              <a:rPr lang="zh-CN" altLang="en-US" sz="2400" dirty="0" smtClean="0"/>
              <a:t>超文本传输</a:t>
            </a:r>
            <a:r>
              <a:rPr lang="zh-CN" altLang="en-US" sz="2400" dirty="0" smtClean="0"/>
              <a:t>协议访问这些服务。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特点</a:t>
            </a:r>
            <a:r>
              <a:rPr lang="zh-CN" altLang="en-US" sz="2400" dirty="0" smtClean="0"/>
              <a:t>：情感</a:t>
            </a:r>
            <a:r>
              <a:rPr lang="zh-CN" altLang="en-US" sz="2400" dirty="0" smtClean="0"/>
              <a:t>经历、政治观点、文化习惯、表达方式、商业建议、艺术、摄影、文学都可以以人类历史上从来没有过的低投入实现数据共享。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(4)Web</a:t>
            </a:r>
            <a:r>
              <a:rPr lang="zh-CN" altLang="en-US" dirty="0" smtClean="0"/>
              <a:t>的版本概念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b="1" dirty="0" smtClean="0"/>
              <a:t>按</a:t>
            </a:r>
            <a:r>
              <a:rPr lang="zh-CN" altLang="zh-CN" sz="2400" b="1" dirty="0" smtClean="0"/>
              <a:t>概念划分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web1.0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web2.0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web3.0</a:t>
            </a:r>
            <a:endParaRPr lang="en-US" altLang="zh-CN" sz="2400" dirty="0" smtClean="0"/>
          </a:p>
          <a:p>
            <a:r>
              <a:rPr lang="en-US" altLang="zh-CN" sz="2400" dirty="0" smtClean="0"/>
              <a:t>Web1.0</a:t>
            </a:r>
            <a:r>
              <a:rPr lang="zh-CN" altLang="en-US" sz="2400" dirty="0" smtClean="0"/>
              <a:t>以网站向用户方的展示为主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Web2.0</a:t>
            </a:r>
            <a:r>
              <a:rPr lang="zh-CN" altLang="en-US" sz="2400" dirty="0" smtClean="0"/>
              <a:t>特点是用户产生内容，合作化，社区</a:t>
            </a:r>
            <a:r>
              <a:rPr lang="zh-CN" altLang="en-US" sz="2400" dirty="0" smtClean="0"/>
              <a:t>化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Web3.0</a:t>
            </a:r>
            <a:r>
              <a:rPr lang="zh-CN" altLang="en-US" sz="2400" dirty="0" smtClean="0"/>
              <a:t>强调交互，信息共享，云计算</a:t>
            </a:r>
            <a:endParaRPr lang="zh-CN" altLang="en-US" sz="2400" dirty="0"/>
          </a:p>
        </p:txBody>
      </p:sp>
      <p:pic>
        <p:nvPicPr>
          <p:cNvPr id="4098" name="Picture 2" descr="F:\www\joke\docs\ppt3162\QQ图片201410271349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501008"/>
            <a:ext cx="1647825" cy="14573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二、建立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互联网</a:t>
            </a:r>
            <a:r>
              <a:rPr lang="zh-CN" altLang="zh-CN" sz="2400" dirty="0" smtClean="0"/>
              <a:t>已经发展为一个联系全球的</a:t>
            </a:r>
            <a:r>
              <a:rPr lang="zh-CN" altLang="en-US" sz="2400" dirty="0" smtClean="0"/>
              <a:t>信息</a:t>
            </a:r>
            <a:r>
              <a:rPr lang="zh-CN" altLang="zh-CN" sz="2400" dirty="0" smtClean="0"/>
              <a:t>平台，所有的资源都充斥在上面，已然是人们获取</a:t>
            </a:r>
            <a:r>
              <a:rPr lang="zh-CN" altLang="en-US" sz="2400" dirty="0" smtClean="0"/>
              <a:t>知识，沟通交流</a:t>
            </a:r>
            <a:r>
              <a:rPr lang="zh-CN" altLang="zh-CN" sz="2400" dirty="0" smtClean="0"/>
              <a:t>的主要途径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它</a:t>
            </a:r>
            <a:r>
              <a:rPr lang="zh-CN" altLang="zh-CN" sz="2400" dirty="0" smtClean="0"/>
              <a:t>可以</a:t>
            </a:r>
            <a:r>
              <a:rPr lang="zh-CN" altLang="zh-CN" sz="2400" dirty="0" smtClean="0"/>
              <a:t>满足我们的大部分的</a:t>
            </a:r>
            <a:r>
              <a:rPr lang="zh-CN" altLang="en-US" sz="2400" dirty="0" smtClean="0"/>
              <a:t>日常</a:t>
            </a:r>
            <a:r>
              <a:rPr lang="zh-CN" altLang="zh-CN" sz="2400" dirty="0" smtClean="0"/>
              <a:t>需求，作为网站开发行业的从业人员，自己架设网站也能更进一步了解我们这个行业要涉及到的一些业务，也是对自己眼观和技术训练的实际操作。</a:t>
            </a:r>
            <a:r>
              <a:rPr lang="zh-CN" altLang="en-US" sz="2400" dirty="0" smtClean="0"/>
              <a:t>比如</a:t>
            </a:r>
            <a:r>
              <a:rPr lang="zh-CN" altLang="zh-CN" sz="2400" dirty="0" smtClean="0"/>
              <a:t>发现一个好的点子，</a:t>
            </a:r>
            <a:r>
              <a:rPr lang="zh-CN" altLang="en-US" sz="2400" dirty="0" smtClean="0"/>
              <a:t>就可以</a:t>
            </a:r>
            <a:r>
              <a:rPr lang="zh-CN" altLang="zh-CN" sz="2400" dirty="0" smtClean="0"/>
              <a:t>通过网站的形式</a:t>
            </a:r>
            <a:r>
              <a:rPr lang="zh-CN" altLang="en-US" sz="2400" dirty="0" smtClean="0"/>
              <a:t>来提供服务</a:t>
            </a:r>
            <a:r>
              <a:rPr lang="zh-CN" altLang="en-US" sz="2400" dirty="0" smtClean="0"/>
              <a:t>，跟目标用户</a:t>
            </a:r>
            <a:r>
              <a:rPr lang="zh-CN" altLang="en-US" sz="2400" dirty="0" smtClean="0"/>
              <a:t>及时</a:t>
            </a:r>
            <a:r>
              <a:rPr lang="zh-CN" altLang="en-US" sz="2400" dirty="0" smtClean="0"/>
              <a:t>的沟通信息，贩卖商品或者服务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zh-CN" altLang="zh-CN" sz="2400" dirty="0" smtClean="0"/>
          </a:p>
          <a:p>
            <a:pPr>
              <a:spcBef>
                <a:spcPct val="0"/>
              </a:spcBef>
            </a:pPr>
            <a:r>
              <a:rPr lang="zh-CN" altLang="en-US" sz="2400" b="1" dirty="0" smtClean="0"/>
              <a:t>个人</a:t>
            </a:r>
            <a:r>
              <a:rPr lang="zh-CN" altLang="en-US" sz="2400" dirty="0" smtClean="0"/>
              <a:t>可以通过网络来沟通、交友、购物、学习、娱乐。</a:t>
            </a:r>
            <a:endParaRPr lang="en-US" altLang="zh-CN" sz="2400" dirty="0" smtClean="0"/>
          </a:p>
          <a:p>
            <a:pPr>
              <a:spcBef>
                <a:spcPct val="0"/>
              </a:spcBef>
            </a:pPr>
            <a:r>
              <a:rPr lang="zh-CN" altLang="en-US" sz="2400" b="1" dirty="0" smtClean="0"/>
              <a:t>企业</a:t>
            </a:r>
            <a:r>
              <a:rPr lang="zh-CN" altLang="en-US" sz="2400" dirty="0" smtClean="0"/>
              <a:t>可以通过网络来宣传产品、销售产品、招聘员工。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服务功能划分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购物、社交、分享、娱乐、</a:t>
            </a:r>
            <a:r>
              <a:rPr lang="zh-CN" altLang="zh-CN" sz="2400" dirty="0" smtClean="0"/>
              <a:t>工具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除了</a:t>
            </a:r>
            <a:r>
              <a:rPr lang="zh-CN" altLang="zh-CN" sz="2400" dirty="0" smtClean="0"/>
              <a:t>定位比较明确的网站形式，很多网站都是混合形态的，多种方面都在涉及，比如我们之前的手机官网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涉及到：产品</a:t>
            </a:r>
            <a:r>
              <a:rPr lang="zh-CN" altLang="zh-CN" sz="2400" dirty="0" smtClean="0"/>
              <a:t>宣传，</a:t>
            </a:r>
            <a:r>
              <a:rPr lang="zh-CN" altLang="en-US" sz="2400" dirty="0" smtClean="0"/>
              <a:t>产品购买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售后</a:t>
            </a:r>
            <a:r>
              <a:rPr lang="zh-CN" altLang="zh-CN" sz="2400" dirty="0" smtClean="0"/>
              <a:t>沟通。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/>
              <a:t>代表性的服务及创立时间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电商：</a:t>
            </a:r>
            <a:r>
              <a:rPr lang="zh-CN" altLang="zh-CN" sz="2400" dirty="0" smtClean="0"/>
              <a:t>淘宝</a:t>
            </a:r>
            <a:r>
              <a:rPr lang="en-US" altLang="zh-CN" sz="2400" dirty="0" smtClean="0"/>
              <a:t>(2003)</a:t>
            </a:r>
            <a:r>
              <a:rPr lang="zh-CN" altLang="zh-CN" sz="2400" dirty="0" smtClean="0"/>
              <a:t>、京东</a:t>
            </a:r>
            <a:r>
              <a:rPr lang="en-US" altLang="zh-CN" sz="2400" dirty="0" smtClean="0"/>
              <a:t>(</a:t>
            </a:r>
            <a:r>
              <a:rPr lang="en-US" altLang="zh-CN" sz="2400" dirty="0" smtClean="0"/>
              <a:t>2004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，亚马逊</a:t>
            </a:r>
            <a:r>
              <a:rPr lang="en-US" altLang="zh-CN" sz="2400" dirty="0" smtClean="0"/>
              <a:t>(1995)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ebay</a:t>
            </a:r>
            <a:r>
              <a:rPr lang="en-US" altLang="zh-CN" sz="2400" dirty="0" smtClean="0"/>
              <a:t>(1999)</a:t>
            </a:r>
            <a:r>
              <a:rPr lang="zh-CN" altLang="zh-CN" sz="2400" dirty="0" smtClean="0"/>
              <a:t> </a:t>
            </a:r>
            <a:endParaRPr lang="zh-CN" altLang="zh-CN" sz="2400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Page.9</a:t>
            </a:r>
            <a:endParaRPr lang="zh-CN" altLang="en-US" dirty="0"/>
          </a:p>
        </p:txBody>
      </p:sp>
      <p:pic>
        <p:nvPicPr>
          <p:cNvPr id="5122" name="Picture 2" descr="F:\www\joke\docs\ppt3162\QQ图片2014102714092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5115272"/>
            <a:ext cx="1495425" cy="762000"/>
          </a:xfrm>
          <a:prstGeom prst="rect">
            <a:avLst/>
          </a:prstGeom>
          <a:noFill/>
        </p:spPr>
      </p:pic>
      <p:pic>
        <p:nvPicPr>
          <p:cNvPr id="5123" name="Picture 3" descr="F:\www\joke\docs\ppt3162\QQ图片201410271410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1313" y="5248622"/>
            <a:ext cx="1647825" cy="628650"/>
          </a:xfrm>
          <a:prstGeom prst="rect">
            <a:avLst/>
          </a:prstGeom>
          <a:noFill/>
        </p:spPr>
      </p:pic>
      <p:pic>
        <p:nvPicPr>
          <p:cNvPr id="5124" name="Picture 4" descr="F:\www\joke\docs\ppt3162\QQ图片201410271411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5266531"/>
            <a:ext cx="1409700" cy="466725"/>
          </a:xfrm>
          <a:prstGeom prst="rect">
            <a:avLst/>
          </a:prstGeom>
          <a:noFill/>
        </p:spPr>
      </p:pic>
      <p:pic>
        <p:nvPicPr>
          <p:cNvPr id="5125" name="Picture 5" descr="F:\www\joke\docs\ppt3162\QQ图片2014102714120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277197"/>
            <a:ext cx="1247775" cy="60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1800</Words>
  <Application>Microsoft Office PowerPoint</Application>
  <PresentationFormat>全屏显示(4:3)</PresentationFormat>
  <Paragraphs>132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快速搭建网站</vt:lpstr>
      <vt:lpstr>目录</vt:lpstr>
      <vt:lpstr>一、(1)互联网的定义</vt:lpstr>
      <vt:lpstr>一、(2)互联网的历史</vt:lpstr>
      <vt:lpstr>常用浏览器</vt:lpstr>
      <vt:lpstr>一、(3)Web的定义和优势</vt:lpstr>
      <vt:lpstr>一、(4)Web的版本概念</vt:lpstr>
      <vt:lpstr>二、建立Web的作用</vt:lpstr>
      <vt:lpstr>二、(1)常用WEB服务列举(电商)</vt:lpstr>
      <vt:lpstr>二、(1)常用WEB服务列举(社交)</vt:lpstr>
      <vt:lpstr>二、(1)常用WEB服务列举(分享)</vt:lpstr>
      <vt:lpstr>二、(1)常用WEB服务列举(娱乐)</vt:lpstr>
      <vt:lpstr>二、(1)常用WEB服务列举(工具)</vt:lpstr>
      <vt:lpstr>三、(1)基于开源软件搭建个人博客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170</cp:revision>
  <dcterms:created xsi:type="dcterms:W3CDTF">2014-10-27T02:07:22Z</dcterms:created>
  <dcterms:modified xsi:type="dcterms:W3CDTF">2014-10-27T06:52:31Z</dcterms:modified>
</cp:coreProperties>
</file>