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76" r:id="rId3"/>
    <p:sldId id="277" r:id="rId4"/>
    <p:sldId id="278" r:id="rId5"/>
    <p:sldId id="279" r:id="rId6"/>
    <p:sldId id="282" r:id="rId7"/>
    <p:sldId id="283" r:id="rId8"/>
    <p:sldId id="284" r:id="rId9"/>
    <p:sldId id="285" r:id="rId10"/>
    <p:sldId id="287" r:id="rId11"/>
    <p:sldId id="286" r:id="rId12"/>
    <p:sldId id="288" r:id="rId13"/>
    <p:sldId id="289" r:id="rId14"/>
    <p:sldId id="291" r:id="rId15"/>
    <p:sldId id="290" r:id="rId16"/>
    <p:sldId id="292" r:id="rId17"/>
    <p:sldId id="294" r:id="rId18"/>
    <p:sldId id="293" r:id="rId19"/>
    <p:sldId id="295" r:id="rId20"/>
    <p:sldId id="296" r:id="rId21"/>
    <p:sldId id="300" r:id="rId22"/>
    <p:sldId id="297" r:id="rId23"/>
    <p:sldId id="298" r:id="rId24"/>
    <p:sldId id="299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406CDD-82A9-268F-C668-08D1C0BA2F2B}" name="yixin.zhou" initials="y" userId="yixin.zhou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46C"/>
    <a:srgbClr val="1D1A1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64710" y="256887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  <a:cs typeface="Verdana" panose="020B0804030504040204" charset="0"/>
              </a:rPr>
              <a:t>二、</a:t>
            </a:r>
            <a:r>
              <a:rPr lang="zh-CN" altLang="en-US" sz="2400" dirty="0">
                <a:latin typeface="Verdana" panose="020B0804030504040204" charset="0"/>
                <a:ea typeface="微软雅黑" charset="0"/>
                <a:cs typeface="Verdana" panose="020B0804030504040204" charset="0"/>
              </a:rPr>
              <a:t>敏捷开发流程</a:t>
            </a:r>
            <a:endParaRPr lang="en-US" altLang="zh-CN" sz="2400" dirty="0">
              <a:latin typeface="Verdana" panose="020B0804030504040204" charset="0"/>
              <a:cs typeface="Verdana" panose="020B080403050404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64710" y="17856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一、微服务架构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主题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64709" y="13985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一、应用管理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513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对外网关 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system-gateway</a:t>
            </a:r>
            <a:endParaRPr lang="zh-CN" altLang="en-US" sz="3200" dirty="0">
              <a:latin typeface="微软雅黑" charset="0"/>
              <a:ea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36D12-D5D1-46C4-DCBD-3E848B1C87EC}"/>
              </a:ext>
            </a:extLst>
          </p:cNvPr>
          <p:cNvSpPr txBox="1"/>
          <p:nvPr/>
        </p:nvSpPr>
        <p:spPr>
          <a:xfrm>
            <a:off x="4664709" y="216789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二、接口验签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5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外部应用管理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55DC8-DEAE-1892-05F2-1DA9AD64AB80}"/>
              </a:ext>
            </a:extLst>
          </p:cNvPr>
          <p:cNvSpPr txBox="1"/>
          <p:nvPr/>
        </p:nvSpPr>
        <p:spPr>
          <a:xfrm>
            <a:off x="3485946" y="1638300"/>
            <a:ext cx="422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分配</a:t>
            </a:r>
            <a:r>
              <a:rPr lang="en-US" altLang="zh-CN" sz="2400" dirty="0" err="1">
                <a:latin typeface="微软雅黑" charset="0"/>
                <a:ea typeface="微软雅黑" charset="0"/>
              </a:rPr>
              <a:t>app_id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 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、 </a:t>
            </a:r>
            <a:r>
              <a:rPr lang="en-US" altLang="zh-CN" sz="2400" dirty="0" err="1">
                <a:latin typeface="微软雅黑" charset="0"/>
                <a:ea typeface="微软雅黑" charset="0"/>
              </a:rPr>
              <a:t>app_secret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22CAA9-F3CC-A529-EEFA-BD4BED8D4AC1}"/>
              </a:ext>
            </a:extLst>
          </p:cNvPr>
          <p:cNvSpPr txBox="1"/>
          <p:nvPr/>
        </p:nvSpPr>
        <p:spPr>
          <a:xfrm>
            <a:off x="3485946" y="2372052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约定标准签名算法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DA1535-571A-3A63-917E-9D8571D8C9D1}"/>
              </a:ext>
            </a:extLst>
          </p:cNvPr>
          <p:cNvSpPr txBox="1"/>
          <p:nvPr/>
        </p:nvSpPr>
        <p:spPr>
          <a:xfrm>
            <a:off x="3485946" y="3105804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三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路由规则接口映射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9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验签流程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94CA4-5C5F-9244-5F1A-CB5941CD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8" y="1094972"/>
            <a:ext cx="7573745" cy="47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1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64709" y="13985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一、服务注册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3267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注册中心 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eureka</a:t>
            </a:r>
            <a:endParaRPr lang="zh-CN" altLang="en-US" sz="3200" dirty="0">
              <a:latin typeface="微软雅黑" charset="0"/>
              <a:ea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36D12-D5D1-46C4-DCBD-3E848B1C87EC}"/>
              </a:ext>
            </a:extLst>
          </p:cNvPr>
          <p:cNvSpPr txBox="1"/>
          <p:nvPr/>
        </p:nvSpPr>
        <p:spPr>
          <a:xfrm>
            <a:off x="4664709" y="216789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二、心跳续约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8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5410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配置中心 （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config-center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55DC8-DEAE-1892-05F2-1DA9AD64AB80}"/>
              </a:ext>
            </a:extLst>
          </p:cNvPr>
          <p:cNvSpPr txBox="1"/>
          <p:nvPr/>
        </p:nvSpPr>
        <p:spPr>
          <a:xfrm>
            <a:off x="3485946" y="1638300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工作流程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22CAA9-F3CC-A529-EEFA-BD4BED8D4AC1}"/>
              </a:ext>
            </a:extLst>
          </p:cNvPr>
          <p:cNvSpPr txBox="1"/>
          <p:nvPr/>
        </p:nvSpPr>
        <p:spPr>
          <a:xfrm>
            <a:off x="3485946" y="237205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安全性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3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工作流程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DA1535-571A-3A63-917E-9D8571D8C9D1}"/>
              </a:ext>
            </a:extLst>
          </p:cNvPr>
          <p:cNvSpPr txBox="1"/>
          <p:nvPr/>
        </p:nvSpPr>
        <p:spPr>
          <a:xfrm>
            <a:off x="1029910" y="1060200"/>
            <a:ext cx="1104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源码流程 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https://processon.com/diagraming/6017749ae0b34d613e320e5d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C2F5FA-7204-E733-1A08-2292EC3E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3" y="1561466"/>
            <a:ext cx="9396717" cy="41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1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安全性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E06881-F704-F386-F769-9118201A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5" y="2066925"/>
            <a:ext cx="7587709" cy="3257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CD59DC-FD1A-0B11-90F0-E3C95C97CB38}"/>
              </a:ext>
            </a:extLst>
          </p:cNvPr>
          <p:cNvSpPr txBox="1"/>
          <p:nvPr/>
        </p:nvSpPr>
        <p:spPr>
          <a:xfrm>
            <a:off x="1600200" y="1330632"/>
            <a:ext cx="627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外部安全靠代码仓库，内部安全靠配置中心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5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用户中心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55DC8-DEAE-1892-05F2-1DA9AD64AB80}"/>
              </a:ext>
            </a:extLst>
          </p:cNvPr>
          <p:cNvSpPr txBox="1"/>
          <p:nvPr/>
        </p:nvSpPr>
        <p:spPr>
          <a:xfrm>
            <a:off x="3485946" y="1638300"/>
            <a:ext cx="293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.OAuth2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中的角色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CCDA4B-76EE-F8EB-58AA-09C4CD60E996}"/>
              </a:ext>
            </a:extLst>
          </p:cNvPr>
          <p:cNvSpPr txBox="1"/>
          <p:nvPr/>
        </p:nvSpPr>
        <p:spPr>
          <a:xfrm>
            <a:off x="3485946" y="2486352"/>
            <a:ext cx="324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.OAuth2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的工作流程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7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2932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charset="0"/>
                <a:ea typeface="微软雅黑" charset="0"/>
              </a:rPr>
              <a:t>OAuth2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的角色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8B32A6-67F4-2F0B-C44F-BC0177C776D4}"/>
              </a:ext>
            </a:extLst>
          </p:cNvPr>
          <p:cNvSpPr txBox="1"/>
          <p:nvPr/>
        </p:nvSpPr>
        <p:spPr>
          <a:xfrm>
            <a:off x="2228646" y="1570819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用户（数据的拥有者）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BEDE3B-25FD-6AC5-849B-1D88323CCA32}"/>
              </a:ext>
            </a:extLst>
          </p:cNvPr>
          <p:cNvSpPr txBox="1"/>
          <p:nvPr/>
        </p:nvSpPr>
        <p:spPr>
          <a:xfrm>
            <a:off x="2228646" y="2260509"/>
            <a:ext cx="10047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授权服务器（一般为用户中心或第三方用户平台，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Token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的颁发者）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5A0883-F67C-8C27-080F-3FAEC249B252}"/>
              </a:ext>
            </a:extLst>
          </p:cNvPr>
          <p:cNvSpPr txBox="1"/>
          <p:nvPr/>
        </p:nvSpPr>
        <p:spPr>
          <a:xfrm>
            <a:off x="2228646" y="2950199"/>
            <a:ext cx="765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三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资源服务器（存储用户数据的后端，比如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oms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后端）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73E06E-F29B-AA83-9519-35E350F67B5A}"/>
              </a:ext>
            </a:extLst>
          </p:cNvPr>
          <p:cNvSpPr txBox="1"/>
          <p:nvPr/>
        </p:nvSpPr>
        <p:spPr>
          <a:xfrm>
            <a:off x="2228646" y="3578860"/>
            <a:ext cx="778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四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客户端（和资源服务器配套的前端，比如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oms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前端）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6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3753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charset="0"/>
                <a:ea typeface="微软雅黑" charset="0"/>
              </a:rPr>
              <a:t>OAuth2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的工作流程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027E21-7D35-56F1-C193-F7AEC3D4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99" y="1017846"/>
            <a:ext cx="6931986" cy="48667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A65A62B-4D0F-B85D-F73A-5C2BECD71804}"/>
              </a:ext>
            </a:extLst>
          </p:cNvPr>
          <p:cNvSpPr txBox="1"/>
          <p:nvPr/>
        </p:nvSpPr>
        <p:spPr>
          <a:xfrm>
            <a:off x="8530352" y="1346200"/>
            <a:ext cx="223522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</a:rPr>
              <a:t>授权码登录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charset="0"/>
                <a:ea typeface="微软雅黑" charset="0"/>
              </a:rPr>
              <a:t>client_id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charset="0"/>
                <a:ea typeface="微软雅黑" charset="0"/>
              </a:rPr>
              <a:t>redirect_uri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username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password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charset="0"/>
                <a:ea typeface="微软雅黑" charset="0"/>
              </a:rPr>
              <a:t>client_id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charset="0"/>
                <a:ea typeface="微软雅黑" charset="0"/>
              </a:rPr>
              <a:t>client_secret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</a:rPr>
              <a:t>密码登录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charset="0"/>
                <a:ea typeface="微软雅黑" charset="0"/>
              </a:rPr>
              <a:t>client_id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charset="0"/>
                <a:ea typeface="微软雅黑" charset="0"/>
              </a:rPr>
              <a:t>client_secret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username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9642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64709" y="139855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一、整体架构图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微服务架构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36D12-D5D1-46C4-DCBD-3E848B1C87EC}"/>
              </a:ext>
            </a:extLst>
          </p:cNvPr>
          <p:cNvSpPr txBox="1"/>
          <p:nvPr/>
        </p:nvSpPr>
        <p:spPr>
          <a:xfrm>
            <a:off x="4664709" y="216789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二、微服务网关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15B03A-9BE2-C816-9144-458510F5CED9}"/>
              </a:ext>
            </a:extLst>
          </p:cNvPr>
          <p:cNvSpPr txBox="1"/>
          <p:nvPr/>
        </p:nvSpPr>
        <p:spPr>
          <a:xfrm>
            <a:off x="4664708" y="284616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三、注册中心和配置中心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FD9746-733E-197F-0D82-B1CBCFDCD498}"/>
              </a:ext>
            </a:extLst>
          </p:cNvPr>
          <p:cNvSpPr txBox="1"/>
          <p:nvPr/>
        </p:nvSpPr>
        <p:spPr>
          <a:xfrm>
            <a:off x="4664708" y="361549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四、用户中心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E0009A-A0BC-0498-342D-EA696ABBFE46}"/>
              </a:ext>
            </a:extLst>
          </p:cNvPr>
          <p:cNvSpPr txBox="1"/>
          <p:nvPr/>
        </p:nvSpPr>
        <p:spPr>
          <a:xfrm>
            <a:off x="4664708" y="438298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五、工程化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89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95749" y="22090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二、角色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敏捷开发流程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36D12-D5D1-46C4-DCBD-3E848B1C87EC}"/>
              </a:ext>
            </a:extLst>
          </p:cNvPr>
          <p:cNvSpPr txBox="1"/>
          <p:nvPr/>
        </p:nvSpPr>
        <p:spPr>
          <a:xfrm>
            <a:off x="4694807" y="294541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三、任务类型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15B03A-9BE2-C816-9144-458510F5CED9}"/>
              </a:ext>
            </a:extLst>
          </p:cNvPr>
          <p:cNvSpPr txBox="1"/>
          <p:nvPr/>
        </p:nvSpPr>
        <p:spPr>
          <a:xfrm>
            <a:off x="4695749" y="36817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四、工作流程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D0E8AF-FEFA-08E1-7DFB-6F77B86C5972}"/>
              </a:ext>
            </a:extLst>
          </p:cNvPr>
          <p:cNvSpPr txBox="1"/>
          <p:nvPr/>
        </p:nvSpPr>
        <p:spPr>
          <a:xfrm>
            <a:off x="4695749" y="14771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一、介绍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7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417118-4132-1623-10BB-A4C39572A579}"/>
              </a:ext>
            </a:extLst>
          </p:cNvPr>
          <p:cNvSpPr txBox="1"/>
          <p:nvPr/>
        </p:nvSpPr>
        <p:spPr>
          <a:xfrm>
            <a:off x="1598930" y="1561465"/>
            <a:ext cx="70503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</a:rPr>
              <a:t>敏捷开发是一种增量式开发方法，每个增量一般都比较小。</a:t>
            </a:r>
            <a:br>
              <a:rPr lang="en-US" altLang="zh-CN" dirty="0">
                <a:latin typeface="微软雅黑" charset="0"/>
                <a:ea typeface="微软雅黑" charset="0"/>
              </a:rPr>
            </a:br>
            <a:endParaRPr lang="en-US" altLang="zh-CN" dirty="0">
              <a:latin typeface="微软雅黑" charset="0"/>
              <a:ea typeface="微软雅黑" charset="0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在敏捷开发中，通常每两周算一个迭代，一般称作</a:t>
            </a:r>
            <a:r>
              <a:rPr lang="en-US" altLang="zh-CN" dirty="0">
                <a:latin typeface="微软雅黑" charset="0"/>
                <a:ea typeface="微软雅黑" charset="0"/>
              </a:rPr>
              <a:t>sprint</a:t>
            </a:r>
            <a:r>
              <a:rPr lang="zh-CN" altLang="en-US" dirty="0">
                <a:latin typeface="微软雅黑" charset="0"/>
                <a:ea typeface="微软雅黑" charset="0"/>
              </a:rPr>
              <a:t>（冲刺）。</a:t>
            </a:r>
            <a:br>
              <a:rPr lang="en-US" altLang="zh-CN" dirty="0">
                <a:latin typeface="微软雅黑" charset="0"/>
                <a:ea typeface="微软雅黑" charset="0"/>
              </a:rPr>
            </a:br>
            <a:br>
              <a:rPr lang="en-US" altLang="zh-CN" dirty="0">
                <a:latin typeface="微软雅黑" charset="0"/>
                <a:ea typeface="微软雅黑" charset="0"/>
              </a:rPr>
            </a:br>
            <a:r>
              <a:rPr lang="zh-CN" altLang="en-US" dirty="0">
                <a:latin typeface="微软雅黑" charset="0"/>
                <a:ea typeface="微软雅黑" charset="0"/>
              </a:rPr>
              <a:t>同时提供新版本给用户使用。</a:t>
            </a:r>
            <a:br>
              <a:rPr lang="en-US" altLang="zh-CN" dirty="0">
                <a:latin typeface="微软雅黑" charset="0"/>
                <a:ea typeface="微软雅黑" charset="0"/>
              </a:rPr>
            </a:br>
            <a:br>
              <a:rPr lang="en-US" altLang="zh-CN" dirty="0">
                <a:latin typeface="微软雅黑" charset="0"/>
                <a:ea typeface="微软雅黑" charset="0"/>
              </a:rPr>
            </a:br>
            <a:r>
              <a:rPr lang="zh-CN" altLang="en-US" dirty="0">
                <a:latin typeface="微软雅黑" charset="0"/>
                <a:ea typeface="微软雅黑" charset="0"/>
              </a:rPr>
              <a:t>敏捷开发的目标是快速适应变化，灵活调整从而达到更快的交付。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62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4527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角色（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Scrum Master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417118-4132-1623-10BB-A4C39572A579}"/>
              </a:ext>
            </a:extLst>
          </p:cNvPr>
          <p:cNvSpPr txBox="1"/>
          <p:nvPr/>
        </p:nvSpPr>
        <p:spPr>
          <a:xfrm>
            <a:off x="1896569" y="2165522"/>
            <a:ext cx="8286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</a:rPr>
              <a:t>工作职责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</a:rPr>
              <a:t>对外需要和其他团队协调资源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</a:rPr>
              <a:t>对内需要屏蔽外界对开发团队的干扰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lvl="1"/>
            <a:endParaRPr lang="en-US" altLang="zh-CN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</a:rPr>
              <a:t>负责对团队成员提供帮助，包括并不限于做如下工作：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</a:rPr>
              <a:t>促使团队按照</a:t>
            </a:r>
            <a:r>
              <a:rPr lang="en-US" altLang="zh-CN" dirty="0">
                <a:latin typeface="微软雅黑" charset="0"/>
                <a:ea typeface="微软雅黑" charset="0"/>
              </a:rPr>
              <a:t>Scrum</a:t>
            </a:r>
            <a:r>
              <a:rPr lang="zh-CN" altLang="en-US" dirty="0">
                <a:latin typeface="微软雅黑" charset="0"/>
                <a:ea typeface="微软雅黑" charset="0"/>
              </a:rPr>
              <a:t>的流程运行 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</a:rPr>
              <a:t>主持每日站会（跟进进度）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</a:rPr>
              <a:t>主持周会和</a:t>
            </a:r>
            <a:r>
              <a:rPr lang="en-US" altLang="zh-CN" dirty="0">
                <a:latin typeface="微软雅黑" charset="0"/>
                <a:ea typeface="微软雅黑" charset="0"/>
              </a:rPr>
              <a:t>sprint day </a:t>
            </a:r>
            <a:r>
              <a:rPr lang="zh-CN" altLang="en-US" dirty="0">
                <a:latin typeface="微软雅黑" charset="0"/>
                <a:ea typeface="微软雅黑" charset="0"/>
              </a:rPr>
              <a:t>（定期总结、计划排定）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</a:rPr>
              <a:t>预定会议室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charset="0"/>
                <a:ea typeface="微软雅黑" charset="0"/>
              </a:rPr>
              <a:t>申请某些账号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charset="0"/>
                <a:ea typeface="微软雅黑" charset="0"/>
              </a:rPr>
              <a:t>…………………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19735A-093B-A58D-7F9E-B80C1D243AEB}"/>
              </a:ext>
            </a:extLst>
          </p:cNvPr>
          <p:cNvSpPr txBox="1"/>
          <p:nvPr/>
        </p:nvSpPr>
        <p:spPr>
          <a:xfrm>
            <a:off x="1197033" y="1242192"/>
            <a:ext cx="10249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>
                <a:latin typeface="微软雅黑" charset="0"/>
                <a:ea typeface="微软雅黑" charset="0"/>
              </a:rPr>
              <a:t>熟悉敏捷流程的人员，一般由团队中的开发负责人担任，部分熟悉流程的产品经理也可以担任。</a:t>
            </a:r>
            <a:br>
              <a:rPr lang="en-US" altLang="zh-CN" dirty="0">
                <a:latin typeface="微软雅黑" charset="0"/>
                <a:ea typeface="微软雅黑" charset="0"/>
              </a:rPr>
            </a:br>
            <a:br>
              <a:rPr lang="en-US" altLang="zh-CN" dirty="0">
                <a:latin typeface="微软雅黑" charset="0"/>
                <a:ea typeface="微软雅黑" charset="0"/>
              </a:rPr>
            </a:br>
            <a:r>
              <a:rPr lang="zh-CN" altLang="en-US" dirty="0">
                <a:latin typeface="微软雅黑" charset="0"/>
                <a:ea typeface="微软雅黑" charset="0"/>
              </a:rPr>
              <a:t>角色定位是服务型辅助角色。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30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任务类型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E775E1-E3EB-C0E2-881B-8C05A32175A9}"/>
              </a:ext>
            </a:extLst>
          </p:cNvPr>
          <p:cNvSpPr txBox="1"/>
          <p:nvPr/>
        </p:nvSpPr>
        <p:spPr>
          <a:xfrm>
            <a:off x="1895302" y="1280159"/>
            <a:ext cx="904424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User Story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（用户故事，需要估点）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</a:rPr>
              <a:t>由产品经理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PO(product owner)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和客户方沟通需求后整理，描述了用户的需求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Tech	Story  (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技术故事，需要估点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</a:rPr>
              <a:t>一般由开发团队根据业务需求来创建，描述了非用户类型需求。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</a:rPr>
              <a:t>比如新项目、框架、服务搭建等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</a:rPr>
              <a:t>技术型对接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……………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Spike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（踩坑和调研，需要估点）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</a:rPr>
              <a:t>一般由开发团队根据业务需求来创建，描述了后续迭代要使用的技术或后续可能会遇到的难题，起到技术调研和提前踩坑的作用。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</a:rPr>
              <a:t>比如 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BI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项目对 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dashboard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的技术调研就应该归类在这里。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Bug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QA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团队在测试过程中发现的不符合预期的情况，会提出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Bug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到迭代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Dependency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</a:rPr>
              <a:t>这个任务描述的一般是这个迭代需要的外部依赖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</a:rPr>
              <a:t>（比如当前服务需要依赖另外一个服务的功能）</a:t>
            </a:r>
            <a:endParaRPr lang="en-US" altLang="zh-CN" sz="16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60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工作流程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49DCA1-E41B-6768-108F-89601DE5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3" y="1330496"/>
            <a:ext cx="8363448" cy="44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2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整体架构图</a:t>
            </a:r>
          </a:p>
        </p:txBody>
      </p:sp>
      <p:pic>
        <p:nvPicPr>
          <p:cNvPr id="12" name="图片 11" descr="图形用户界面, 图示, 应用程序&#10;&#10;描述已自动生成">
            <a:extLst>
              <a:ext uri="{FF2B5EF4-FFF2-40B4-BE49-F238E27FC236}">
                <a16:creationId xmlns:a16="http://schemas.microsoft.com/office/drawing/2014/main" id="{A4204DB8-CB33-84D4-43EE-C51B5152CE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97" y="1159510"/>
            <a:ext cx="9266228" cy="4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388234" y="139855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零、为什么要分这两种网关？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微服务网关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36D12-D5D1-46C4-DCBD-3E848B1C87EC}"/>
              </a:ext>
            </a:extLst>
          </p:cNvPr>
          <p:cNvSpPr txBox="1"/>
          <p:nvPr/>
        </p:nvSpPr>
        <p:spPr>
          <a:xfrm>
            <a:off x="2388234" y="4811395"/>
            <a:ext cx="8985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二、对外网关</a:t>
            </a:r>
            <a:br>
              <a:rPr lang="en-US" altLang="zh-CN" sz="2400" dirty="0">
                <a:latin typeface="微软雅黑" charset="0"/>
                <a:ea typeface="微软雅黑" charset="0"/>
              </a:rPr>
            </a:br>
            <a:r>
              <a:rPr lang="en-US" altLang="zh-CN" sz="2400" dirty="0">
                <a:latin typeface="微软雅黑" charset="0"/>
                <a:ea typeface="微软雅黑" charset="0"/>
              </a:rPr>
              <a:t>  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面向不同注册中心或第三方系统，不需要登录且使用验签方式）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43EBE1-748E-8938-E1B5-E4CF3254A0CE}"/>
              </a:ext>
            </a:extLst>
          </p:cNvPr>
          <p:cNvSpPr txBox="1"/>
          <p:nvPr/>
        </p:nvSpPr>
        <p:spPr>
          <a:xfrm>
            <a:off x="2388233" y="3710495"/>
            <a:ext cx="969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一、对内网关</a:t>
            </a:r>
            <a:br>
              <a:rPr lang="en-US" altLang="zh-CN" sz="2400" dirty="0">
                <a:latin typeface="微软雅黑" charset="0"/>
                <a:ea typeface="微软雅黑" charset="0"/>
              </a:rPr>
            </a:br>
            <a:r>
              <a:rPr lang="zh-CN" altLang="en-US" sz="2400" dirty="0">
                <a:latin typeface="微软雅黑" charset="0"/>
                <a:ea typeface="微软雅黑" charset="0"/>
              </a:rPr>
              <a:t>  面向相同注册中心内的服务，需要登录且使用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token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鉴权方式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DEAA66-2FEB-6E83-9C2E-CA1C5D61B7A2}"/>
              </a:ext>
            </a:extLst>
          </p:cNvPr>
          <p:cNvSpPr txBox="1"/>
          <p:nvPr/>
        </p:nvSpPr>
        <p:spPr>
          <a:xfrm>
            <a:off x="2845434" y="1853049"/>
            <a:ext cx="8679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</a:rPr>
              <a:t>面向的群体不同</a:t>
            </a:r>
            <a:endParaRPr lang="en-US" altLang="zh-CN" sz="2400" dirty="0">
              <a:latin typeface="微软雅黑" charset="0"/>
              <a:ea typeface="微软雅黑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charset="0"/>
              <a:ea typeface="微软雅黑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</a:rPr>
              <a:t>鉴权的差异性</a:t>
            </a:r>
            <a:br>
              <a:rPr lang="en-US" altLang="zh-CN" sz="2400" dirty="0">
                <a:latin typeface="微软雅黑" charset="0"/>
                <a:ea typeface="微软雅黑" charset="0"/>
              </a:rPr>
            </a:br>
            <a:endParaRPr lang="en-US" altLang="zh-CN" sz="2400" dirty="0">
              <a:latin typeface="微软雅黑" charset="0"/>
              <a:ea typeface="微软雅黑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7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64709" y="1398557"/>
            <a:ext cx="5327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一、请求鉴权（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token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的鉴权与刷新）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4366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对内网关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 </a:t>
            </a:r>
            <a:r>
              <a:rPr lang="en-US" altLang="zh-CN" sz="3200" dirty="0" err="1">
                <a:latin typeface="微软雅黑" charset="0"/>
                <a:ea typeface="微软雅黑" charset="0"/>
              </a:rPr>
              <a:t>api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-gateway</a:t>
            </a:r>
            <a:endParaRPr lang="zh-CN" altLang="en-US" sz="3200" dirty="0">
              <a:latin typeface="微软雅黑" charset="0"/>
              <a:ea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36D12-D5D1-46C4-DCBD-3E848B1C87EC}"/>
              </a:ext>
            </a:extLst>
          </p:cNvPr>
          <p:cNvSpPr txBox="1"/>
          <p:nvPr/>
        </p:nvSpPr>
        <p:spPr>
          <a:xfrm>
            <a:off x="4664709" y="216789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二、黑白名单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AFD4C2-A793-3EBD-5A33-E8E2BBCBBB27}"/>
              </a:ext>
            </a:extLst>
          </p:cNvPr>
          <p:cNvSpPr txBox="1"/>
          <p:nvPr/>
        </p:nvSpPr>
        <p:spPr>
          <a:xfrm>
            <a:off x="4664708" y="29327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三、动态路由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2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请求鉴权流程</a:t>
            </a:r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C94B38E3-5B03-6F8D-50BE-42851F1D6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9" y="1008320"/>
            <a:ext cx="8452920" cy="47813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155DC8-DEAE-1892-05F2-1DA9AD64AB80}"/>
              </a:ext>
            </a:extLst>
          </p:cNvPr>
          <p:cNvSpPr txBox="1"/>
          <p:nvPr/>
        </p:nvSpPr>
        <p:spPr>
          <a:xfrm>
            <a:off x="9153321" y="1346200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charset="0"/>
                <a:ea typeface="微软雅黑" charset="0"/>
              </a:rPr>
              <a:t>JWT</a:t>
            </a:r>
            <a:br>
              <a:rPr lang="en-US" altLang="zh-CN" sz="2400" dirty="0">
                <a:latin typeface="微软雅黑" charset="0"/>
                <a:ea typeface="微软雅黑" charset="0"/>
              </a:rPr>
            </a:br>
            <a:r>
              <a:rPr lang="en-US" altLang="zh-CN" sz="2400" dirty="0">
                <a:latin typeface="微软雅黑" charset="0"/>
                <a:ea typeface="微软雅黑" charset="0"/>
              </a:rPr>
              <a:t>https://jwt.io/</a:t>
            </a:r>
          </a:p>
        </p:txBody>
      </p:sp>
    </p:spTree>
    <p:extLst>
      <p:ext uri="{BB962C8B-B14F-4D97-AF65-F5344CB8AC3E}">
        <p14:creationId xmlns:p14="http://schemas.microsoft.com/office/powerpoint/2010/main" val="210141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黑名单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CD6E79-7D15-FB0E-9EB3-7BB9BA5D17EF}"/>
              </a:ext>
            </a:extLst>
          </p:cNvPr>
          <p:cNvSpPr txBox="1"/>
          <p:nvPr/>
        </p:nvSpPr>
        <p:spPr>
          <a:xfrm>
            <a:off x="1507490" y="1195010"/>
            <a:ext cx="6878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</a:rPr>
              <a:t>在某些业务服务中，接口可能存在不对客户端开放的情况。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为了防止客户端调用到内部接口，因此设计了黑名单。</a:t>
            </a:r>
            <a:br>
              <a:rPr lang="en-US" altLang="zh-CN" dirty="0">
                <a:latin typeface="微软雅黑" charset="0"/>
                <a:ea typeface="微软雅黑" charset="0"/>
              </a:rPr>
            </a:br>
            <a:br>
              <a:rPr lang="en-US" altLang="zh-CN" dirty="0">
                <a:latin typeface="微软雅黑" charset="0"/>
                <a:ea typeface="微软雅黑" charset="0"/>
              </a:rPr>
            </a:br>
            <a:r>
              <a:rPr lang="zh-CN" altLang="en-US" dirty="0">
                <a:latin typeface="微软雅黑" charset="0"/>
                <a:ea typeface="微软雅黑" charset="0"/>
              </a:rPr>
              <a:t>当客户端请求地址匹配到黑名单上路径后，网关将直接拒绝请求。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FEFAB1-583D-CF20-8D72-22090A7C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90" y="2476037"/>
            <a:ext cx="5448481" cy="325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白名单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00452D-FFD9-5F4C-8BD9-DC0D11DC034B}"/>
              </a:ext>
            </a:extLst>
          </p:cNvPr>
          <p:cNvSpPr txBox="1"/>
          <p:nvPr/>
        </p:nvSpPr>
        <p:spPr>
          <a:xfrm>
            <a:off x="1507490" y="1195010"/>
            <a:ext cx="7571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</a:rPr>
              <a:t>在某些业务服务中，可能存在需要跳过接口鉴权功能的功能。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为了防止被鉴权，设计出了白名单功能。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endParaRPr lang="en-US" altLang="zh-CN" dirty="0">
              <a:latin typeface="微软雅黑" charset="0"/>
              <a:ea typeface="微软雅黑" charset="0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当客户端请求地址存在白名单中时，将跳过鉴权，直接透传到业务系统。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比如： 访问</a:t>
            </a:r>
            <a:r>
              <a:rPr lang="en-US" altLang="zh-CN" dirty="0">
                <a:latin typeface="微软雅黑" charset="0"/>
                <a:ea typeface="微软雅黑" charset="0"/>
              </a:rPr>
              <a:t>swagger</a:t>
            </a:r>
            <a:r>
              <a:rPr lang="zh-CN" altLang="en-US" dirty="0">
                <a:latin typeface="微软雅黑" charset="0"/>
                <a:ea typeface="微软雅黑" charset="0"/>
              </a:rPr>
              <a:t>、登录等功能。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endParaRPr lang="en-US" altLang="zh-CN" dirty="0"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01A606-E977-A477-D6AC-E719399B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68" y="2786440"/>
            <a:ext cx="69532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http://192.168.1.106:1339/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动态路由</a:t>
            </a: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9DDC07C2-5B99-0A48-89C4-99DF9A650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4" y="2795833"/>
            <a:ext cx="7398097" cy="30697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42C1FB-1C61-1680-9FDE-7DD745BAAD3B}"/>
              </a:ext>
            </a:extLst>
          </p:cNvPr>
          <p:cNvSpPr txBox="1"/>
          <p:nvPr/>
        </p:nvSpPr>
        <p:spPr>
          <a:xfrm>
            <a:off x="1507490" y="1195010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</a:rPr>
              <a:t>网关可以根据当前路由规则，决定请求应该如何被转发。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endParaRPr lang="en-US" altLang="zh-CN" dirty="0">
              <a:latin typeface="微软雅黑" charset="0"/>
              <a:ea typeface="微软雅黑" charset="0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且当路由规则被改变后，网关可以不用重启即可应用到新的路由规则。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871</Words>
  <Application>Microsoft Office PowerPoint</Application>
  <PresentationFormat>宽屏</PresentationFormat>
  <Paragraphs>122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微软雅黑</vt:lpstr>
      <vt:lpstr>Arial</vt:lpstr>
      <vt:lpstr>Calibri</vt:lpstr>
      <vt:lpstr>Calibri Light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kevinke</dc:creator>
  <cp:lastModifiedBy>旧梦 周</cp:lastModifiedBy>
  <cp:revision>148</cp:revision>
  <dcterms:created xsi:type="dcterms:W3CDTF">2021-01-27T10:22:04Z</dcterms:created>
  <dcterms:modified xsi:type="dcterms:W3CDTF">2024-07-15T03:52:52Z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