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70" r:id="rId4"/>
    <p:sldId id="271" r:id="rId5"/>
    <p:sldId id="279" r:id="rId6"/>
    <p:sldId id="277" r:id="rId7"/>
    <p:sldId id="278" r:id="rId8"/>
    <p:sldId id="257" r:id="rId9"/>
    <p:sldId id="259" r:id="rId10"/>
    <p:sldId id="263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8" y="10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FEAA-4A3E-4301-8920-1948D2CE57E2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055EB-C1C8-446C-A25F-7C47A4B52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0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313798-B433-4B71-9AAD-F21B1053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A1A3-F647-4A29-AE2C-6DD127D0DAAE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7CFA12-4ED2-4110-BB27-67353DC1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C5931C-E82F-4E4E-AB67-9817F7D5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1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34E-9956-425B-A48F-4D0F39C6E63E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231B-7531-4158-B476-CAC196182D69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6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B91-847C-49A9-AEF2-3DB5BE44DB7C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FBA2-4ADE-4F69-BD38-24CB5F947AD6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3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8946-CF5C-48F2-94CE-C566BBE022A8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CF-64A8-4445-AF54-B8D3B4FA78E5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6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00C-CB55-407B-ABEF-11C86E59A4FC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6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E180-8A16-4DCD-AD68-EC8F4F83E848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6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27E-F1B9-45BA-A367-D61E26A689AD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1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07E-5FB6-4766-B253-4C46CC3E7D71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DFC8-E479-4FDF-821E-98A96A358EAC}" type="datetime1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karnokd/status/979732723152687106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D%94%EB%A3%A8%ED%8B%B4" TargetMode="External"/><Relationship Id="rId2" Type="http://schemas.openxmlformats.org/officeDocument/2006/relationships/hyperlink" Target="https://ko.wikipedia.org/wiki/%EB%A3%A8%ED%8B%B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D%94%EB%A3%A8%ED%8B%B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B%A9%9C%EB%B9%88_%EC%BD%98%EC%9B%A8%EC%9D%B4&amp;action=edit&amp;redlink=1" TargetMode="External"/><Relationship Id="rId7" Type="http://schemas.openxmlformats.org/officeDocument/2006/relationships/hyperlink" Target="https://ko.wikipedia.org/wiki/%EC%BD%94%EB%A3%A8%ED%8B%B4" TargetMode="External"/><Relationship Id="rId2" Type="http://schemas.openxmlformats.org/officeDocument/2006/relationships/hyperlink" Target="https://ko.wikipedia.org/wiki/%EB%8F%84%EB%84%90%EB%93%9C_%EC%BB%A4%EB%88%84%EC%8A%A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BD%94%EB%A3%A8%ED%8B%B4#cite_note-Conway1963-3" TargetMode="External"/><Relationship Id="rId5" Type="http://schemas.openxmlformats.org/officeDocument/2006/relationships/hyperlink" Target="https://ko.wikipedia.org/wiki/%EC%BD%94%EB%A3%A8%ED%8B%B4#cite_note-KnuthVol1_1_4_5-2" TargetMode="External"/><Relationship Id="rId4" Type="http://schemas.openxmlformats.org/officeDocument/2006/relationships/hyperlink" Target="https://ko.wikipedia.org/wiki/%EC%96%B4%EC%85%88%EB%B8%94%EB%A6%AC%EC%96%B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routine" TargetMode="External"/><Relationship Id="rId3" Type="http://schemas.openxmlformats.org/officeDocument/2006/relationships/hyperlink" Target="https://en.wikipedia.org/wiki/Exception_handling" TargetMode="External"/><Relationship Id="rId7" Type="http://schemas.openxmlformats.org/officeDocument/2006/relationships/hyperlink" Target="https://en.wikipedia.org/wiki/Pipeline_(software)" TargetMode="External"/><Relationship Id="rId2" Type="http://schemas.openxmlformats.org/officeDocument/2006/relationships/hyperlink" Target="https://en.wikipedia.org/wiki/Cooperative_multitas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azy_evaluation" TargetMode="External"/><Relationship Id="rId5" Type="http://schemas.openxmlformats.org/officeDocument/2006/relationships/hyperlink" Target="https://en.wikipedia.org/wiki/Iterator" TargetMode="External"/><Relationship Id="rId10" Type="http://schemas.openxmlformats.org/officeDocument/2006/relationships/image" Target="../media/image2.jpeg"/><Relationship Id="rId4" Type="http://schemas.openxmlformats.org/officeDocument/2006/relationships/hyperlink" Target="https://en.wikipedia.org/wiki/Event_loop" TargetMode="External"/><Relationship Id="rId9" Type="http://schemas.openxmlformats.org/officeDocument/2006/relationships/hyperlink" Target="https://photo-ac.com/ko/photo/1138472/%ED%98%BC%EB%9E%8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kotlin/coroutines?hl=k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abs.developers.google.com/codelabs/kotlin-coroutines/index.html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OHK_w09pVA?start=30&amp;feature=oembed" TargetMode="External"/><Relationship Id="rId4" Type="http://schemas.openxmlformats.org/officeDocument/2006/relationships/hyperlink" Target="https://youtu.be/BOHK_w09pVA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opic/libraries/architecture/workmanager" TargetMode="External"/><Relationship Id="rId3" Type="http://schemas.openxmlformats.org/officeDocument/2006/relationships/hyperlink" Target="https://youtu.be/3KlUW6k4vsk?t=80" TargetMode="External"/><Relationship Id="rId7" Type="http://schemas.openxmlformats.org/officeDocument/2006/relationships/hyperlink" Target="https://developer.android.com/topic/libraries/architecture/lifecycle" TargetMode="External"/><Relationship Id="rId2" Type="http://schemas.openxmlformats.org/officeDocument/2006/relationships/hyperlink" Target="https://blog.jetbrains.com/kotlin/2016/04/kotlin-post-1-0-roadm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droid-developers.googleblog.com/2020/06/unwrapping-android-11-beta-plus-more.html" TargetMode="External"/><Relationship Id="rId5" Type="http://schemas.openxmlformats.org/officeDocument/2006/relationships/hyperlink" Target="https://youtu.be/BOHK_w09pVA" TargetMode="External"/><Relationship Id="rId4" Type="http://schemas.openxmlformats.org/officeDocument/2006/relationships/hyperlink" Target="https://blog.jetbrains.com/kotlin/2018/10/kotlin-1-3/" TargetMode="External"/><Relationship Id="rId9" Type="http://schemas.openxmlformats.org/officeDocument/2006/relationships/hyperlink" Target="https://developer.android.com/topic/libraries/architecture/ro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4C5C8-48A8-46B9-B79E-7F697962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74" y="1096656"/>
            <a:ext cx="1734252" cy="1734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87F2C2-D475-47C9-AF0A-FCCCB676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23" y="2411515"/>
            <a:ext cx="7225551" cy="1443039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Why Coroutines</a:t>
            </a:r>
            <a:endParaRPr lang="ko-KR" altLang="en-US" sz="48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1092E-C97E-4BCF-8141-59E5A5042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87901"/>
            <a:ext cx="6858000" cy="1918453"/>
          </a:xfrm>
        </p:spPr>
        <p:txBody>
          <a:bodyPr>
            <a:norm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새로운 차원의 앱을 지향합니다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https://www.youtube.com/c/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https://blog.naver.com/cenodim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hohoins@nate.com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2C02F-4AD4-4593-B0C1-FE1E650A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751C0-56BC-4504-BA3B-1D8808A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0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F8FF52D-CB74-48C5-8DAF-C21EF0623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54" y="1575226"/>
            <a:ext cx="5740217" cy="4332655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3E5D16-8D71-4CB6-BF6D-772F7712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9B508A-9FC7-4A43-9F8F-C62BA526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0AED7A-4BBA-495F-BDB1-1CE339FD435C}"/>
              </a:ext>
            </a:extLst>
          </p:cNvPr>
          <p:cNvSpPr txBox="1">
            <a:spLocks/>
          </p:cNvSpPr>
          <p:nvPr/>
        </p:nvSpPr>
        <p:spPr>
          <a:xfrm>
            <a:off x="637615" y="5970499"/>
            <a:ext cx="7886700" cy="771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3"/>
              </a:rPr>
              <a:t>https://twitter.com/akarnokd/status/979732723152687106</a:t>
            </a:r>
            <a:endParaRPr lang="en-US" altLang="ko-KR" sz="800" dirty="0">
              <a:latin typeface="+mn-ea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9FB9814-36D3-453E-939F-0C871CF5CFBA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j-ea"/>
              </a:rPr>
              <a:t>Learning curves</a:t>
            </a:r>
            <a:endParaRPr lang="ko-KR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932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4C5C8-48A8-46B9-B79E-7F697962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74" y="1096656"/>
            <a:ext cx="1734252" cy="1734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87F2C2-D475-47C9-AF0A-FCCCB676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23" y="2411515"/>
            <a:ext cx="7225551" cy="1443039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THE END</a:t>
            </a:r>
            <a:endParaRPr lang="ko-KR" altLang="en-US" sz="4800" dirty="0">
              <a:latin typeface="+mj-ea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2C02F-4AD4-4593-B0C1-FE1E650A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751C0-56BC-4504-BA3B-1D8808A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AEA29BF7-12A8-46B5-9B9E-9A0F91C09E75}"/>
              </a:ext>
            </a:extLst>
          </p:cNvPr>
          <p:cNvSpPr txBox="1">
            <a:spLocks/>
          </p:cNvSpPr>
          <p:nvPr/>
        </p:nvSpPr>
        <p:spPr>
          <a:xfrm>
            <a:off x="1143000" y="4087901"/>
            <a:ext cx="6858000" cy="191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새로운 차원의 앱을 지향합니다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https://www.youtube.com/c/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https://blog.naver.com/cenodim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hohoins@nate.com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704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7427B-5C85-4F1A-BEAD-5599315D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>
                <a:latin typeface="+mn-ea"/>
              </a:rPr>
              <a:t>코루틴</a:t>
            </a:r>
            <a:r>
              <a:rPr lang="en-US" altLang="ko-KR" sz="2000" dirty="0">
                <a:latin typeface="+mn-ea"/>
              </a:rPr>
              <a:t>(coroutine)</a:t>
            </a:r>
            <a:r>
              <a:rPr lang="ko-KR" altLang="en-US" sz="2000" dirty="0">
                <a:latin typeface="+mn-ea"/>
              </a:rPr>
              <a:t>은 </a:t>
            </a:r>
            <a:r>
              <a:rPr lang="ko-KR" altLang="en-US" sz="2000" dirty="0">
                <a:latin typeface="+mn-ea"/>
                <a:hlinkClick r:id="rId2" tooltip="루틴"/>
              </a:rPr>
              <a:t>루틴</a:t>
            </a:r>
            <a:r>
              <a:rPr lang="ko-KR" altLang="en-US" sz="2000" dirty="0">
                <a:latin typeface="+mn-ea"/>
              </a:rPr>
              <a:t>의 일종</a:t>
            </a:r>
            <a:r>
              <a:rPr lang="en-US" altLang="ko-KR" sz="2000" dirty="0">
                <a:latin typeface="+mn-ea"/>
              </a:rPr>
              <a:t> 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협동 루틴이라 할 수 있다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코루틴의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"Co"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with </a:t>
            </a:r>
            <a:r>
              <a:rPr lang="ko-KR" altLang="en-US" sz="2000" dirty="0">
                <a:latin typeface="+mn-ea"/>
              </a:rPr>
              <a:t>또는 </a:t>
            </a:r>
            <a:r>
              <a:rPr lang="en-US" altLang="ko-KR" sz="2000" dirty="0">
                <a:latin typeface="+mn-ea"/>
              </a:rPr>
              <a:t>together</a:t>
            </a:r>
            <a:r>
              <a:rPr lang="ko-KR" altLang="en-US" sz="2000" dirty="0">
                <a:latin typeface="+mn-ea"/>
              </a:rPr>
              <a:t>를 뜻한다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A32BDD-ED87-46B7-8B25-18C3B4F5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05AE56-6C60-4A37-93AB-2C382275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BA1BAD-F8F4-4528-A1FB-0E10985C295A}"/>
              </a:ext>
            </a:extLst>
          </p:cNvPr>
          <p:cNvSpPr txBox="1">
            <a:spLocks/>
          </p:cNvSpPr>
          <p:nvPr/>
        </p:nvSpPr>
        <p:spPr>
          <a:xfrm>
            <a:off x="637615" y="5970501"/>
            <a:ext cx="7886700" cy="771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3"/>
              </a:rPr>
              <a:t>https://ko.wikipedia.org/wiki/%EC%BD%94%EB%A3%A8%ED%8B%B4</a:t>
            </a:r>
            <a:endParaRPr lang="en-US" altLang="ko-KR" sz="800" dirty="0">
              <a:latin typeface="+mn-ea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3EB4FE1-770A-40FC-ABF9-A2E38CF2412D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j-ea"/>
              </a:rPr>
              <a:t>Coroutine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364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7427B-5C85-4F1A-BEAD-5599315D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>
                <a:latin typeface="+mn-ea"/>
              </a:rPr>
              <a:t>코루틴은</a:t>
            </a:r>
            <a:r>
              <a:rPr lang="ko-KR" altLang="en-US" sz="2000" dirty="0">
                <a:latin typeface="+mn-ea"/>
              </a:rPr>
              <a:t> 이전에 자신의 실행이 마지막으로 </a:t>
            </a:r>
            <a:r>
              <a:rPr lang="ko-KR" altLang="en-US" sz="2000" b="1" dirty="0">
                <a:solidFill>
                  <a:schemeClr val="accent2"/>
                </a:solidFill>
                <a:latin typeface="+mn-ea"/>
              </a:rPr>
              <a:t>중단</a:t>
            </a:r>
            <a:r>
              <a:rPr lang="ko-KR" altLang="en-US" sz="2000" dirty="0">
                <a:latin typeface="+mn-ea"/>
              </a:rPr>
              <a:t>되었던 지점 다음의 장소에서 실행을 </a:t>
            </a:r>
            <a:r>
              <a:rPr lang="ko-KR" altLang="en-US" sz="2000" b="1" dirty="0">
                <a:solidFill>
                  <a:schemeClr val="accent2"/>
                </a:solidFill>
                <a:latin typeface="+mn-ea"/>
              </a:rPr>
              <a:t>재개</a:t>
            </a:r>
            <a:r>
              <a:rPr lang="ko-KR" altLang="en-US" sz="2000" dirty="0">
                <a:latin typeface="+mn-ea"/>
              </a:rPr>
              <a:t>한다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A32BDD-ED87-46B7-8B25-18C3B4F5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05AE56-6C60-4A37-93AB-2C382275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BA1BAD-F8F4-4528-A1FB-0E10985C295A}"/>
              </a:ext>
            </a:extLst>
          </p:cNvPr>
          <p:cNvSpPr txBox="1">
            <a:spLocks/>
          </p:cNvSpPr>
          <p:nvPr/>
        </p:nvSpPr>
        <p:spPr>
          <a:xfrm>
            <a:off x="637615" y="5970500"/>
            <a:ext cx="7886700" cy="771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https://ko.wikipedia.org/wiki/%EC%BD%94%EB%A3%A8%ED%8B%B4</a:t>
            </a:r>
            <a:endParaRPr lang="en-US" altLang="ko-KR" sz="800" dirty="0">
              <a:latin typeface="+mn-ea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9E23F6B-96AE-4E17-B0FF-1DD9678890A2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j-ea"/>
              </a:rPr>
              <a:t>Coroutine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E6C94-4839-4B77-853C-CE84B49A1FC4}"/>
              </a:ext>
            </a:extLst>
          </p:cNvPr>
          <p:cNvSpPr/>
          <p:nvPr/>
        </p:nvSpPr>
        <p:spPr>
          <a:xfrm>
            <a:off x="2339789" y="2998693"/>
            <a:ext cx="1443319" cy="2362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routine() {	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B358BF-BA0C-4012-82E6-19C9319593D2}"/>
              </a:ext>
            </a:extLst>
          </p:cNvPr>
          <p:cNvSpPr/>
          <p:nvPr/>
        </p:nvSpPr>
        <p:spPr>
          <a:xfrm>
            <a:off x="5769906" y="2998693"/>
            <a:ext cx="1443319" cy="2362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coroutine() 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	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29DA4B3-5849-4D05-8934-5E17AB6833A3}"/>
              </a:ext>
            </a:extLst>
          </p:cNvPr>
          <p:cNvSpPr/>
          <p:nvPr/>
        </p:nvSpPr>
        <p:spPr>
          <a:xfrm>
            <a:off x="1210232" y="3072953"/>
            <a:ext cx="1029821" cy="261675"/>
          </a:xfrm>
          <a:prstGeom prst="rightArrow">
            <a:avLst>
              <a:gd name="adj1" fmla="val 50000"/>
              <a:gd name="adj2" fmla="val 1733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in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55F5DB64-73F6-4E62-B88B-E75FEAE8FDE0}"/>
              </a:ext>
            </a:extLst>
          </p:cNvPr>
          <p:cNvSpPr/>
          <p:nvPr/>
        </p:nvSpPr>
        <p:spPr>
          <a:xfrm>
            <a:off x="1210233" y="5042551"/>
            <a:ext cx="1029821" cy="255499"/>
          </a:xfrm>
          <a:prstGeom prst="leftArrow">
            <a:avLst>
              <a:gd name="adj1" fmla="val 50000"/>
              <a:gd name="adj2" fmla="val 195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out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50B6BA1-FCE3-4875-86EA-F2E1804C7E2B}"/>
              </a:ext>
            </a:extLst>
          </p:cNvPr>
          <p:cNvSpPr/>
          <p:nvPr/>
        </p:nvSpPr>
        <p:spPr>
          <a:xfrm>
            <a:off x="4605055" y="3072953"/>
            <a:ext cx="1029821" cy="261675"/>
          </a:xfrm>
          <a:prstGeom prst="rightArrow">
            <a:avLst>
              <a:gd name="adj1" fmla="val 50000"/>
              <a:gd name="adj2" fmla="val 1733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in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09E5E09F-724A-432A-85E5-B7EDBBCDD277}"/>
              </a:ext>
            </a:extLst>
          </p:cNvPr>
          <p:cNvSpPr/>
          <p:nvPr/>
        </p:nvSpPr>
        <p:spPr>
          <a:xfrm>
            <a:off x="4605055" y="3688824"/>
            <a:ext cx="1029821" cy="255499"/>
          </a:xfrm>
          <a:prstGeom prst="leftArrow">
            <a:avLst>
              <a:gd name="adj1" fmla="val 50000"/>
              <a:gd name="adj2" fmla="val 195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중단</a:t>
            </a:r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AAEC97D8-6C96-45D7-BAF9-A52AEFEA19B3}"/>
              </a:ext>
            </a:extLst>
          </p:cNvPr>
          <p:cNvSpPr/>
          <p:nvPr/>
        </p:nvSpPr>
        <p:spPr>
          <a:xfrm>
            <a:off x="4605055" y="5056949"/>
            <a:ext cx="1029821" cy="255499"/>
          </a:xfrm>
          <a:prstGeom prst="leftArrow">
            <a:avLst>
              <a:gd name="adj1" fmla="val 50000"/>
              <a:gd name="adj2" fmla="val 195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out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3D0C21C-35CB-4BA9-9082-D38E77FA0EB9}"/>
              </a:ext>
            </a:extLst>
          </p:cNvPr>
          <p:cNvSpPr/>
          <p:nvPr/>
        </p:nvSpPr>
        <p:spPr>
          <a:xfrm>
            <a:off x="4612342" y="3899354"/>
            <a:ext cx="1029821" cy="261675"/>
          </a:xfrm>
          <a:prstGeom prst="rightArrow">
            <a:avLst>
              <a:gd name="adj1" fmla="val 50000"/>
              <a:gd name="adj2" fmla="val 1733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재개</a:t>
            </a:r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CF85455D-4976-4F54-BD4C-29EE7499D60B}"/>
              </a:ext>
            </a:extLst>
          </p:cNvPr>
          <p:cNvSpPr/>
          <p:nvPr/>
        </p:nvSpPr>
        <p:spPr>
          <a:xfrm>
            <a:off x="4612342" y="4253550"/>
            <a:ext cx="1029821" cy="255499"/>
          </a:xfrm>
          <a:prstGeom prst="leftArrow">
            <a:avLst>
              <a:gd name="adj1" fmla="val 50000"/>
              <a:gd name="adj2" fmla="val 195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중단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B1DF469-FD22-4832-8054-AA048D072020}"/>
              </a:ext>
            </a:extLst>
          </p:cNvPr>
          <p:cNvSpPr/>
          <p:nvPr/>
        </p:nvSpPr>
        <p:spPr>
          <a:xfrm>
            <a:off x="4603377" y="4471167"/>
            <a:ext cx="1029821" cy="261675"/>
          </a:xfrm>
          <a:prstGeom prst="rightArrow">
            <a:avLst>
              <a:gd name="adj1" fmla="val 50000"/>
              <a:gd name="adj2" fmla="val 1733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재개</a:t>
            </a:r>
          </a:p>
        </p:txBody>
      </p:sp>
    </p:spTree>
    <p:extLst>
      <p:ext uri="{BB962C8B-B14F-4D97-AF65-F5344CB8AC3E}">
        <p14:creationId xmlns:p14="http://schemas.microsoft.com/office/powerpoint/2010/main" val="73942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7427B-5C85-4F1A-BEAD-5599315D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  <a:hlinkClick r:id="rId2" tooltip="도널드 커누스"/>
              </a:rPr>
              <a:t>도널드 </a:t>
            </a:r>
            <a:r>
              <a:rPr lang="ko-KR" altLang="en-US" sz="2000" dirty="0" err="1">
                <a:latin typeface="+mn-ea"/>
                <a:hlinkClick r:id="rId2" tooltip="도널드 커누스"/>
              </a:rPr>
              <a:t>커누스</a:t>
            </a:r>
            <a:r>
              <a:rPr lang="ko-KR" altLang="en-US" sz="2000" dirty="0" err="1">
                <a:latin typeface="+mn-ea"/>
              </a:rPr>
              <a:t>에</a:t>
            </a:r>
            <a:r>
              <a:rPr lang="ko-KR" altLang="en-US" sz="2000" dirty="0">
                <a:latin typeface="+mn-ea"/>
              </a:rPr>
              <a:t> 따르면 </a:t>
            </a:r>
            <a:r>
              <a:rPr lang="ko-KR" altLang="en-US" sz="2000" dirty="0" err="1">
                <a:latin typeface="+mn-ea"/>
                <a:hlinkClick r:id="rId3" tooltip="멜빈 콘웨이 (없는 문서)"/>
              </a:rPr>
              <a:t>멜빈</a:t>
            </a:r>
            <a:r>
              <a:rPr lang="ko-KR" altLang="en-US" sz="2000" dirty="0">
                <a:latin typeface="+mn-ea"/>
                <a:hlinkClick r:id="rId3" tooltip="멜빈 콘웨이 (없는 문서)"/>
              </a:rPr>
              <a:t> </a:t>
            </a:r>
            <a:r>
              <a:rPr lang="ko-KR" altLang="en-US" sz="2000" dirty="0" err="1">
                <a:latin typeface="+mn-ea"/>
                <a:hlinkClick r:id="rId3" tooltip="멜빈 콘웨이 (없는 문서)"/>
              </a:rPr>
              <a:t>콘웨이</a:t>
            </a:r>
            <a:r>
              <a:rPr lang="ko-KR" altLang="en-US" sz="2000" dirty="0" err="1">
                <a:latin typeface="+mn-ea"/>
              </a:rPr>
              <a:t>는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1958</a:t>
            </a:r>
            <a:r>
              <a:rPr lang="ko-KR" altLang="en-US" sz="2000" dirty="0">
                <a:latin typeface="+mn-ea"/>
              </a:rPr>
              <a:t>년 </a:t>
            </a:r>
            <a:r>
              <a:rPr lang="ko-KR" altLang="en-US" sz="2000" dirty="0" err="1">
                <a:latin typeface="+mn-ea"/>
              </a:rPr>
              <a:t>코루틴</a:t>
            </a:r>
            <a:r>
              <a:rPr lang="en-US" altLang="ko-KR" sz="2000" dirty="0">
                <a:latin typeface="+mn-ea"/>
              </a:rPr>
              <a:t>(coroutine)</a:t>
            </a:r>
            <a:r>
              <a:rPr lang="ko-KR" altLang="en-US" sz="2000" dirty="0">
                <a:latin typeface="+mn-ea"/>
              </a:rPr>
              <a:t>이라는 용어를 만들어냈으며 당시 그는 이를 </a:t>
            </a:r>
            <a:r>
              <a:rPr lang="ko-KR" altLang="en-US" sz="2000" dirty="0">
                <a:latin typeface="+mn-ea"/>
                <a:hlinkClick r:id="rId4" tooltip="어셈블리어"/>
              </a:rPr>
              <a:t>어셈블리 프로그램</a:t>
            </a:r>
            <a:r>
              <a:rPr lang="ko-KR" altLang="en-US" sz="2000" dirty="0">
                <a:latin typeface="+mn-ea"/>
              </a:rPr>
              <a:t>에 적용했다</a:t>
            </a:r>
            <a:r>
              <a:rPr lang="en-US" altLang="ko-KR" sz="2000" dirty="0">
                <a:latin typeface="+mn-ea"/>
              </a:rPr>
              <a:t>.</a:t>
            </a:r>
            <a:r>
              <a:rPr lang="en-US" altLang="ko-KR" sz="2000" baseline="30000" dirty="0">
                <a:latin typeface="+mn-ea"/>
                <a:hlinkClick r:id="rId5"/>
              </a:rPr>
              <a:t>[2]</a:t>
            </a:r>
            <a:r>
              <a:rPr lang="ko-KR" altLang="en-US" sz="2000" dirty="0">
                <a:latin typeface="+mn-ea"/>
              </a:rPr>
              <a:t> 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코루틴에</a:t>
            </a:r>
            <a:r>
              <a:rPr lang="ko-KR" altLang="en-US" sz="2000" dirty="0">
                <a:latin typeface="+mn-ea"/>
              </a:rPr>
              <a:t> 관해 설명된 최초의 출판물은 </a:t>
            </a:r>
            <a:r>
              <a:rPr lang="en-US" altLang="ko-KR" sz="2000" dirty="0">
                <a:latin typeface="+mn-ea"/>
              </a:rPr>
              <a:t>1963</a:t>
            </a:r>
            <a:r>
              <a:rPr lang="ko-KR" altLang="en-US" sz="2000" dirty="0">
                <a:latin typeface="+mn-ea"/>
              </a:rPr>
              <a:t>년에 등장하였다</a:t>
            </a:r>
            <a:r>
              <a:rPr lang="en-US" altLang="ko-KR" sz="2000" dirty="0">
                <a:latin typeface="+mn-ea"/>
              </a:rPr>
              <a:t>.</a:t>
            </a:r>
            <a:r>
              <a:rPr lang="en-US" altLang="ko-KR" sz="2000" baseline="30000" dirty="0">
                <a:latin typeface="+mn-ea"/>
                <a:hlinkClick r:id="rId6"/>
              </a:rPr>
              <a:t>[3]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A32BDD-ED87-46B7-8B25-18C3B4F5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05AE56-6C60-4A37-93AB-2C382275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BA1BAD-F8F4-4528-A1FB-0E10985C295A}"/>
              </a:ext>
            </a:extLst>
          </p:cNvPr>
          <p:cNvSpPr txBox="1">
            <a:spLocks/>
          </p:cNvSpPr>
          <p:nvPr/>
        </p:nvSpPr>
        <p:spPr>
          <a:xfrm>
            <a:off x="637615" y="5970499"/>
            <a:ext cx="7886700" cy="771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7"/>
              </a:rPr>
              <a:t>https://ko.wikipedia.org/wiki/%EC%BD%94%EB%A3%A8%ED%8B%B4</a:t>
            </a:r>
            <a:endParaRPr lang="en-US" altLang="ko-KR" sz="800" dirty="0">
              <a:latin typeface="+mn-ea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B209640-BC48-4BF1-BEF0-C42A0360B387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j-ea"/>
              </a:rPr>
              <a:t>Coroutine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36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BE9CE-5265-4D22-884D-3F9EE4720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Coroutines are well-suited for implementing familiar program components such as </a:t>
            </a:r>
            <a:r>
              <a:rPr lang="en-US" altLang="ko-KR" sz="2000" dirty="0">
                <a:latin typeface="+mn-ea"/>
                <a:hlinkClick r:id="rId2" tooltip="Cooperative multitasking"/>
              </a:rPr>
              <a:t>cooperative tasks</a:t>
            </a:r>
            <a:r>
              <a:rPr lang="en-US" altLang="ko-KR" sz="2000" dirty="0">
                <a:latin typeface="+mn-ea"/>
              </a:rPr>
              <a:t>, </a:t>
            </a:r>
            <a:r>
              <a:rPr lang="en-US" altLang="ko-KR" sz="2000" dirty="0">
                <a:latin typeface="+mn-ea"/>
                <a:hlinkClick r:id="rId3" tooltip="Exception handling"/>
              </a:rPr>
              <a:t>exceptions</a:t>
            </a:r>
            <a:r>
              <a:rPr lang="en-US" altLang="ko-KR" sz="2000" dirty="0">
                <a:latin typeface="+mn-ea"/>
              </a:rPr>
              <a:t>, </a:t>
            </a:r>
            <a:r>
              <a:rPr lang="en-US" altLang="ko-KR" sz="2000" dirty="0">
                <a:latin typeface="+mn-ea"/>
                <a:hlinkClick r:id="rId4" tooltip="Event loop"/>
              </a:rPr>
              <a:t>event loops</a:t>
            </a:r>
            <a:r>
              <a:rPr lang="en-US" altLang="ko-KR" sz="2000" dirty="0">
                <a:latin typeface="+mn-ea"/>
              </a:rPr>
              <a:t>, </a:t>
            </a:r>
            <a:r>
              <a:rPr lang="en-US" altLang="ko-KR" sz="2000" dirty="0">
                <a:latin typeface="+mn-ea"/>
                <a:hlinkClick r:id="rId5" tooltip="Iterator"/>
              </a:rPr>
              <a:t>iterators</a:t>
            </a:r>
            <a:r>
              <a:rPr lang="en-US" altLang="ko-KR" sz="2000" dirty="0">
                <a:latin typeface="+mn-ea"/>
              </a:rPr>
              <a:t>, </a:t>
            </a:r>
            <a:r>
              <a:rPr lang="en-US" altLang="ko-KR" sz="2000" dirty="0">
                <a:latin typeface="+mn-ea"/>
                <a:hlinkClick r:id="rId6" tooltip="Lazy evaluation"/>
              </a:rPr>
              <a:t>infinite lists</a:t>
            </a:r>
            <a:r>
              <a:rPr lang="en-US" altLang="ko-KR" sz="2000" dirty="0">
                <a:latin typeface="+mn-ea"/>
              </a:rPr>
              <a:t> and </a:t>
            </a:r>
            <a:r>
              <a:rPr lang="en-US" altLang="ko-KR" sz="2000" dirty="0">
                <a:latin typeface="+mn-ea"/>
                <a:hlinkClick r:id="rId7" tooltip="Pipeline (software)"/>
              </a:rPr>
              <a:t>pipes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 코 루틴은 </a:t>
            </a:r>
            <a:r>
              <a:rPr lang="ko-KR" altLang="en-US" sz="2000" dirty="0">
                <a:latin typeface="+mn-ea"/>
                <a:hlinkClick r:id="rId2" tooltip="협동 멀티 태스킹"/>
              </a:rPr>
              <a:t>협력 작업</a:t>
            </a:r>
            <a:r>
              <a:rPr lang="ko-KR" altLang="en-US" sz="2000" dirty="0">
                <a:latin typeface="+mn-ea"/>
              </a:rPr>
              <a:t> </a:t>
            </a:r>
            <a:r>
              <a:rPr lang="en-US" altLang="ko-KR" sz="2000" dirty="0">
                <a:latin typeface="+mn-ea"/>
              </a:rPr>
              <a:t>, </a:t>
            </a:r>
            <a:r>
              <a:rPr lang="ko-KR" altLang="en-US" sz="2000" dirty="0">
                <a:latin typeface="+mn-ea"/>
                <a:hlinkClick r:id="rId3" tooltip="예외 처리"/>
              </a:rPr>
              <a:t>예외</a:t>
            </a:r>
            <a:r>
              <a:rPr lang="ko-KR" altLang="en-US" sz="2000" dirty="0">
                <a:latin typeface="+mn-ea"/>
              </a:rPr>
              <a:t> </a:t>
            </a:r>
            <a:r>
              <a:rPr lang="en-US" altLang="ko-KR" sz="2000" dirty="0">
                <a:latin typeface="+mn-ea"/>
              </a:rPr>
              <a:t>, </a:t>
            </a:r>
            <a:r>
              <a:rPr lang="ko-KR" altLang="en-US" sz="2000" dirty="0">
                <a:latin typeface="+mn-ea"/>
                <a:hlinkClick r:id="rId4" tooltip="이벤트 루프"/>
              </a:rPr>
              <a:t>이벤트 루프</a:t>
            </a:r>
            <a:r>
              <a:rPr lang="ko-KR" altLang="en-US" sz="2000" dirty="0">
                <a:latin typeface="+mn-ea"/>
              </a:rPr>
              <a:t> </a:t>
            </a:r>
            <a:r>
              <a:rPr lang="en-US" altLang="ko-KR" sz="2000" dirty="0">
                <a:latin typeface="+mn-ea"/>
              </a:rPr>
              <a:t>, </a:t>
            </a:r>
            <a:r>
              <a:rPr lang="ko-KR" altLang="en-US" sz="2000" dirty="0">
                <a:latin typeface="+mn-ea"/>
                <a:hlinkClick r:id="rId5" tooltip="반복자"/>
              </a:rPr>
              <a:t>반복자</a:t>
            </a:r>
            <a:r>
              <a:rPr lang="ko-KR" altLang="en-US" sz="2000" dirty="0">
                <a:latin typeface="+mn-ea"/>
              </a:rPr>
              <a:t> </a:t>
            </a:r>
            <a:r>
              <a:rPr lang="en-US" altLang="ko-KR" sz="2000" dirty="0">
                <a:latin typeface="+mn-ea"/>
              </a:rPr>
              <a:t>, </a:t>
            </a:r>
            <a:r>
              <a:rPr lang="ko-KR" altLang="en-US" sz="2000" dirty="0">
                <a:latin typeface="+mn-ea"/>
                <a:hlinkClick r:id="rId6" tooltip="게으른 평가"/>
              </a:rPr>
              <a:t>무한 목록</a:t>
            </a:r>
            <a:r>
              <a:rPr lang="ko-KR" altLang="en-US" sz="2000" dirty="0">
                <a:latin typeface="+mn-ea"/>
              </a:rPr>
              <a:t> 및 </a:t>
            </a:r>
            <a:r>
              <a:rPr lang="ko-KR" altLang="en-US" sz="2000" dirty="0">
                <a:latin typeface="+mn-ea"/>
                <a:hlinkClick r:id="rId7" tooltip="파이프 라인 (소프트웨어)"/>
              </a:rPr>
              <a:t>파이프</a:t>
            </a:r>
            <a:r>
              <a:rPr lang="ko-KR" altLang="en-US" sz="2000" dirty="0">
                <a:latin typeface="+mn-ea"/>
              </a:rPr>
              <a:t> 와 같은 친숙한 프로그램 구성 요소를 구현하는 데 적합합니다 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2AA229-C582-412E-A6EC-6D90EE2A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776D79-F497-4FC1-8E00-D30DFEA6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112D2C6-E60E-4C44-929D-3C9ACE6CE3EE}"/>
              </a:ext>
            </a:extLst>
          </p:cNvPr>
          <p:cNvSpPr txBox="1">
            <a:spLocks/>
          </p:cNvSpPr>
          <p:nvPr/>
        </p:nvSpPr>
        <p:spPr>
          <a:xfrm>
            <a:off x="637615" y="5970502"/>
            <a:ext cx="7886700" cy="771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8"/>
              </a:rPr>
              <a:t>https://en.wikipedia.org/wiki/Coroutine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hlinkClick r:id="rId9"/>
              </a:rPr>
              <a:t>https://photo-ac.com/ko/photo/1138472/%ED%98%BC%EB%9E%80</a:t>
            </a:r>
            <a:endParaRPr lang="en-US" altLang="ko-KR" sz="800" dirty="0">
              <a:latin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230895A-F705-4415-AE3D-B534B2265346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j-ea"/>
              </a:rPr>
              <a:t>Coroutine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AFE17B-BEBD-44DA-AD7B-23BFC4CD61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93" y="3923113"/>
            <a:ext cx="2775977" cy="208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7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3C3FB-3C2D-455C-9A2D-DFEEAF1F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A </a:t>
            </a:r>
            <a:r>
              <a:rPr lang="en-US" altLang="ko-KR" sz="2000" dirty="0">
                <a:solidFill>
                  <a:schemeClr val="accent2"/>
                </a:solidFill>
                <a:latin typeface="+mn-ea"/>
              </a:rPr>
              <a:t>coroutine</a:t>
            </a:r>
            <a:r>
              <a:rPr lang="en-US" altLang="ko-KR" sz="2000" dirty="0">
                <a:latin typeface="+mn-ea"/>
              </a:rPr>
              <a:t> is a concurrency design pattern that you can use on Android </a:t>
            </a:r>
            <a:r>
              <a:rPr lang="en-US" altLang="ko-KR" sz="2000" dirty="0">
                <a:solidFill>
                  <a:schemeClr val="accent2"/>
                </a:solidFill>
                <a:latin typeface="+mn-ea"/>
              </a:rPr>
              <a:t>to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+mn-ea"/>
              </a:rPr>
              <a:t>simplify code that executes asynchronously.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On Android, </a:t>
            </a:r>
            <a:r>
              <a:rPr lang="en-US" altLang="ko-KR" sz="2000" dirty="0">
                <a:solidFill>
                  <a:schemeClr val="accent2"/>
                </a:solidFill>
                <a:latin typeface="+mn-ea"/>
              </a:rPr>
              <a:t>coroutines help to manage </a:t>
            </a:r>
            <a:r>
              <a:rPr lang="en-US" altLang="ko-KR" sz="2000" dirty="0">
                <a:latin typeface="+mn-ea"/>
              </a:rPr>
              <a:t>long-running tasks that might otherwise </a:t>
            </a:r>
            <a:r>
              <a:rPr lang="en-US" altLang="ko-KR" sz="2000" dirty="0">
                <a:solidFill>
                  <a:schemeClr val="accent2"/>
                </a:solidFill>
                <a:latin typeface="+mn-ea"/>
              </a:rPr>
              <a:t>block the main thread </a:t>
            </a:r>
            <a:r>
              <a:rPr lang="en-US" altLang="ko-KR" sz="2000" dirty="0">
                <a:latin typeface="+mn-ea"/>
              </a:rPr>
              <a:t>and cause your app to become unresponsive.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3D86EB-0AF6-4F52-9760-01B20B68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2BDA96-855A-44E2-AA48-AD66D95F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63F89D8-8FFA-43D2-A5B8-F15AFC3103DE}"/>
              </a:ext>
            </a:extLst>
          </p:cNvPr>
          <p:cNvSpPr txBox="1">
            <a:spLocks/>
          </p:cNvSpPr>
          <p:nvPr/>
        </p:nvSpPr>
        <p:spPr>
          <a:xfrm>
            <a:off x="637615" y="5970502"/>
            <a:ext cx="7886700" cy="771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https://developer.android.com/kotlin/coroutines?hl=ko</a:t>
            </a:r>
            <a:endParaRPr lang="en-US" altLang="ko-KR" sz="800" dirty="0">
              <a:latin typeface="+mn-ea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C831476-4AF0-4BED-BA29-CCD73418DC54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j-ea"/>
              </a:rPr>
              <a:t>Android Developers Coroutine</a:t>
            </a:r>
            <a:endParaRPr lang="ko-KR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300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E5E2E-F35B-4F83-B414-CEA1C547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+mn-ea"/>
              </a:rPr>
              <a:t>Coroutines</a:t>
            </a:r>
            <a:r>
              <a:rPr lang="en-US" altLang="ko-KR" sz="2000" dirty="0">
                <a:latin typeface="+mn-ea"/>
              </a:rPr>
              <a:t> are a Kotlin feature that </a:t>
            </a:r>
            <a:r>
              <a:rPr lang="en-US" altLang="ko-KR" sz="2000" dirty="0">
                <a:solidFill>
                  <a:schemeClr val="accent2"/>
                </a:solidFill>
                <a:latin typeface="+mn-ea"/>
              </a:rPr>
              <a:t>converts async callbacks for long-running tasks</a:t>
            </a:r>
            <a:r>
              <a:rPr lang="en-US" altLang="ko-KR" sz="2000" dirty="0">
                <a:latin typeface="+mn-ea"/>
              </a:rPr>
              <a:t>, such as database or network access, into </a:t>
            </a:r>
            <a:r>
              <a:rPr lang="en-US" altLang="ko-KR" sz="2000" i="1" dirty="0">
                <a:solidFill>
                  <a:schemeClr val="accent2"/>
                </a:solidFill>
                <a:latin typeface="+mn-ea"/>
              </a:rPr>
              <a:t>sequential</a:t>
            </a:r>
            <a:r>
              <a:rPr lang="en-US" altLang="ko-KR" sz="2000" dirty="0">
                <a:solidFill>
                  <a:schemeClr val="accent2"/>
                </a:solidFill>
                <a:latin typeface="+mn-ea"/>
              </a:rPr>
              <a:t> code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Use suspend functions to </a:t>
            </a:r>
            <a:r>
              <a:rPr lang="en-US" altLang="ko-KR" sz="2000" dirty="0">
                <a:solidFill>
                  <a:schemeClr val="accent2"/>
                </a:solidFill>
                <a:latin typeface="+mn-ea"/>
              </a:rPr>
              <a:t>make async code sequential</a:t>
            </a:r>
            <a:endParaRPr lang="ko-KR" altLang="en-US" sz="20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0E8B14-A1BC-4FDE-8DEF-0CE61177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B8FDC-0708-4571-BF97-6D2A7446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6A0B037-03B1-4FD9-9672-FC99D2AEEE80}"/>
              </a:ext>
            </a:extLst>
          </p:cNvPr>
          <p:cNvSpPr txBox="1">
            <a:spLocks/>
          </p:cNvSpPr>
          <p:nvPr/>
        </p:nvSpPr>
        <p:spPr>
          <a:xfrm>
            <a:off x="637615" y="5970502"/>
            <a:ext cx="7886700" cy="771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hlinkClick r:id="rId2"/>
              </a:rPr>
              <a:t>https://codelabs.developers.google.com/codelabs/kotlin-coroutines/index.html#0</a:t>
            </a:r>
            <a:endParaRPr lang="en-US" altLang="ko-KR" sz="800" dirty="0">
              <a:latin typeface="+mn-ea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5BFFA7D-10EC-4ABC-A1BD-11F66495A5E2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  <a:ea typeface="+mn-ea"/>
              </a:rPr>
              <a:t>Use Kotlin Coroutines in your Android App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61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온라인 미디어 5" title="Understand Kotlin Coroutines on Android (Google I/O'19)">
            <a:hlinkClick r:id="" action="ppaction://media"/>
            <a:extLst>
              <a:ext uri="{FF2B5EF4-FFF2-40B4-BE49-F238E27FC236}">
                <a16:creationId xmlns:a16="http://schemas.microsoft.com/office/drawing/2014/main" id="{364EDEE3-BE8A-4633-905B-7634C4A778B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896" y="553978"/>
            <a:ext cx="8960207" cy="5040000"/>
          </a:xfrm>
          <a:prstGeom prst="rect">
            <a:avLst/>
          </a:prstGeom>
          <a:ln>
            <a:noFill/>
          </a:ln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0986B3-28AD-4B55-9A12-6ED9B3A2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C9F7C3-F044-4858-BDF9-BD078F3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2986"/>
            <a:ext cx="2057400" cy="365125"/>
          </a:xfrm>
        </p:spPr>
        <p:txBody>
          <a:bodyPr/>
          <a:lstStyle/>
          <a:p>
            <a:fld id="{30E11E88-C4FD-4EB9-80CC-17346F37B3D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B53D27-7F30-4A0C-8975-04BCE205127C}"/>
              </a:ext>
            </a:extLst>
          </p:cNvPr>
          <p:cNvSpPr txBox="1">
            <a:spLocks/>
          </p:cNvSpPr>
          <p:nvPr/>
        </p:nvSpPr>
        <p:spPr>
          <a:xfrm>
            <a:off x="637615" y="5970498"/>
            <a:ext cx="7886700" cy="771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00:30, dream code and problems</a:t>
            </a:r>
          </a:p>
          <a:p>
            <a:r>
              <a:rPr lang="en-US" altLang="ko-KR" sz="800" dirty="0">
                <a:latin typeface="+mn-ea"/>
              </a:rPr>
              <a:t>05:15, the solution is </a:t>
            </a:r>
            <a:r>
              <a:rPr lang="en-US" altLang="ko-KR" sz="800" dirty="0" err="1">
                <a:latin typeface="+mn-ea"/>
              </a:rPr>
              <a:t>kotlin</a:t>
            </a:r>
            <a:r>
              <a:rPr lang="en-US" altLang="ko-KR" sz="800" dirty="0">
                <a:latin typeface="+mn-ea"/>
              </a:rPr>
              <a:t> coroutines</a:t>
            </a:r>
          </a:p>
          <a:p>
            <a:r>
              <a:rPr lang="en-US" altLang="ko-KR" sz="800" dirty="0">
                <a:latin typeface="+mn-ea"/>
                <a:hlinkClick r:id="rId4"/>
              </a:rPr>
              <a:t>https://youtu.be/BOHK_w09pVA</a:t>
            </a:r>
            <a:endParaRPr lang="en-US" altLang="ko-KR" sz="800" dirty="0">
              <a:latin typeface="+mn-ea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1035D58-F457-41D5-AEE9-56DC621268D0}"/>
              </a:ext>
            </a:extLst>
          </p:cNvPr>
          <p:cNvSpPr txBox="1">
            <a:spLocks/>
          </p:cNvSpPr>
          <p:nvPr/>
        </p:nvSpPr>
        <p:spPr>
          <a:xfrm>
            <a:off x="628650" y="1"/>
            <a:ext cx="7886700" cy="5596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j-ea"/>
              </a:rPr>
              <a:t>Dream code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35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449B3-0E71-4BF3-BCE5-3C2B2907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832350"/>
          </a:xfrm>
        </p:spPr>
        <p:txBody>
          <a:bodyPr>
            <a:noAutofit/>
          </a:bodyPr>
          <a:lstStyle/>
          <a:p>
            <a:r>
              <a:rPr lang="en-US" altLang="ko-KR" sz="1200" dirty="0">
                <a:latin typeface="+mn-ea"/>
              </a:rPr>
              <a:t>2016</a:t>
            </a:r>
            <a:r>
              <a:rPr lang="ko-KR" altLang="en-US" sz="1200" dirty="0">
                <a:latin typeface="+mn-ea"/>
              </a:rPr>
              <a:t>년 </a:t>
            </a:r>
            <a:r>
              <a:rPr lang="en-US" altLang="ko-KR" sz="1200" dirty="0">
                <a:latin typeface="+mn-ea"/>
              </a:rPr>
              <a:t>04</a:t>
            </a:r>
            <a:r>
              <a:rPr lang="ko-KR" altLang="en-US" sz="1200" dirty="0">
                <a:latin typeface="+mn-ea"/>
              </a:rPr>
              <a:t>월 </a:t>
            </a:r>
            <a:r>
              <a:rPr lang="en-US" altLang="ko-KR" sz="1200" dirty="0">
                <a:latin typeface="+mn-ea"/>
              </a:rPr>
              <a:t>14</a:t>
            </a:r>
            <a:r>
              <a:rPr lang="ko-KR" altLang="en-US" sz="1200" dirty="0">
                <a:latin typeface="+mn-ea"/>
              </a:rPr>
              <a:t>일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en-US" altLang="ko-KR" sz="1200" dirty="0">
                <a:latin typeface="+mn-ea"/>
                <a:hlinkClick r:id="rId2"/>
              </a:rPr>
              <a:t>Kotlin Post-1.0 Roadmap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en-US" altLang="ko-KR" sz="1200" dirty="0">
                <a:latin typeface="+mn-ea"/>
              </a:rPr>
              <a:t>[Experimental] the big disclaimer: everything we’re talking about here is still in the design phase, and features may end up being changed dramatically or dropped entirely</a:t>
            </a:r>
          </a:p>
          <a:p>
            <a:pPr lvl="1"/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2017</a:t>
            </a:r>
            <a:r>
              <a:rPr lang="ko-KR" altLang="en-US" sz="1200" dirty="0">
                <a:latin typeface="+mn-ea"/>
              </a:rPr>
              <a:t>년 </a:t>
            </a:r>
            <a:r>
              <a:rPr lang="en-US" altLang="ko-KR" sz="1200" dirty="0">
                <a:latin typeface="+mn-ea"/>
              </a:rPr>
              <a:t>5</a:t>
            </a:r>
            <a:r>
              <a:rPr lang="ko-KR" altLang="en-US" sz="1200" dirty="0">
                <a:latin typeface="+mn-ea"/>
              </a:rPr>
              <a:t>월 </a:t>
            </a:r>
            <a:r>
              <a:rPr lang="en-US" altLang="ko-KR" sz="1200" dirty="0">
                <a:latin typeface="+mn-ea"/>
              </a:rPr>
              <a:t>18</a:t>
            </a:r>
            <a:r>
              <a:rPr lang="ko-KR" altLang="en-US" sz="1200" dirty="0">
                <a:latin typeface="+mn-ea"/>
              </a:rPr>
              <a:t>일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  <a:hlinkClick r:id="rId3"/>
              </a:rPr>
              <a:t>구글이 안드로이드 공식 언어로 </a:t>
            </a:r>
            <a:r>
              <a:rPr lang="ko-KR" altLang="en-US" sz="1200" dirty="0" err="1">
                <a:latin typeface="+mn-ea"/>
                <a:hlinkClick r:id="rId3"/>
              </a:rPr>
              <a:t>코틀린</a:t>
            </a:r>
            <a:r>
              <a:rPr lang="ko-KR" altLang="en-US" sz="1200" dirty="0">
                <a:latin typeface="+mn-ea"/>
                <a:hlinkClick r:id="rId3"/>
              </a:rPr>
              <a:t> 추가</a:t>
            </a:r>
            <a:endParaRPr lang="en-US" altLang="ko-KR" sz="1200" dirty="0">
              <a:latin typeface="+mn-ea"/>
            </a:endParaRPr>
          </a:p>
          <a:p>
            <a:pPr lvl="1"/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2018</a:t>
            </a:r>
            <a:r>
              <a:rPr lang="ko-KR" altLang="en-US" sz="1200" dirty="0">
                <a:latin typeface="+mn-ea"/>
              </a:rPr>
              <a:t>년 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월 </a:t>
            </a:r>
            <a:r>
              <a:rPr lang="en-US" altLang="ko-KR" sz="1200" dirty="0">
                <a:latin typeface="+mn-ea"/>
              </a:rPr>
              <a:t>29</a:t>
            </a:r>
            <a:r>
              <a:rPr lang="ko-KR" altLang="en-US" sz="1200" dirty="0">
                <a:latin typeface="+mn-ea"/>
              </a:rPr>
              <a:t>일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en-US" altLang="ko-KR" sz="1200" dirty="0">
                <a:latin typeface="+mn-ea"/>
                <a:hlinkClick r:id="rId4"/>
              </a:rPr>
              <a:t>Kotlin 1.3 Released with Coroutines, Kotlin/Native Beta, and more</a:t>
            </a:r>
            <a:endParaRPr lang="en-US" altLang="ko-KR" sz="1200" dirty="0">
              <a:latin typeface="+mn-ea"/>
            </a:endParaRPr>
          </a:p>
          <a:p>
            <a:pPr lvl="1"/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2019</a:t>
            </a:r>
            <a:r>
              <a:rPr lang="ko-KR" altLang="en-US" sz="1200" dirty="0">
                <a:latin typeface="+mn-ea"/>
              </a:rPr>
              <a:t>년 </a:t>
            </a:r>
            <a:r>
              <a:rPr lang="en-US" altLang="ko-KR" sz="1200" dirty="0">
                <a:latin typeface="+mn-ea"/>
              </a:rPr>
              <a:t>05</a:t>
            </a:r>
            <a:r>
              <a:rPr lang="ko-KR" altLang="en-US" sz="1200" dirty="0">
                <a:latin typeface="+mn-ea"/>
              </a:rPr>
              <a:t>월 </a:t>
            </a:r>
            <a:r>
              <a:rPr lang="en-US" altLang="ko-KR" sz="1200" dirty="0">
                <a:latin typeface="+mn-ea"/>
              </a:rPr>
              <a:t>09</a:t>
            </a:r>
            <a:r>
              <a:rPr lang="ko-KR" altLang="en-US" sz="1200" dirty="0">
                <a:latin typeface="+mn-ea"/>
              </a:rPr>
              <a:t>일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en-US" altLang="ko-KR" sz="1200" dirty="0">
                <a:latin typeface="+mn-ea"/>
                <a:hlinkClick r:id="rId5"/>
              </a:rPr>
              <a:t>Understand Kotlin Coroutines on Android (Google I/O’19)</a:t>
            </a:r>
            <a:endParaRPr lang="en-US" altLang="ko-KR" sz="1200" dirty="0">
              <a:latin typeface="+mn-ea"/>
            </a:endParaRPr>
          </a:p>
          <a:p>
            <a:pPr lvl="1"/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2020</a:t>
            </a:r>
            <a:r>
              <a:rPr lang="ko-KR" altLang="en-US" sz="1200" dirty="0">
                <a:latin typeface="+mn-ea"/>
              </a:rPr>
              <a:t>년 </a:t>
            </a:r>
            <a:r>
              <a:rPr lang="en-US" altLang="ko-KR" sz="1200" dirty="0">
                <a:latin typeface="+mn-ea"/>
              </a:rPr>
              <a:t>6</a:t>
            </a:r>
            <a:r>
              <a:rPr lang="ko-KR" altLang="en-US" sz="1200" dirty="0">
                <a:latin typeface="+mn-ea"/>
              </a:rPr>
              <a:t>월 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일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en-US" altLang="ko-KR" sz="1200" dirty="0">
                <a:latin typeface="+mn-ea"/>
                <a:hlinkClick r:id="rId6" tooltip="Unwrapping the Android 11 Beta, plus more developer updates "/>
              </a:rPr>
              <a:t>Unwrapping the Android 11 Beta, plus more developer updates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우리는 코 루틴을 공식 권장 사항으로 만들고 있으며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가장 많이 사용되는 </a:t>
            </a:r>
            <a:r>
              <a:rPr lang="en-US" altLang="ko-KR" sz="1200" dirty="0">
                <a:latin typeface="+mn-ea"/>
              </a:rPr>
              <a:t>3 </a:t>
            </a:r>
            <a:r>
              <a:rPr lang="ko-KR" altLang="en-US" sz="1200" dirty="0">
                <a:latin typeface="+mn-ea"/>
              </a:rPr>
              <a:t>가지 </a:t>
            </a:r>
            <a:r>
              <a:rPr lang="en-US" altLang="ko-KR" sz="1200" dirty="0">
                <a:latin typeface="+mn-ea"/>
              </a:rPr>
              <a:t>Jetpack </a:t>
            </a:r>
            <a:r>
              <a:rPr lang="ko-KR" altLang="en-US" sz="1200" dirty="0">
                <a:latin typeface="+mn-ea"/>
              </a:rPr>
              <a:t>라이브러리 인 </a:t>
            </a:r>
            <a:r>
              <a:rPr lang="en-US" altLang="ko-KR" sz="1200" dirty="0">
                <a:latin typeface="+mn-ea"/>
                <a:hlinkClick r:id="rId7"/>
              </a:rPr>
              <a:t>Lifecycle</a:t>
            </a:r>
            <a:r>
              <a:rPr lang="ko-KR" altLang="en-US" sz="1200" dirty="0">
                <a:latin typeface="+mn-ea"/>
              </a:rPr>
              <a:t> </a:t>
            </a:r>
            <a:r>
              <a:rPr lang="en-US" altLang="ko-KR" sz="1200" dirty="0">
                <a:latin typeface="+mn-ea"/>
              </a:rPr>
              <a:t>, </a:t>
            </a:r>
            <a:r>
              <a:rPr lang="en-US" altLang="ko-KR" sz="1200" dirty="0" err="1">
                <a:latin typeface="+mn-ea"/>
                <a:hlinkClick r:id="rId8"/>
              </a:rPr>
              <a:t>WorkManager</a:t>
            </a:r>
            <a:r>
              <a:rPr lang="ko-KR" altLang="en-US" sz="1200" dirty="0">
                <a:latin typeface="+mn-ea"/>
              </a:rPr>
              <a:t> 및 </a:t>
            </a:r>
            <a:r>
              <a:rPr lang="en-US" altLang="ko-KR" sz="1200" dirty="0">
                <a:latin typeface="+mn-ea"/>
                <a:hlinkClick r:id="rId9"/>
              </a:rPr>
              <a:t>Room</a:t>
            </a:r>
            <a:r>
              <a:rPr lang="ko-KR" altLang="en-US" sz="1200" dirty="0">
                <a:latin typeface="+mn-ea"/>
                <a:hlinkClick r:id="rId9"/>
              </a:rPr>
              <a:t>에</a:t>
            </a:r>
            <a:r>
              <a:rPr lang="ko-KR" altLang="en-US" sz="1200" dirty="0">
                <a:latin typeface="+mn-ea"/>
              </a:rPr>
              <a:t> 코 루틴 지원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C417ED-2D03-4835-B097-0B73D1C9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A59662-1D37-4CE2-80A5-455BEDB0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468824-00AC-40B3-B7B9-95A1D9BD3112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>
                <a:latin typeface="+mj-ea"/>
              </a:rPr>
              <a:t>kotlin</a:t>
            </a:r>
            <a:r>
              <a:rPr lang="en-US" altLang="ko-KR" sz="2800" dirty="0">
                <a:latin typeface="+mj-ea"/>
              </a:rPr>
              <a:t> coroutines </a:t>
            </a:r>
            <a:r>
              <a:rPr lang="ko-KR" altLang="en-US" sz="2800" dirty="0">
                <a:latin typeface="+mj-ea"/>
              </a:rPr>
              <a:t>역사</a:t>
            </a:r>
          </a:p>
        </p:txBody>
      </p:sp>
    </p:spTree>
    <p:extLst>
      <p:ext uri="{BB962C8B-B14F-4D97-AF65-F5344CB8AC3E}">
        <p14:creationId xmlns:p14="http://schemas.microsoft.com/office/powerpoint/2010/main" val="353607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1F3864"/>
      </a:hlink>
      <a:folHlink>
        <a:srgbClr val="1F3864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681</Words>
  <Application>Microsoft Office PowerPoint</Application>
  <PresentationFormat>화면 슬라이드 쇼(4:3)</PresentationFormat>
  <Paragraphs>124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Why Coroutines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정연</dc:creator>
  <cp:lastModifiedBy>최 정연</cp:lastModifiedBy>
  <cp:revision>43</cp:revision>
  <dcterms:created xsi:type="dcterms:W3CDTF">2020-06-09T13:22:39Z</dcterms:created>
  <dcterms:modified xsi:type="dcterms:W3CDTF">2020-06-13T08:25:02Z</dcterms:modified>
</cp:coreProperties>
</file>