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9" r:id="rId3"/>
    <p:sldId id="272" r:id="rId4"/>
    <p:sldId id="270" r:id="rId5"/>
    <p:sldId id="273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EC7"/>
    <a:srgbClr val="E9C8A0"/>
    <a:srgbClr val="8F99B2"/>
    <a:srgbClr val="526188"/>
    <a:srgbClr val="E8C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597"/>
  </p:normalViewPr>
  <p:slideViewPr>
    <p:cSldViewPr snapToGrid="0">
      <p:cViewPr varScale="1">
        <p:scale>
          <a:sx n="107" d="100"/>
          <a:sy n="107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4376-1184-EF45-B47E-9B2D8CF571C1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1845-E609-1945-8C87-A103706684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81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524F-BF96-97E5-EBFB-52DAD41DB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03F76-A139-F3EF-976B-3B34FBCC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1496A-D088-644E-0F18-1168329C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FA7F-953C-707D-768F-5D7572B1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6BD57-4320-997C-9FCF-A45E5866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0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FE8ED-1421-91F1-B603-4B871E4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A2C61-3F5F-3318-5662-D62AD78A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3FFEE-1655-6CCC-B96A-904FEE4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E1B4D-6A5F-1A3F-49AE-6D37B7DF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4A2C4-E5A1-76A3-F051-B5C947B1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37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5EE19-1E7D-CE48-48A5-998016DE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C48EAA-C9DA-B10E-704F-E0A02C40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EF0F5-9AA7-4030-343F-8D4E7798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BB27E-3D81-6F2A-5830-2EB935F8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39B62-6D94-F5DE-C2DA-E8DA3264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01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81D3-FA77-BB51-9B99-794A1C87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F851E-288E-7E46-A98D-56855C9C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276FD-3D01-B669-7379-CE198116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6261-53F4-7F5E-B6CB-9CC15F83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11A77-102C-9F9A-06C5-662FA9FF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6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76659-1EFA-65EC-069C-E7993818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C6761-2DD1-098A-5759-399C8DE2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111C2-5EA8-109F-EC80-813EC4E9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336C3-B33C-EFCA-C5AE-7DFD75F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95F59-F44B-4EDB-8449-65EBFEFA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A1C9-8C56-481B-EF3A-41E12D8A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35526-0897-7403-7523-C10AFC6E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6E5D5-0C18-3A95-1291-6381B1B1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19001-6849-B8DB-8657-84553766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EB779-1365-AAA7-9A01-F59D66B8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C977E-C1F0-EA1F-FC00-58556F85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BAB7-3D6A-1E3A-8E26-E091C46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E6EFD-2CC2-1FF4-15B3-49BE70B3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68A80-5EBC-6EFE-EF8C-B23F66AA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B7701-CFE1-4425-C89E-3C5504D0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713DD7-34CA-6AA1-FAAE-48E26751E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8F48E-A9F8-91E6-049E-AD13CEE8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D0720-3D85-8890-C78A-488A684B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0EC48-3C21-250D-AD58-859B9A6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8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7C64-8A5E-BC65-A88D-AD85702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8D771A-E28F-7F9A-27F7-A5F2D98C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6A992-AD87-D892-B1B7-8B356592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BF64F-3825-800B-DA74-C3B7AE54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84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A0C2-EF47-5B50-3C7C-0D510049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C93A40-D70B-5092-C4ED-C0196E17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E14C6-3B8B-D3AD-95A4-8DF83A66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2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1328-2EAB-2947-190C-2D60506F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71323-6ABE-BDEA-E8B5-D8A6AA47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1BBB1-5D56-86BF-3E6A-5DCE63C5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317CD-553E-26D6-089C-DF85A994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39EDF-609D-591B-614A-ED89C067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221B2-B0AC-C097-CCFB-94FBBF9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9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CFE8-4F89-6A49-33F7-B4687B8E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7416B1-C395-4484-1698-3E7E37110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E5BF7-B322-D9D4-A51B-D109CE64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1D1EE-2160-04D3-44E4-68342087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5B660-F32E-5FB0-2088-99863199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0E8A0-E29E-0D9C-415A-1D02AC5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75BBC8-D50F-E6AB-D78F-1131EA62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BA847-9C1B-43DE-6D97-7CD93A9B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05EC8-A225-5C60-22A4-586DF23CA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28C2-A956-764F-8682-3E0C1493743B}" type="datetimeFigureOut">
              <a:rPr kumimoji="1" lang="zh-CN" altLang="en-US" smtClean="0"/>
              <a:t>2024/1/5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96C39-4F84-4E81-09D6-4D98A3447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918DD-1F67-ADF1-AEDE-1557776D1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712C-5770-6746-8209-C8DBEFE360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46886" y="2949427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MODEL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392" y="1658330"/>
            <a:ext cx="5930021" cy="707886"/>
            <a:chOff x="586389" y="1463977"/>
            <a:chExt cx="5930021" cy="707886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729463" cy="707886"/>
              <a:chOff x="6365465" y="1311666"/>
              <a:chExt cx="5430879" cy="707886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24959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 what?</a:t>
                </a:r>
              </a:p>
              <a:p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404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Which material/hybrid can be a good commercial variety.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392" y="3135128"/>
            <a:ext cx="6771899" cy="1131717"/>
            <a:chOff x="586389" y="1463977"/>
            <a:chExt cx="6771899" cy="1131717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5" y="1463977"/>
              <a:ext cx="6571343" cy="1131717"/>
              <a:chOff x="6365464" y="1311666"/>
              <a:chExt cx="6228886" cy="113171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4" y="1311666"/>
                <a:ext cx="1688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Why predict?</a:t>
                </a:r>
              </a:p>
              <a:p>
                <a:pPr algn="l"/>
                <a:endParaRPr lang="en-US" altLang="zh-CN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2" y="1655860"/>
                <a:ext cx="6202988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Biological trails take a couple of years.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Genetic space is huge and narrow down trails to a small amount.</a:t>
                </a: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Model Purpose: Prediction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392" y="1658330"/>
            <a:ext cx="5509608" cy="1131717"/>
            <a:chOff x="586389" y="1463977"/>
            <a:chExt cx="5509608" cy="1131717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309050" cy="1131717"/>
              <a:chOff x="6365465" y="1311666"/>
              <a:chExt cx="5032375" cy="113171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2495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Challenge?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006477" cy="78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Small data: Number of experiment is small.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is limited and money is limited.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E4821-6B7A-AB01-F61C-2B142E07C3D1}"/>
              </a:ext>
            </a:extLst>
          </p:cNvPr>
          <p:cNvGrpSpPr/>
          <p:nvPr/>
        </p:nvGrpSpPr>
        <p:grpSpPr>
          <a:xfrm>
            <a:off x="7477699" y="1924397"/>
            <a:ext cx="3613805" cy="2031978"/>
            <a:chOff x="7548950" y="2378388"/>
            <a:chExt cx="3613805" cy="2031978"/>
          </a:xfrm>
        </p:grpSpPr>
        <p:sp>
          <p:nvSpPr>
            <p:cNvPr id="50" name="菱形 49"/>
            <p:cNvSpPr/>
            <p:nvPr/>
          </p:nvSpPr>
          <p:spPr>
            <a:xfrm>
              <a:off x="7548950" y="3132710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菱形 50"/>
            <p:cNvSpPr/>
            <p:nvPr/>
          </p:nvSpPr>
          <p:spPr>
            <a:xfrm>
              <a:off x="8317661" y="2394526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菱形 55"/>
            <p:cNvSpPr/>
            <p:nvPr/>
          </p:nvSpPr>
          <p:spPr>
            <a:xfrm>
              <a:off x="9118278" y="3132711"/>
              <a:ext cx="1277655" cy="1277655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菱形 56"/>
            <p:cNvSpPr/>
            <p:nvPr/>
          </p:nvSpPr>
          <p:spPr>
            <a:xfrm>
              <a:off x="9885100" y="2378388"/>
              <a:ext cx="1277655" cy="1277655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7996577" y="3541593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740488" y="287683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2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5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70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5C80C1-760E-63E5-160E-7C0BF7D4C425}"/>
              </a:ext>
            </a:extLst>
          </p:cNvPr>
          <p:cNvGrpSpPr/>
          <p:nvPr/>
        </p:nvGrpSpPr>
        <p:grpSpPr>
          <a:xfrm>
            <a:off x="346076" y="364699"/>
            <a:ext cx="4617811" cy="507162"/>
            <a:chOff x="346076" y="364699"/>
            <a:chExt cx="4617811" cy="5071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A1A9FB5-F71D-B636-AF4E-FC5D8CC63887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8" name="等腰三角形 13">
                <a:extLst>
                  <a:ext uri="{FF2B5EF4-FFF2-40B4-BE49-F238E27FC236}">
                    <a16:creationId xmlns:a16="http://schemas.microsoft.com/office/drawing/2014/main" id="{62638072-8269-8A27-CD1F-F9036BFA333E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">
                <a:extLst>
                  <a:ext uri="{FF2B5EF4-FFF2-40B4-BE49-F238E27FC236}">
                    <a16:creationId xmlns:a16="http://schemas.microsoft.com/office/drawing/2014/main" id="{5B7EDFCB-4F0D-C53F-134F-3BDEAD278F3C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A840CA-871B-1E36-2BCF-5F03C42783BB}"/>
                </a:ext>
              </a:extLst>
            </p:cNvPr>
            <p:cNvSpPr txBox="1"/>
            <p:nvPr/>
          </p:nvSpPr>
          <p:spPr>
            <a:xfrm>
              <a:off x="786947" y="424562"/>
              <a:ext cx="41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Model Purpose: Prediction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0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D6D6F9E-4931-D660-2AA6-B7BA8FD35727}"/>
              </a:ext>
            </a:extLst>
          </p:cNvPr>
          <p:cNvGrpSpPr/>
          <p:nvPr/>
        </p:nvGrpSpPr>
        <p:grpSpPr>
          <a:xfrm>
            <a:off x="1900673" y="1713779"/>
            <a:ext cx="3789293" cy="1962150"/>
            <a:chOff x="1047750" y="1466850"/>
            <a:chExt cx="3789293" cy="1962150"/>
          </a:xfrm>
        </p:grpSpPr>
        <p:grpSp>
          <p:nvGrpSpPr>
            <p:cNvPr id="8" name="组合 7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直角三角形 4"/>
                <p:cNvSpPr/>
                <p:nvPr/>
              </p:nvSpPr>
              <p:spPr>
                <a:xfrm rot="5400000">
                  <a:off x="1281847" y="1252044"/>
                  <a:ext cx="914400" cy="1360487"/>
                </a:xfrm>
                <a:prstGeom prst="rtTriangle">
                  <a:avLst/>
                </a:prstGeom>
                <a:solidFill>
                  <a:srgbClr val="5261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120336" y="1521814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483328" y="1634231"/>
              <a:ext cx="3233503" cy="1319889"/>
              <a:chOff x="6403684" y="1038757"/>
              <a:chExt cx="3529044" cy="1319889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7879355" y="1038757"/>
                <a:ext cx="20533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22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 where?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403684" y="1571186"/>
                <a:ext cx="3529044" cy="78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Genetic samples from highly related individuals</a:t>
                </a: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8C6E0C-747F-0CBD-2990-83FDB28FC5BE}"/>
              </a:ext>
            </a:extLst>
          </p:cNvPr>
          <p:cNvGrpSpPr/>
          <p:nvPr/>
        </p:nvGrpSpPr>
        <p:grpSpPr>
          <a:xfrm>
            <a:off x="5569754" y="1713779"/>
            <a:ext cx="5108923" cy="1962150"/>
            <a:chOff x="4958399" y="1466850"/>
            <a:chExt cx="5108923" cy="1962150"/>
          </a:xfrm>
        </p:grpSpPr>
        <p:grpSp>
          <p:nvGrpSpPr>
            <p:cNvPr id="46" name="组合 45"/>
            <p:cNvGrpSpPr/>
            <p:nvPr/>
          </p:nvGrpSpPr>
          <p:grpSpPr>
            <a:xfrm>
              <a:off x="5566741" y="1466850"/>
              <a:ext cx="4500581" cy="1962150"/>
              <a:chOff x="1047750" y="1466850"/>
              <a:chExt cx="4500581" cy="196215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047750" y="1466850"/>
                <a:ext cx="3789293" cy="1962150"/>
                <a:chOff x="1047750" y="1466850"/>
                <a:chExt cx="3789293" cy="196215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1047750" y="1466850"/>
                  <a:ext cx="3789293" cy="196215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直角三角形 49"/>
                <p:cNvSpPr/>
                <p:nvPr/>
              </p:nvSpPr>
              <p:spPr>
                <a:xfrm rot="16200000" flipH="1">
                  <a:off x="3699600" y="1244963"/>
                  <a:ext cx="914400" cy="1360487"/>
                </a:xfrm>
                <a:prstGeom prst="rtTriangle">
                  <a:avLst/>
                </a:prstGeom>
                <a:solidFill>
                  <a:srgbClr val="E7C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4156800" y="1469536"/>
                <a:ext cx="139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958399" y="1634230"/>
              <a:ext cx="3233503" cy="957241"/>
              <a:chOff x="5299330" y="1038756"/>
              <a:chExt cx="3529044" cy="95724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041748" y="1038756"/>
                <a:ext cx="213236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/>
                <a:r>
                  <a:rPr lang="en-US" altLang="zh-CN" sz="22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How to solve?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299330" y="1577869"/>
                <a:ext cx="3529044" cy="41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Mixed model framework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FE86E2-E249-01BE-2F95-D6DB3A76D98C}"/>
              </a:ext>
            </a:extLst>
          </p:cNvPr>
          <p:cNvGrpSpPr/>
          <p:nvPr/>
        </p:nvGrpSpPr>
        <p:grpSpPr>
          <a:xfrm>
            <a:off x="346076" y="364699"/>
            <a:ext cx="8457181" cy="507162"/>
            <a:chOff x="346076" y="364699"/>
            <a:chExt cx="8457181" cy="50716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A324093-52D0-A696-91CD-4406F328B814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3">
                <a:extLst>
                  <a:ext uri="{FF2B5EF4-FFF2-40B4-BE49-F238E27FC236}">
                    <a16:creationId xmlns:a16="http://schemas.microsoft.com/office/drawing/2014/main" id="{DE8635BC-2000-4330-D6A3-21CE21EB5DF1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">
                <a:extLst>
                  <a:ext uri="{FF2B5EF4-FFF2-40B4-BE49-F238E27FC236}">
                    <a16:creationId xmlns:a16="http://schemas.microsoft.com/office/drawing/2014/main" id="{FE8301AA-3657-38E7-884E-39B840B16311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60FF5E-D051-55B5-662D-EF3D3384A0C6}"/>
                </a:ext>
              </a:extLst>
            </p:cNvPr>
            <p:cNvSpPr txBox="1"/>
            <p:nvPr/>
          </p:nvSpPr>
          <p:spPr>
            <a:xfrm>
              <a:off x="786946" y="424562"/>
              <a:ext cx="801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Random Effects &amp; Modeling Correlation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B80229A-F935-1A32-A970-AC35BD49F624}"/>
              </a:ext>
            </a:extLst>
          </p:cNvPr>
          <p:cNvGrpSpPr/>
          <p:nvPr/>
        </p:nvGrpSpPr>
        <p:grpSpPr>
          <a:xfrm>
            <a:off x="346076" y="364699"/>
            <a:ext cx="6835991" cy="507162"/>
            <a:chOff x="346076" y="364699"/>
            <a:chExt cx="6835991" cy="5071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BDB509-0228-B224-BCCB-0652F1C0D37B}"/>
                </a:ext>
              </a:extLst>
            </p:cNvPr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7" name="等腰三角形 13">
                <a:extLst>
                  <a:ext uri="{FF2B5EF4-FFF2-40B4-BE49-F238E27FC236}">
                    <a16:creationId xmlns:a16="http://schemas.microsoft.com/office/drawing/2014/main" id="{74ED7C66-0739-7ECF-79FC-0175E7A80F52}"/>
                  </a:ext>
                </a:extLst>
              </p:cNvPr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14">
                <a:extLst>
                  <a:ext uri="{FF2B5EF4-FFF2-40B4-BE49-F238E27FC236}">
                    <a16:creationId xmlns:a16="http://schemas.microsoft.com/office/drawing/2014/main" id="{E9DA9A3A-B6B1-C5F6-CB88-1264B0D8BB6A}"/>
                  </a:ext>
                </a:extLst>
              </p:cNvPr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5D78EC-79BE-A9DB-D427-3298B10F92BC}"/>
                </a:ext>
              </a:extLst>
            </p:cNvPr>
            <p:cNvSpPr txBox="1"/>
            <p:nvPr/>
          </p:nvSpPr>
          <p:spPr>
            <a:xfrm>
              <a:off x="786946" y="424562"/>
              <a:ext cx="6395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Diversity of Responses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3680FE-3FF8-CD7B-A380-DFB2EF6C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35940"/>
              </p:ext>
            </p:extLst>
          </p:nvPr>
        </p:nvGraphicFramePr>
        <p:xfrm>
          <a:off x="2898439" y="2275197"/>
          <a:ext cx="6395122" cy="153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97561">
                  <a:extLst>
                    <a:ext uri="{9D8B030D-6E8A-4147-A177-3AD203B41FA5}">
                      <a16:colId xmlns:a16="http://schemas.microsoft.com/office/drawing/2014/main" val="1346448771"/>
                    </a:ext>
                  </a:extLst>
                </a:gridCol>
                <a:gridCol w="3197561">
                  <a:extLst>
                    <a:ext uri="{9D8B030D-6E8A-4147-A177-3AD203B41FA5}">
                      <a16:colId xmlns:a16="http://schemas.microsoft.com/office/drawing/2014/main" val="394938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Continuous Variable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Discrete Variable</a:t>
                      </a:r>
                      <a:endParaRPr lang="zh-CN" altLang="en-US" sz="2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C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7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>
                        <a:alpha val="6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Dummy Variable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8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5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61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Counting Variable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8A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8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99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Category</a:t>
                      </a:r>
                      <a:endParaRPr lang="zh-CN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DE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94693"/>
                  </a:ext>
                </a:extLst>
              </a:tr>
            </a:tbl>
          </a:graphicData>
        </a:graphic>
      </p:graphicFrame>
      <p:sp>
        <p:nvSpPr>
          <p:cNvPr id="10" name="任意多边形: 形状 3">
            <a:extLst>
              <a:ext uri="{FF2B5EF4-FFF2-40B4-BE49-F238E27FC236}">
                <a16:creationId xmlns:a16="http://schemas.microsoft.com/office/drawing/2014/main" id="{705002FB-30B8-0E12-C37F-DB09094872B2}"/>
              </a:ext>
            </a:extLst>
          </p:cNvPr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3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FEC8A1-C1E7-65EF-1F50-64BAE20852DD}"/>
              </a:ext>
            </a:extLst>
          </p:cNvPr>
          <p:cNvGrpSpPr/>
          <p:nvPr/>
        </p:nvGrpSpPr>
        <p:grpSpPr>
          <a:xfrm>
            <a:off x="346076" y="364699"/>
            <a:ext cx="6835991" cy="507162"/>
            <a:chOff x="346076" y="364699"/>
            <a:chExt cx="683599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46076" y="36469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946" y="424562"/>
              <a:ext cx="6395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Challenge in Model: Efficiency &amp; Good Solution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21A689-49AB-F341-6229-BD8B00D2B209}"/>
              </a:ext>
            </a:extLst>
          </p:cNvPr>
          <p:cNvGrpSpPr/>
          <p:nvPr/>
        </p:nvGrpSpPr>
        <p:grpSpPr>
          <a:xfrm>
            <a:off x="6310515" y="2077919"/>
            <a:ext cx="5413828" cy="2170900"/>
            <a:chOff x="6096000" y="1772386"/>
            <a:chExt cx="5413828" cy="2170900"/>
          </a:xfrm>
        </p:grpSpPr>
        <p:sp>
          <p:nvSpPr>
            <p:cNvPr id="5" name="矩形: 圆角 4"/>
            <p:cNvSpPr/>
            <p:nvPr/>
          </p:nvSpPr>
          <p:spPr>
            <a:xfrm>
              <a:off x="7068456" y="2249715"/>
              <a:ext cx="4441372" cy="1446829"/>
            </a:xfrm>
            <a:prstGeom prst="roundRect">
              <a:avLst/>
            </a:prstGeom>
            <a:noFill/>
            <a:ln w="19050">
              <a:solidFill>
                <a:srgbClr val="E7C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62977" y="1772386"/>
              <a:ext cx="2209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Complex model 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6000" y="1998373"/>
              <a:ext cx="1944913" cy="1944913"/>
              <a:chOff x="6096000" y="1998373"/>
              <a:chExt cx="1944913" cy="19449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菱形 2"/>
              <p:cNvSpPr/>
              <p:nvPr/>
            </p:nvSpPr>
            <p:spPr>
              <a:xfrm>
                <a:off x="6096000" y="1998373"/>
                <a:ext cx="1944913" cy="194491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菱形 20"/>
              <p:cNvSpPr/>
              <p:nvPr/>
            </p:nvSpPr>
            <p:spPr>
              <a:xfrm>
                <a:off x="6258456" y="21597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834456" y="2746398"/>
                <a:ext cx="468000" cy="396000"/>
                <a:chOff x="5252483" y="3398084"/>
                <a:chExt cx="341526" cy="382400"/>
              </a:xfrm>
              <a:solidFill>
                <a:schemeClr val="bg1"/>
              </a:solidFill>
            </p:grpSpPr>
            <p:sp>
              <p:nvSpPr>
                <p:cNvPr id="23" name="Freeform 120"/>
                <p:cNvSpPr/>
                <p:nvPr/>
              </p:nvSpPr>
              <p:spPr>
                <a:xfrm>
                  <a:off x="5294132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96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1296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1296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" name="Freeform 121"/>
                <p:cNvSpPr/>
                <p:nvPr/>
              </p:nvSpPr>
              <p:spPr>
                <a:xfrm>
                  <a:off x="5383736" y="3514192"/>
                  <a:ext cx="15146" cy="1489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40" y="21600"/>
                      </a:moveTo>
                      <a:cubicBezTo>
                        <a:pt x="17280" y="21600"/>
                        <a:pt x="21600" y="20736"/>
                        <a:pt x="21600" y="20304"/>
                      </a:cubicBezTo>
                      <a:cubicBezTo>
                        <a:pt x="21600" y="1296"/>
                        <a:pt x="21600" y="1296"/>
                        <a:pt x="21600" y="1296"/>
                      </a:cubicBezTo>
                      <a:cubicBezTo>
                        <a:pt x="21600" y="432"/>
                        <a:pt x="17280" y="0"/>
                        <a:pt x="8640" y="0"/>
                      </a:cubicBezTo>
                      <a:cubicBezTo>
                        <a:pt x="4320" y="0"/>
                        <a:pt x="0" y="432"/>
                        <a:pt x="0" y="1296"/>
                      </a:cubicBezTo>
                      <a:cubicBezTo>
                        <a:pt x="0" y="20304"/>
                        <a:pt x="0" y="20304"/>
                        <a:pt x="0" y="20304"/>
                      </a:cubicBezTo>
                      <a:cubicBezTo>
                        <a:pt x="0" y="20736"/>
                        <a:pt x="4320" y="21600"/>
                        <a:pt x="8640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" name="Freeform 122"/>
                <p:cNvSpPr/>
                <p:nvPr/>
              </p:nvSpPr>
              <p:spPr>
                <a:xfrm>
                  <a:off x="5506154" y="3516716"/>
                  <a:ext cx="30289" cy="143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80" y="0"/>
                      </a:moveTo>
                      <a:cubicBezTo>
                        <a:pt x="2160" y="0"/>
                        <a:pt x="0" y="450"/>
                        <a:pt x="0" y="1350"/>
                      </a:cubicBezTo>
                      <a:cubicBezTo>
                        <a:pt x="12960" y="20700"/>
                        <a:pt x="12960" y="20700"/>
                        <a:pt x="12960" y="20700"/>
                      </a:cubicBezTo>
                      <a:cubicBezTo>
                        <a:pt x="12960" y="21150"/>
                        <a:pt x="15120" y="21600"/>
                        <a:pt x="17280" y="21600"/>
                      </a:cubicBezTo>
                      <a:cubicBezTo>
                        <a:pt x="21600" y="21600"/>
                        <a:pt x="21600" y="21150"/>
                        <a:pt x="21600" y="20250"/>
                      </a:cubicBezTo>
                      <a:cubicBezTo>
                        <a:pt x="10800" y="900"/>
                        <a:pt x="10800" y="900"/>
                        <a:pt x="10800" y="900"/>
                      </a:cubicBezTo>
                      <a:cubicBezTo>
                        <a:pt x="10800" y="450"/>
                        <a:pt x="8640" y="0"/>
                        <a:pt x="6480" y="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" name="Freeform 123"/>
                <p:cNvSpPr/>
                <p:nvPr/>
              </p:nvSpPr>
              <p:spPr>
                <a:xfrm>
                  <a:off x="5252483" y="3398084"/>
                  <a:ext cx="188045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86" y="0"/>
                      </a:moveTo>
                      <a:cubicBezTo>
                        <a:pt x="2057" y="0"/>
                        <a:pt x="2057" y="0"/>
                        <a:pt x="2057" y="0"/>
                      </a:cubicBezTo>
                      <a:cubicBezTo>
                        <a:pt x="686" y="0"/>
                        <a:pt x="0" y="506"/>
                        <a:pt x="0" y="1013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686" y="21600"/>
                        <a:pt x="2057" y="21600"/>
                      </a:cubicBezTo>
                      <a:cubicBezTo>
                        <a:pt x="19886" y="21600"/>
                        <a:pt x="19886" y="21600"/>
                        <a:pt x="19886" y="21600"/>
                      </a:cubicBezTo>
                      <a:cubicBezTo>
                        <a:pt x="20914" y="21600"/>
                        <a:pt x="21600" y="21094"/>
                        <a:pt x="21600" y="20587"/>
                      </a:cubicBezTo>
                      <a:cubicBezTo>
                        <a:pt x="21600" y="1013"/>
                        <a:pt x="21600" y="1013"/>
                        <a:pt x="21600" y="1013"/>
                      </a:cubicBezTo>
                      <a:cubicBezTo>
                        <a:pt x="21600" y="506"/>
                        <a:pt x="20914" y="0"/>
                        <a:pt x="19886" y="0"/>
                      </a:cubicBezTo>
                      <a:close/>
                      <a:moveTo>
                        <a:pt x="9943" y="20756"/>
                      </a:moveTo>
                      <a:cubicBezTo>
                        <a:pt x="1371" y="20756"/>
                        <a:pt x="1371" y="20756"/>
                        <a:pt x="1371" y="20756"/>
                      </a:cubicBezTo>
                      <a:cubicBezTo>
                        <a:pt x="1371" y="844"/>
                        <a:pt x="1371" y="844"/>
                        <a:pt x="1371" y="844"/>
                      </a:cubicBezTo>
                      <a:cubicBezTo>
                        <a:pt x="9943" y="844"/>
                        <a:pt x="9943" y="844"/>
                        <a:pt x="9943" y="844"/>
                      </a:cubicBezTo>
                      <a:lnTo>
                        <a:pt x="9943" y="20756"/>
                      </a:lnTo>
                      <a:close/>
                      <a:moveTo>
                        <a:pt x="20229" y="20756"/>
                      </a:moveTo>
                      <a:cubicBezTo>
                        <a:pt x="11657" y="20756"/>
                        <a:pt x="11657" y="20756"/>
                        <a:pt x="11657" y="20756"/>
                      </a:cubicBezTo>
                      <a:cubicBezTo>
                        <a:pt x="11657" y="844"/>
                        <a:pt x="11657" y="844"/>
                        <a:pt x="11657" y="844"/>
                      </a:cubicBezTo>
                      <a:cubicBezTo>
                        <a:pt x="20229" y="844"/>
                        <a:pt x="20229" y="844"/>
                        <a:pt x="20229" y="844"/>
                      </a:cubicBezTo>
                      <a:lnTo>
                        <a:pt x="20229" y="20756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" name="Freeform 124"/>
                <p:cNvSpPr/>
                <p:nvPr/>
              </p:nvSpPr>
              <p:spPr>
                <a:xfrm>
                  <a:off x="5449362" y="3398084"/>
                  <a:ext cx="144647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2" h="21600" extrusionOk="0">
                      <a:moveTo>
                        <a:pt x="14988" y="844"/>
                      </a:moveTo>
                      <a:cubicBezTo>
                        <a:pt x="14547" y="338"/>
                        <a:pt x="13224" y="0"/>
                        <a:pt x="11902" y="0"/>
                      </a:cubicBezTo>
                      <a:cubicBezTo>
                        <a:pt x="2204" y="506"/>
                        <a:pt x="2204" y="506"/>
                        <a:pt x="2204" y="506"/>
                      </a:cubicBezTo>
                      <a:cubicBezTo>
                        <a:pt x="1322" y="506"/>
                        <a:pt x="441" y="1013"/>
                        <a:pt x="0" y="1350"/>
                      </a:cubicBezTo>
                      <a:cubicBezTo>
                        <a:pt x="6612" y="20756"/>
                        <a:pt x="6612" y="20756"/>
                        <a:pt x="6612" y="20756"/>
                      </a:cubicBezTo>
                      <a:cubicBezTo>
                        <a:pt x="6612" y="21262"/>
                        <a:pt x="7935" y="21600"/>
                        <a:pt x="9257" y="21600"/>
                      </a:cubicBezTo>
                      <a:cubicBezTo>
                        <a:pt x="18955" y="21094"/>
                        <a:pt x="18955" y="21094"/>
                        <a:pt x="18955" y="21094"/>
                      </a:cubicBezTo>
                      <a:cubicBezTo>
                        <a:pt x="19837" y="21094"/>
                        <a:pt x="20278" y="20925"/>
                        <a:pt x="20718" y="20756"/>
                      </a:cubicBezTo>
                      <a:cubicBezTo>
                        <a:pt x="21159" y="20587"/>
                        <a:pt x="21600" y="20250"/>
                        <a:pt x="21159" y="20081"/>
                      </a:cubicBezTo>
                      <a:lnTo>
                        <a:pt x="14988" y="844"/>
                      </a:lnTo>
                      <a:close/>
                      <a:moveTo>
                        <a:pt x="8816" y="20925"/>
                      </a:moveTo>
                      <a:cubicBezTo>
                        <a:pt x="2204" y="1350"/>
                        <a:pt x="2204" y="1350"/>
                        <a:pt x="2204" y="1350"/>
                      </a:cubicBezTo>
                      <a:cubicBezTo>
                        <a:pt x="12784" y="675"/>
                        <a:pt x="12784" y="675"/>
                        <a:pt x="12784" y="675"/>
                      </a:cubicBezTo>
                      <a:cubicBezTo>
                        <a:pt x="19396" y="20250"/>
                        <a:pt x="19396" y="20250"/>
                        <a:pt x="19396" y="20250"/>
                      </a:cubicBezTo>
                      <a:lnTo>
                        <a:pt x="8816" y="20925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8086635" y="2759078"/>
              <a:ext cx="1764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Good solution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48FF0F-BEC4-900D-9A38-29E1D15C8F87}"/>
              </a:ext>
            </a:extLst>
          </p:cNvPr>
          <p:cNvGrpSpPr/>
          <p:nvPr/>
        </p:nvGrpSpPr>
        <p:grpSpPr>
          <a:xfrm>
            <a:off x="540571" y="2150832"/>
            <a:ext cx="5340916" cy="2097987"/>
            <a:chOff x="682170" y="1772386"/>
            <a:chExt cx="5340916" cy="2097987"/>
          </a:xfrm>
        </p:grpSpPr>
        <p:sp>
          <p:nvSpPr>
            <p:cNvPr id="17" name="矩形: 圆角 16"/>
            <p:cNvSpPr/>
            <p:nvPr/>
          </p:nvSpPr>
          <p:spPr>
            <a:xfrm>
              <a:off x="682170" y="2249715"/>
              <a:ext cx="4441372" cy="1446829"/>
            </a:xfrm>
            <a:prstGeom prst="roundRect">
              <a:avLst/>
            </a:prstGeom>
            <a:noFill/>
            <a:ln w="19050">
              <a:solidFill>
                <a:srgbClr val="526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19702" y="1772386"/>
              <a:ext cx="1944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Simple model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151086" y="1998373"/>
              <a:ext cx="1872000" cy="1872000"/>
              <a:chOff x="4151086" y="1998373"/>
              <a:chExt cx="1872000" cy="18720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菱形 11"/>
              <p:cNvSpPr/>
              <p:nvPr/>
            </p:nvSpPr>
            <p:spPr>
              <a:xfrm>
                <a:off x="4151086" y="1998373"/>
                <a:ext cx="1872000" cy="1872000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4271627" y="2121698"/>
                <a:ext cx="1620000" cy="1620000"/>
              </a:xfrm>
              <a:prstGeom prst="diamond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856051" y="2706122"/>
                <a:ext cx="476551" cy="476551"/>
                <a:chOff x="9816030" y="1103691"/>
                <a:chExt cx="382400" cy="382400"/>
              </a:xfrm>
              <a:solidFill>
                <a:schemeClr val="bg1"/>
              </a:solidFill>
            </p:grpSpPr>
            <p:sp>
              <p:nvSpPr>
                <p:cNvPr id="33" name="Freeform 217"/>
                <p:cNvSpPr/>
                <p:nvPr/>
              </p:nvSpPr>
              <p:spPr>
                <a:xfrm>
                  <a:off x="9816030" y="1103691"/>
                  <a:ext cx="382400" cy="382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87" y="1856"/>
                      </a:moveTo>
                      <a:cubicBezTo>
                        <a:pt x="17212" y="1856"/>
                        <a:pt x="17212" y="1856"/>
                        <a:pt x="17212" y="1856"/>
                      </a:cubicBezTo>
                      <a:cubicBezTo>
                        <a:pt x="17212" y="506"/>
                        <a:pt x="17212" y="506"/>
                        <a:pt x="17212" y="506"/>
                      </a:cubicBezTo>
                      <a:cubicBezTo>
                        <a:pt x="17212" y="338"/>
                        <a:pt x="17044" y="169"/>
                        <a:pt x="16875" y="169"/>
                      </a:cubicBezTo>
                      <a:cubicBezTo>
                        <a:pt x="16706" y="169"/>
                        <a:pt x="16537" y="338"/>
                        <a:pt x="16537" y="506"/>
                      </a:cubicBezTo>
                      <a:cubicBezTo>
                        <a:pt x="16537" y="1856"/>
                        <a:pt x="16537" y="1856"/>
                        <a:pt x="16537" y="1856"/>
                      </a:cubicBezTo>
                      <a:cubicBezTo>
                        <a:pt x="11137" y="1856"/>
                        <a:pt x="11137" y="1856"/>
                        <a:pt x="11137" y="1856"/>
                      </a:cubicBezTo>
                      <a:cubicBezTo>
                        <a:pt x="11137" y="506"/>
                        <a:pt x="11137" y="506"/>
                        <a:pt x="11137" y="506"/>
                      </a:cubicBezTo>
                      <a:cubicBezTo>
                        <a:pt x="11137" y="338"/>
                        <a:pt x="10969" y="169"/>
                        <a:pt x="10800" y="169"/>
                      </a:cubicBezTo>
                      <a:cubicBezTo>
                        <a:pt x="10631" y="169"/>
                        <a:pt x="10462" y="338"/>
                        <a:pt x="10462" y="506"/>
                      </a:cubicBezTo>
                      <a:cubicBezTo>
                        <a:pt x="10462" y="1856"/>
                        <a:pt x="10462" y="1856"/>
                        <a:pt x="10462" y="1856"/>
                      </a:cubicBezTo>
                      <a:cubicBezTo>
                        <a:pt x="5063" y="1856"/>
                        <a:pt x="5063" y="1856"/>
                        <a:pt x="5063" y="1856"/>
                      </a:cubicBezTo>
                      <a:cubicBezTo>
                        <a:pt x="5063" y="338"/>
                        <a:pt x="5063" y="338"/>
                        <a:pt x="5063" y="338"/>
                      </a:cubicBezTo>
                      <a:cubicBezTo>
                        <a:pt x="5063" y="169"/>
                        <a:pt x="4894" y="0"/>
                        <a:pt x="4725" y="0"/>
                      </a:cubicBezTo>
                      <a:cubicBezTo>
                        <a:pt x="4556" y="0"/>
                        <a:pt x="4388" y="169"/>
                        <a:pt x="4388" y="338"/>
                      </a:cubicBezTo>
                      <a:cubicBezTo>
                        <a:pt x="4388" y="1856"/>
                        <a:pt x="4388" y="1856"/>
                        <a:pt x="4388" y="1856"/>
                      </a:cubicBezTo>
                      <a:cubicBezTo>
                        <a:pt x="1013" y="1856"/>
                        <a:pt x="1013" y="1856"/>
                        <a:pt x="1013" y="1856"/>
                      </a:cubicBezTo>
                      <a:cubicBezTo>
                        <a:pt x="506" y="1856"/>
                        <a:pt x="0" y="2363"/>
                        <a:pt x="0" y="2869"/>
                      </a:cubicBezTo>
                      <a:cubicBezTo>
                        <a:pt x="0" y="20587"/>
                        <a:pt x="0" y="20587"/>
                        <a:pt x="0" y="20587"/>
                      </a:cubicBezTo>
                      <a:cubicBezTo>
                        <a:pt x="0" y="21094"/>
                        <a:pt x="506" y="21600"/>
                        <a:pt x="1013" y="21600"/>
                      </a:cubicBezTo>
                      <a:cubicBezTo>
                        <a:pt x="20587" y="21600"/>
                        <a:pt x="20587" y="21600"/>
                        <a:pt x="20587" y="21600"/>
                      </a:cubicBezTo>
                      <a:cubicBezTo>
                        <a:pt x="21094" y="21600"/>
                        <a:pt x="21600" y="21094"/>
                        <a:pt x="21600" y="20587"/>
                      </a:cubicBezTo>
                      <a:cubicBezTo>
                        <a:pt x="21600" y="2869"/>
                        <a:pt x="21600" y="2869"/>
                        <a:pt x="21600" y="2869"/>
                      </a:cubicBezTo>
                      <a:cubicBezTo>
                        <a:pt x="21600" y="2363"/>
                        <a:pt x="21094" y="1856"/>
                        <a:pt x="20587" y="1856"/>
                      </a:cubicBezTo>
                      <a:close/>
                      <a:moveTo>
                        <a:pt x="20756" y="20756"/>
                      </a:moveTo>
                      <a:cubicBezTo>
                        <a:pt x="844" y="20756"/>
                        <a:pt x="844" y="20756"/>
                        <a:pt x="844" y="20756"/>
                      </a:cubicBezTo>
                      <a:cubicBezTo>
                        <a:pt x="844" y="7088"/>
                        <a:pt x="844" y="7088"/>
                        <a:pt x="844" y="7088"/>
                      </a:cubicBezTo>
                      <a:cubicBezTo>
                        <a:pt x="20756" y="7088"/>
                        <a:pt x="20756" y="7088"/>
                        <a:pt x="20756" y="7088"/>
                      </a:cubicBezTo>
                      <a:lnTo>
                        <a:pt x="20756" y="20756"/>
                      </a:lnTo>
                      <a:close/>
                      <a:moveTo>
                        <a:pt x="20756" y="6244"/>
                      </a:moveTo>
                      <a:cubicBezTo>
                        <a:pt x="844" y="6244"/>
                        <a:pt x="844" y="6244"/>
                        <a:pt x="844" y="6244"/>
                      </a:cubicBezTo>
                      <a:cubicBezTo>
                        <a:pt x="844" y="2700"/>
                        <a:pt x="844" y="2700"/>
                        <a:pt x="844" y="2700"/>
                      </a:cubicBezTo>
                      <a:cubicBezTo>
                        <a:pt x="4388" y="2700"/>
                        <a:pt x="4388" y="2700"/>
                        <a:pt x="4388" y="2700"/>
                      </a:cubicBezTo>
                      <a:cubicBezTo>
                        <a:pt x="4388" y="3881"/>
                        <a:pt x="4388" y="3881"/>
                        <a:pt x="4388" y="3881"/>
                      </a:cubicBezTo>
                      <a:cubicBezTo>
                        <a:pt x="4388" y="4219"/>
                        <a:pt x="4556" y="4388"/>
                        <a:pt x="4725" y="4388"/>
                      </a:cubicBezTo>
                      <a:cubicBezTo>
                        <a:pt x="4894" y="4388"/>
                        <a:pt x="5063" y="4219"/>
                        <a:pt x="5063" y="3881"/>
                      </a:cubicBezTo>
                      <a:cubicBezTo>
                        <a:pt x="5063" y="2700"/>
                        <a:pt x="5063" y="2700"/>
                        <a:pt x="5063" y="2700"/>
                      </a:cubicBezTo>
                      <a:cubicBezTo>
                        <a:pt x="10462" y="2700"/>
                        <a:pt x="10462" y="2700"/>
                        <a:pt x="10462" y="2700"/>
                      </a:cubicBezTo>
                      <a:cubicBezTo>
                        <a:pt x="10462" y="4219"/>
                        <a:pt x="10462" y="4219"/>
                        <a:pt x="10462" y="4219"/>
                      </a:cubicBezTo>
                      <a:cubicBezTo>
                        <a:pt x="10462" y="4388"/>
                        <a:pt x="10631" y="4556"/>
                        <a:pt x="10800" y="4556"/>
                      </a:cubicBezTo>
                      <a:cubicBezTo>
                        <a:pt x="10969" y="4556"/>
                        <a:pt x="11137" y="4388"/>
                        <a:pt x="11137" y="4219"/>
                      </a:cubicBezTo>
                      <a:cubicBezTo>
                        <a:pt x="11137" y="2700"/>
                        <a:pt x="11137" y="2700"/>
                        <a:pt x="11137" y="2700"/>
                      </a:cubicBezTo>
                      <a:cubicBezTo>
                        <a:pt x="16537" y="2700"/>
                        <a:pt x="16537" y="2700"/>
                        <a:pt x="16537" y="2700"/>
                      </a:cubicBezTo>
                      <a:cubicBezTo>
                        <a:pt x="16537" y="4219"/>
                        <a:pt x="16537" y="4219"/>
                        <a:pt x="16537" y="4219"/>
                      </a:cubicBezTo>
                      <a:cubicBezTo>
                        <a:pt x="16537" y="4388"/>
                        <a:pt x="16706" y="4556"/>
                        <a:pt x="16875" y="4556"/>
                      </a:cubicBezTo>
                      <a:cubicBezTo>
                        <a:pt x="17044" y="4556"/>
                        <a:pt x="17212" y="4388"/>
                        <a:pt x="17212" y="4219"/>
                      </a:cubicBezTo>
                      <a:cubicBezTo>
                        <a:pt x="17212" y="2700"/>
                        <a:pt x="17212" y="2700"/>
                        <a:pt x="17212" y="2700"/>
                      </a:cubicBezTo>
                      <a:cubicBezTo>
                        <a:pt x="20756" y="2700"/>
                        <a:pt x="20756" y="2700"/>
                        <a:pt x="20756" y="2700"/>
                      </a:cubicBezTo>
                      <a:lnTo>
                        <a:pt x="20756" y="6244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" name="Freeform 218"/>
                <p:cNvSpPr/>
                <p:nvPr/>
              </p:nvSpPr>
              <p:spPr>
                <a:xfrm>
                  <a:off x="9929614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0232" y="0"/>
                      </a:cubicBezTo>
                      <a:cubicBezTo>
                        <a:pt x="10232" y="0"/>
                        <a:pt x="9095" y="0"/>
                        <a:pt x="9095" y="0"/>
                      </a:cubicBezTo>
                      <a:cubicBezTo>
                        <a:pt x="2274" y="2645"/>
                        <a:pt x="2274" y="2645"/>
                        <a:pt x="2274" y="2645"/>
                      </a:cubicBezTo>
                      <a:cubicBezTo>
                        <a:pt x="2274" y="2645"/>
                        <a:pt x="2274" y="3527"/>
                        <a:pt x="2274" y="3967"/>
                      </a:cubicBezTo>
                      <a:cubicBezTo>
                        <a:pt x="3411" y="3967"/>
                        <a:pt x="4547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Freeform 219"/>
                <p:cNvSpPr/>
                <p:nvPr/>
              </p:nvSpPr>
              <p:spPr>
                <a:xfrm>
                  <a:off x="10028053" y="1271543"/>
                  <a:ext cx="56792" cy="146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274" y="21600"/>
                      </a:moveTo>
                      <a:cubicBezTo>
                        <a:pt x="19326" y="21600"/>
                        <a:pt x="19326" y="21600"/>
                        <a:pt x="19326" y="21600"/>
                      </a:cubicBezTo>
                      <a:cubicBezTo>
                        <a:pt x="20463" y="21600"/>
                        <a:pt x="21600" y="21159"/>
                        <a:pt x="21600" y="20278"/>
                      </a:cubicBezTo>
                      <a:cubicBezTo>
                        <a:pt x="21600" y="19837"/>
                        <a:pt x="20463" y="19396"/>
                        <a:pt x="19326" y="19396"/>
                      </a:cubicBezTo>
                      <a:cubicBezTo>
                        <a:pt x="13642" y="19396"/>
                        <a:pt x="13642" y="19396"/>
                        <a:pt x="13642" y="19396"/>
                      </a:cubicBezTo>
                      <a:cubicBezTo>
                        <a:pt x="13642" y="882"/>
                        <a:pt x="13642" y="882"/>
                        <a:pt x="13642" y="882"/>
                      </a:cubicBezTo>
                      <a:cubicBezTo>
                        <a:pt x="13642" y="441"/>
                        <a:pt x="12505" y="0"/>
                        <a:pt x="11368" y="0"/>
                      </a:cubicBezTo>
                      <a:cubicBezTo>
                        <a:pt x="10232" y="0"/>
                        <a:pt x="10232" y="0"/>
                        <a:pt x="9095" y="0"/>
                      </a:cubicBezTo>
                      <a:cubicBezTo>
                        <a:pt x="3411" y="2645"/>
                        <a:pt x="3411" y="2645"/>
                        <a:pt x="3411" y="2645"/>
                      </a:cubicBezTo>
                      <a:cubicBezTo>
                        <a:pt x="2274" y="2645"/>
                        <a:pt x="2274" y="3527"/>
                        <a:pt x="3411" y="3967"/>
                      </a:cubicBezTo>
                      <a:cubicBezTo>
                        <a:pt x="3411" y="3967"/>
                        <a:pt x="5684" y="4408"/>
                        <a:pt x="5684" y="3967"/>
                      </a:cubicBezTo>
                      <a:cubicBezTo>
                        <a:pt x="7958" y="3527"/>
                        <a:pt x="7958" y="3527"/>
                        <a:pt x="7958" y="3527"/>
                      </a:cubicBezTo>
                      <a:cubicBezTo>
                        <a:pt x="7958" y="19396"/>
                        <a:pt x="7958" y="19396"/>
                        <a:pt x="7958" y="19396"/>
                      </a:cubicBezTo>
                      <a:cubicBezTo>
                        <a:pt x="2274" y="19396"/>
                        <a:pt x="2274" y="19396"/>
                        <a:pt x="2274" y="19396"/>
                      </a:cubicBezTo>
                      <a:cubicBezTo>
                        <a:pt x="1137" y="19396"/>
                        <a:pt x="0" y="19837"/>
                        <a:pt x="0" y="20278"/>
                      </a:cubicBezTo>
                      <a:cubicBezTo>
                        <a:pt x="0" y="21159"/>
                        <a:pt x="1137" y="21600"/>
                        <a:pt x="2274" y="2160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40" name="文本框 39"/>
            <p:cNvSpPr txBox="1"/>
            <p:nvPr/>
          </p:nvSpPr>
          <p:spPr>
            <a:xfrm>
              <a:off x="2456389" y="2759078"/>
              <a:ext cx="1627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Efficiency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7208802-03F0-B55B-C7C1-ED02160189E5}"/>
              </a:ext>
            </a:extLst>
          </p:cNvPr>
          <p:cNvSpPr txBox="1"/>
          <p:nvPr/>
        </p:nvSpPr>
        <p:spPr>
          <a:xfrm>
            <a:off x="5008114" y="1338090"/>
            <a:ext cx="218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Trade-off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133</Words>
  <Application>Microsoft Macintosh PowerPoint</Application>
  <PresentationFormat>宽屏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Microsoft YaHei</vt:lpstr>
      <vt:lpstr>Microsoft YaHei</vt:lpstr>
      <vt:lpstr>站酷快乐体2016修订版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Li, X. (Xiang)</dc:creator>
  <cp:lastModifiedBy>Li, X. (Xiang)</cp:lastModifiedBy>
  <cp:revision>11</cp:revision>
  <dcterms:created xsi:type="dcterms:W3CDTF">2024-01-01T23:03:59Z</dcterms:created>
  <dcterms:modified xsi:type="dcterms:W3CDTF">2024-01-05T13:03:26Z</dcterms:modified>
</cp:coreProperties>
</file>