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617AB-995D-605D-57A7-9C34199DEDDB}"/>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US"/>
          </a:p>
        </p:txBody>
      </p:sp>
      <p:sp>
        <p:nvSpPr>
          <p:cNvPr id="3" name="Subtítulo 2">
            <a:extLst>
              <a:ext uri="{FF2B5EF4-FFF2-40B4-BE49-F238E27FC236}">
                <a16:creationId xmlns:a16="http://schemas.microsoft.com/office/drawing/2014/main" id="{1F5B7DA2-20F6-203A-594B-67DF1D61D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US"/>
          </a:p>
        </p:txBody>
      </p:sp>
      <p:sp>
        <p:nvSpPr>
          <p:cNvPr id="4" name="Marcador de fecha 3">
            <a:extLst>
              <a:ext uri="{FF2B5EF4-FFF2-40B4-BE49-F238E27FC236}">
                <a16:creationId xmlns:a16="http://schemas.microsoft.com/office/drawing/2014/main" id="{DD04F4E2-2560-E0FF-C53C-B1C70C217836}"/>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5" name="Marcador de pie de página 4">
            <a:extLst>
              <a:ext uri="{FF2B5EF4-FFF2-40B4-BE49-F238E27FC236}">
                <a16:creationId xmlns:a16="http://schemas.microsoft.com/office/drawing/2014/main" id="{EB218FEE-E3B7-EABF-CBD0-D20725A67492}"/>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EA3EBB37-5230-AA43-5393-B2F7B2394C0F}"/>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217730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07810A-994B-15B7-6DC9-0505580B2F3F}"/>
              </a:ext>
            </a:extLst>
          </p:cNvPr>
          <p:cNvSpPr>
            <a:spLocks noGrp="1"/>
          </p:cNvSpPr>
          <p:nvPr>
            <p:ph type="title"/>
          </p:nvPr>
        </p:nvSpPr>
        <p:spPr/>
        <p:txBody>
          <a:bodyPr/>
          <a:lstStyle/>
          <a:p>
            <a:r>
              <a:rPr lang="es-MX"/>
              <a:t>Haz clic para modificar el estilo de título del patrón</a:t>
            </a:r>
            <a:endParaRPr lang="es-US"/>
          </a:p>
        </p:txBody>
      </p:sp>
      <p:sp>
        <p:nvSpPr>
          <p:cNvPr id="3" name="Marcador de texto vertical 2">
            <a:extLst>
              <a:ext uri="{FF2B5EF4-FFF2-40B4-BE49-F238E27FC236}">
                <a16:creationId xmlns:a16="http://schemas.microsoft.com/office/drawing/2014/main" id="{1D36D535-27FA-5439-7A49-D0E5340FCFBD}"/>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fecha 3">
            <a:extLst>
              <a:ext uri="{FF2B5EF4-FFF2-40B4-BE49-F238E27FC236}">
                <a16:creationId xmlns:a16="http://schemas.microsoft.com/office/drawing/2014/main" id="{7C1C9547-0094-9B7D-C548-743DE98115F6}"/>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5" name="Marcador de pie de página 4">
            <a:extLst>
              <a:ext uri="{FF2B5EF4-FFF2-40B4-BE49-F238E27FC236}">
                <a16:creationId xmlns:a16="http://schemas.microsoft.com/office/drawing/2014/main" id="{DDD0C767-A91C-8363-5B48-A92ED037B5FE}"/>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80B3839F-DB67-D916-C93D-0E172BF56C1B}"/>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1719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F283EA3-8FF8-6C4B-C67E-AEF24EB04467}"/>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US"/>
          </a:p>
        </p:txBody>
      </p:sp>
      <p:sp>
        <p:nvSpPr>
          <p:cNvPr id="3" name="Marcador de texto vertical 2">
            <a:extLst>
              <a:ext uri="{FF2B5EF4-FFF2-40B4-BE49-F238E27FC236}">
                <a16:creationId xmlns:a16="http://schemas.microsoft.com/office/drawing/2014/main" id="{695350E1-1DFE-B245-E3F7-7B564359F1FA}"/>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fecha 3">
            <a:extLst>
              <a:ext uri="{FF2B5EF4-FFF2-40B4-BE49-F238E27FC236}">
                <a16:creationId xmlns:a16="http://schemas.microsoft.com/office/drawing/2014/main" id="{4674E5AA-9067-AF6F-BF19-E06F2ED5DBB2}"/>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5" name="Marcador de pie de página 4">
            <a:extLst>
              <a:ext uri="{FF2B5EF4-FFF2-40B4-BE49-F238E27FC236}">
                <a16:creationId xmlns:a16="http://schemas.microsoft.com/office/drawing/2014/main" id="{AC1F796C-B55F-5C4E-AA76-E5003C50EEF8}"/>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6C5EFF2E-0DD3-D033-6FF5-F643D7DAE6C9}"/>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379232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C3AF65-BEDB-4780-A25E-808648550960}"/>
              </a:ext>
            </a:extLst>
          </p:cNvPr>
          <p:cNvSpPr>
            <a:spLocks noGrp="1"/>
          </p:cNvSpPr>
          <p:nvPr>
            <p:ph type="title"/>
          </p:nvPr>
        </p:nvSpPr>
        <p:spPr/>
        <p:txBody>
          <a:bodyPr/>
          <a:lstStyle/>
          <a:p>
            <a:r>
              <a:rPr lang="es-MX"/>
              <a:t>Haz clic para modificar el estilo de título del patrón</a:t>
            </a:r>
            <a:endParaRPr lang="es-US"/>
          </a:p>
        </p:txBody>
      </p:sp>
      <p:sp>
        <p:nvSpPr>
          <p:cNvPr id="3" name="Marcador de contenido 2">
            <a:extLst>
              <a:ext uri="{FF2B5EF4-FFF2-40B4-BE49-F238E27FC236}">
                <a16:creationId xmlns:a16="http://schemas.microsoft.com/office/drawing/2014/main" id="{C218587B-8875-D441-D03D-C7198B5373B2}"/>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fecha 3">
            <a:extLst>
              <a:ext uri="{FF2B5EF4-FFF2-40B4-BE49-F238E27FC236}">
                <a16:creationId xmlns:a16="http://schemas.microsoft.com/office/drawing/2014/main" id="{022DB3FF-9DDE-4655-EAE9-D0C33927D344}"/>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5" name="Marcador de pie de página 4">
            <a:extLst>
              <a:ext uri="{FF2B5EF4-FFF2-40B4-BE49-F238E27FC236}">
                <a16:creationId xmlns:a16="http://schemas.microsoft.com/office/drawing/2014/main" id="{13B1510C-0379-D436-E294-0FDFC84B4BAE}"/>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4D58929D-5DF7-DD9D-B9B4-A1566C934E02}"/>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412820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F9C75-01AB-21C0-82F0-F78B82E2B890}"/>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US"/>
          </a:p>
        </p:txBody>
      </p:sp>
      <p:sp>
        <p:nvSpPr>
          <p:cNvPr id="3" name="Marcador de texto 2">
            <a:extLst>
              <a:ext uri="{FF2B5EF4-FFF2-40B4-BE49-F238E27FC236}">
                <a16:creationId xmlns:a16="http://schemas.microsoft.com/office/drawing/2014/main" id="{EE6EEF8C-7B6C-6C79-452B-62DEE1333A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A7E54B3F-68EE-8E8B-F9C4-62CE7BA582E3}"/>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5" name="Marcador de pie de página 4">
            <a:extLst>
              <a:ext uri="{FF2B5EF4-FFF2-40B4-BE49-F238E27FC236}">
                <a16:creationId xmlns:a16="http://schemas.microsoft.com/office/drawing/2014/main" id="{8496DCEC-3742-C50F-B5A3-DE390E75CB1D}"/>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FB301561-E872-915C-372D-8E4D9470F4F6}"/>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165841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9E045-C63C-5E7E-C5B2-AC8F0F7F9A9C}"/>
              </a:ext>
            </a:extLst>
          </p:cNvPr>
          <p:cNvSpPr>
            <a:spLocks noGrp="1"/>
          </p:cNvSpPr>
          <p:nvPr>
            <p:ph type="title"/>
          </p:nvPr>
        </p:nvSpPr>
        <p:spPr/>
        <p:txBody>
          <a:bodyPr/>
          <a:lstStyle/>
          <a:p>
            <a:r>
              <a:rPr lang="es-MX"/>
              <a:t>Haz clic para modificar el estilo de título del patrón</a:t>
            </a:r>
            <a:endParaRPr lang="es-US"/>
          </a:p>
        </p:txBody>
      </p:sp>
      <p:sp>
        <p:nvSpPr>
          <p:cNvPr id="3" name="Marcador de contenido 2">
            <a:extLst>
              <a:ext uri="{FF2B5EF4-FFF2-40B4-BE49-F238E27FC236}">
                <a16:creationId xmlns:a16="http://schemas.microsoft.com/office/drawing/2014/main" id="{D3E09C73-4CA7-6F6D-9732-387458DC8743}"/>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contenido 3">
            <a:extLst>
              <a:ext uri="{FF2B5EF4-FFF2-40B4-BE49-F238E27FC236}">
                <a16:creationId xmlns:a16="http://schemas.microsoft.com/office/drawing/2014/main" id="{B5254AF9-C804-BE95-D131-B18772587D46}"/>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5" name="Marcador de fecha 4">
            <a:extLst>
              <a:ext uri="{FF2B5EF4-FFF2-40B4-BE49-F238E27FC236}">
                <a16:creationId xmlns:a16="http://schemas.microsoft.com/office/drawing/2014/main" id="{47F9C8C2-ACC1-4507-B38F-6A0396D15940}"/>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6" name="Marcador de pie de página 5">
            <a:extLst>
              <a:ext uri="{FF2B5EF4-FFF2-40B4-BE49-F238E27FC236}">
                <a16:creationId xmlns:a16="http://schemas.microsoft.com/office/drawing/2014/main" id="{123AC810-DCB3-6DE3-B834-FB03EBDBA7DD}"/>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DAF44999-40A1-BC6F-6DB6-65FDF590809C}"/>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2739078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87AAF-CB6F-5D46-4776-9BB9B1EE01F4}"/>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US"/>
          </a:p>
        </p:txBody>
      </p:sp>
      <p:sp>
        <p:nvSpPr>
          <p:cNvPr id="3" name="Marcador de texto 2">
            <a:extLst>
              <a:ext uri="{FF2B5EF4-FFF2-40B4-BE49-F238E27FC236}">
                <a16:creationId xmlns:a16="http://schemas.microsoft.com/office/drawing/2014/main" id="{03255185-2DBE-C29D-2793-7CDD2978C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5B5EA0F5-834A-923E-CF0F-FFE58389E941}"/>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5" name="Marcador de texto 4">
            <a:extLst>
              <a:ext uri="{FF2B5EF4-FFF2-40B4-BE49-F238E27FC236}">
                <a16:creationId xmlns:a16="http://schemas.microsoft.com/office/drawing/2014/main" id="{FE37A5D4-DBE3-F810-7483-E06B1AF068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AB9CFF33-1224-6B5B-B112-A07CEAF52089}"/>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7" name="Marcador de fecha 6">
            <a:extLst>
              <a:ext uri="{FF2B5EF4-FFF2-40B4-BE49-F238E27FC236}">
                <a16:creationId xmlns:a16="http://schemas.microsoft.com/office/drawing/2014/main" id="{6DDE6B8A-F720-7774-E08F-7670EBCA7636}"/>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8" name="Marcador de pie de página 7">
            <a:extLst>
              <a:ext uri="{FF2B5EF4-FFF2-40B4-BE49-F238E27FC236}">
                <a16:creationId xmlns:a16="http://schemas.microsoft.com/office/drawing/2014/main" id="{41BF2FBC-D685-E2DA-BB74-C134ACDD7E09}"/>
              </a:ext>
            </a:extLst>
          </p:cNvPr>
          <p:cNvSpPr>
            <a:spLocks noGrp="1"/>
          </p:cNvSpPr>
          <p:nvPr>
            <p:ph type="ftr" sz="quarter" idx="11"/>
          </p:nvPr>
        </p:nvSpPr>
        <p:spPr/>
        <p:txBody>
          <a:bodyPr/>
          <a:lstStyle/>
          <a:p>
            <a:endParaRPr lang="es-US"/>
          </a:p>
        </p:txBody>
      </p:sp>
      <p:sp>
        <p:nvSpPr>
          <p:cNvPr id="9" name="Marcador de número de diapositiva 8">
            <a:extLst>
              <a:ext uri="{FF2B5EF4-FFF2-40B4-BE49-F238E27FC236}">
                <a16:creationId xmlns:a16="http://schemas.microsoft.com/office/drawing/2014/main" id="{90E87A86-9B3E-F5D9-FD4A-9DA6680CEB2D}"/>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347005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B6C20-2199-1B49-AA5D-5B3EA7159335}"/>
              </a:ext>
            </a:extLst>
          </p:cNvPr>
          <p:cNvSpPr>
            <a:spLocks noGrp="1"/>
          </p:cNvSpPr>
          <p:nvPr>
            <p:ph type="title"/>
          </p:nvPr>
        </p:nvSpPr>
        <p:spPr/>
        <p:txBody>
          <a:bodyPr/>
          <a:lstStyle/>
          <a:p>
            <a:r>
              <a:rPr lang="es-MX"/>
              <a:t>Haz clic para modificar el estilo de título del patrón</a:t>
            </a:r>
            <a:endParaRPr lang="es-US"/>
          </a:p>
        </p:txBody>
      </p:sp>
      <p:sp>
        <p:nvSpPr>
          <p:cNvPr id="3" name="Marcador de fecha 2">
            <a:extLst>
              <a:ext uri="{FF2B5EF4-FFF2-40B4-BE49-F238E27FC236}">
                <a16:creationId xmlns:a16="http://schemas.microsoft.com/office/drawing/2014/main" id="{5F165B77-E093-BDB9-EC6A-513EB0B1A18C}"/>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4" name="Marcador de pie de página 3">
            <a:extLst>
              <a:ext uri="{FF2B5EF4-FFF2-40B4-BE49-F238E27FC236}">
                <a16:creationId xmlns:a16="http://schemas.microsoft.com/office/drawing/2014/main" id="{A2E3B3CC-050D-6F61-195F-0C5CBC7762CF}"/>
              </a:ext>
            </a:extLst>
          </p:cNvPr>
          <p:cNvSpPr>
            <a:spLocks noGrp="1"/>
          </p:cNvSpPr>
          <p:nvPr>
            <p:ph type="ftr" sz="quarter" idx="11"/>
          </p:nvPr>
        </p:nvSpPr>
        <p:spPr/>
        <p:txBody>
          <a:bodyPr/>
          <a:lstStyle/>
          <a:p>
            <a:endParaRPr lang="es-US"/>
          </a:p>
        </p:txBody>
      </p:sp>
      <p:sp>
        <p:nvSpPr>
          <p:cNvPr id="5" name="Marcador de número de diapositiva 4">
            <a:extLst>
              <a:ext uri="{FF2B5EF4-FFF2-40B4-BE49-F238E27FC236}">
                <a16:creationId xmlns:a16="http://schemas.microsoft.com/office/drawing/2014/main" id="{AB37183E-07E0-E23A-192C-40478531E9E1}"/>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162048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04ECF1D-4D3D-B4CE-77A7-487E9B8EAD9A}"/>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3" name="Marcador de pie de página 2">
            <a:extLst>
              <a:ext uri="{FF2B5EF4-FFF2-40B4-BE49-F238E27FC236}">
                <a16:creationId xmlns:a16="http://schemas.microsoft.com/office/drawing/2014/main" id="{D9A0631B-DF80-D729-C0DC-6EF17A6D99B0}"/>
              </a:ext>
            </a:extLst>
          </p:cNvPr>
          <p:cNvSpPr>
            <a:spLocks noGrp="1"/>
          </p:cNvSpPr>
          <p:nvPr>
            <p:ph type="ftr" sz="quarter" idx="11"/>
          </p:nvPr>
        </p:nvSpPr>
        <p:spPr/>
        <p:txBody>
          <a:bodyPr/>
          <a:lstStyle/>
          <a:p>
            <a:endParaRPr lang="es-US"/>
          </a:p>
        </p:txBody>
      </p:sp>
      <p:sp>
        <p:nvSpPr>
          <p:cNvPr id="4" name="Marcador de número de diapositiva 3">
            <a:extLst>
              <a:ext uri="{FF2B5EF4-FFF2-40B4-BE49-F238E27FC236}">
                <a16:creationId xmlns:a16="http://schemas.microsoft.com/office/drawing/2014/main" id="{53B19D00-28A7-553D-8ECB-D9B4ABFB5323}"/>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355944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801DBB-5F66-6898-BE79-A3948CFADC5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US"/>
          </a:p>
        </p:txBody>
      </p:sp>
      <p:sp>
        <p:nvSpPr>
          <p:cNvPr id="3" name="Marcador de contenido 2">
            <a:extLst>
              <a:ext uri="{FF2B5EF4-FFF2-40B4-BE49-F238E27FC236}">
                <a16:creationId xmlns:a16="http://schemas.microsoft.com/office/drawing/2014/main" id="{09F7AFD0-601F-EFE1-81F2-8D87EB1566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texto 3">
            <a:extLst>
              <a:ext uri="{FF2B5EF4-FFF2-40B4-BE49-F238E27FC236}">
                <a16:creationId xmlns:a16="http://schemas.microsoft.com/office/drawing/2014/main" id="{AF03F3BE-63ED-6FEC-EB29-310CE1F34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E0D2577D-5F8D-9FEF-CF29-25BE0806F04A}"/>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6" name="Marcador de pie de página 5">
            <a:extLst>
              <a:ext uri="{FF2B5EF4-FFF2-40B4-BE49-F238E27FC236}">
                <a16:creationId xmlns:a16="http://schemas.microsoft.com/office/drawing/2014/main" id="{E81C6F2C-327F-B556-46D1-AA3DF9AAB870}"/>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12B65BB7-4712-928E-D7BC-55FFF40B5F6F}"/>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272968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8C74CB-B2D5-2195-97B4-6E7EBA07E44E}"/>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US"/>
          </a:p>
        </p:txBody>
      </p:sp>
      <p:sp>
        <p:nvSpPr>
          <p:cNvPr id="3" name="Marcador de posición de imagen 2">
            <a:extLst>
              <a:ext uri="{FF2B5EF4-FFF2-40B4-BE49-F238E27FC236}">
                <a16:creationId xmlns:a16="http://schemas.microsoft.com/office/drawing/2014/main" id="{79572371-F745-3331-ACEC-967D725BA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Marcador de texto 3">
            <a:extLst>
              <a:ext uri="{FF2B5EF4-FFF2-40B4-BE49-F238E27FC236}">
                <a16:creationId xmlns:a16="http://schemas.microsoft.com/office/drawing/2014/main" id="{F57F2D96-7DDA-A9F2-6B4C-5DEA01FC7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79FBBA3-1F7F-95C6-F853-44A44430C396}"/>
              </a:ext>
            </a:extLst>
          </p:cNvPr>
          <p:cNvSpPr>
            <a:spLocks noGrp="1"/>
          </p:cNvSpPr>
          <p:nvPr>
            <p:ph type="dt" sz="half" idx="10"/>
          </p:nvPr>
        </p:nvSpPr>
        <p:spPr/>
        <p:txBody>
          <a:bodyPr/>
          <a:lstStyle/>
          <a:p>
            <a:fld id="{404AEA6E-1E2B-FB47-B0FA-EEDBD5DD882E}" type="datetimeFigureOut">
              <a:rPr lang="es-US" smtClean="0"/>
              <a:t>6/6/2025</a:t>
            </a:fld>
            <a:endParaRPr lang="es-US"/>
          </a:p>
        </p:txBody>
      </p:sp>
      <p:sp>
        <p:nvSpPr>
          <p:cNvPr id="6" name="Marcador de pie de página 5">
            <a:extLst>
              <a:ext uri="{FF2B5EF4-FFF2-40B4-BE49-F238E27FC236}">
                <a16:creationId xmlns:a16="http://schemas.microsoft.com/office/drawing/2014/main" id="{587D3408-56EE-4E3A-A047-998D788F4907}"/>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917D1C3B-F466-0481-815C-E4BD342C6DBE}"/>
              </a:ext>
            </a:extLst>
          </p:cNvPr>
          <p:cNvSpPr>
            <a:spLocks noGrp="1"/>
          </p:cNvSpPr>
          <p:nvPr>
            <p:ph type="sldNum" sz="quarter" idx="12"/>
          </p:nvPr>
        </p:nvSpPr>
        <p:spPr/>
        <p:txBody>
          <a:bodyPr/>
          <a:lstStyle/>
          <a:p>
            <a:fld id="{F327DCA6-95E0-C447-82FB-0120845DC90C}" type="slidenum">
              <a:rPr lang="es-US" smtClean="0"/>
              <a:t>‹Nº›</a:t>
            </a:fld>
            <a:endParaRPr lang="es-US"/>
          </a:p>
        </p:txBody>
      </p:sp>
    </p:spTree>
    <p:extLst>
      <p:ext uri="{BB962C8B-B14F-4D97-AF65-F5344CB8AC3E}">
        <p14:creationId xmlns:p14="http://schemas.microsoft.com/office/powerpoint/2010/main" val="142975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5641F21-759D-EB7B-4A35-65F6894C1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US"/>
          </a:p>
        </p:txBody>
      </p:sp>
      <p:sp>
        <p:nvSpPr>
          <p:cNvPr id="3" name="Marcador de texto 2">
            <a:extLst>
              <a:ext uri="{FF2B5EF4-FFF2-40B4-BE49-F238E27FC236}">
                <a16:creationId xmlns:a16="http://schemas.microsoft.com/office/drawing/2014/main" id="{35BC954B-7568-B2B8-8104-4E5057D984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US"/>
          </a:p>
        </p:txBody>
      </p:sp>
      <p:sp>
        <p:nvSpPr>
          <p:cNvPr id="4" name="Marcador de fecha 3">
            <a:extLst>
              <a:ext uri="{FF2B5EF4-FFF2-40B4-BE49-F238E27FC236}">
                <a16:creationId xmlns:a16="http://schemas.microsoft.com/office/drawing/2014/main" id="{10E78E2C-DA6A-10DE-68A7-63C8D9ECD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4AEA6E-1E2B-FB47-B0FA-EEDBD5DD882E}" type="datetimeFigureOut">
              <a:rPr lang="es-US" smtClean="0"/>
              <a:t>6/6/2025</a:t>
            </a:fld>
            <a:endParaRPr lang="es-US"/>
          </a:p>
        </p:txBody>
      </p:sp>
      <p:sp>
        <p:nvSpPr>
          <p:cNvPr id="5" name="Marcador de pie de página 4">
            <a:extLst>
              <a:ext uri="{FF2B5EF4-FFF2-40B4-BE49-F238E27FC236}">
                <a16:creationId xmlns:a16="http://schemas.microsoft.com/office/drawing/2014/main" id="{B96DFA9F-F111-ED18-90CC-AB04727036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US"/>
          </a:p>
        </p:txBody>
      </p:sp>
      <p:sp>
        <p:nvSpPr>
          <p:cNvPr id="6" name="Marcador de número de diapositiva 5">
            <a:extLst>
              <a:ext uri="{FF2B5EF4-FFF2-40B4-BE49-F238E27FC236}">
                <a16:creationId xmlns:a16="http://schemas.microsoft.com/office/drawing/2014/main" id="{83B43959-5303-B419-5FA2-4447F83ED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27DCA6-95E0-C447-82FB-0120845DC90C}" type="slidenum">
              <a:rPr lang="es-US" smtClean="0"/>
              <a:t>‹Nº›</a:t>
            </a:fld>
            <a:endParaRPr lang="es-US"/>
          </a:p>
        </p:txBody>
      </p:sp>
    </p:spTree>
    <p:extLst>
      <p:ext uri="{BB962C8B-B14F-4D97-AF65-F5344CB8AC3E}">
        <p14:creationId xmlns:p14="http://schemas.microsoft.com/office/powerpoint/2010/main" val="3128556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red-black-tree-set-1-introduction-2/" TargetMode="Externa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F147FF-AB3B-3363-5016-1BF2803B7619}"/>
              </a:ext>
            </a:extLst>
          </p:cNvPr>
          <p:cNvSpPr>
            <a:spLocks noGrp="1"/>
          </p:cNvSpPr>
          <p:nvPr>
            <p:ph type="ctrTitle"/>
          </p:nvPr>
        </p:nvSpPr>
        <p:spPr/>
        <p:txBody>
          <a:bodyPr/>
          <a:lstStyle/>
          <a:p>
            <a:r>
              <a:rPr lang="es-US" dirty="0"/>
              <a:t>ARBOL AVL</a:t>
            </a:r>
          </a:p>
        </p:txBody>
      </p:sp>
      <p:sp>
        <p:nvSpPr>
          <p:cNvPr id="3" name="Subtítulo 2">
            <a:extLst>
              <a:ext uri="{FF2B5EF4-FFF2-40B4-BE49-F238E27FC236}">
                <a16:creationId xmlns:a16="http://schemas.microsoft.com/office/drawing/2014/main" id="{048CF45F-AE2E-56B6-6A6A-41683A30545B}"/>
              </a:ext>
            </a:extLst>
          </p:cNvPr>
          <p:cNvSpPr>
            <a:spLocks noGrp="1"/>
          </p:cNvSpPr>
          <p:nvPr>
            <p:ph type="subTitle" idx="1"/>
          </p:nvPr>
        </p:nvSpPr>
        <p:spPr/>
        <p:txBody>
          <a:bodyPr/>
          <a:lstStyle/>
          <a:p>
            <a:endParaRPr lang="es-US"/>
          </a:p>
        </p:txBody>
      </p:sp>
    </p:spTree>
    <p:extLst>
      <p:ext uri="{BB962C8B-B14F-4D97-AF65-F5344CB8AC3E}">
        <p14:creationId xmlns:p14="http://schemas.microsoft.com/office/powerpoint/2010/main" val="139447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39371A-8185-009E-8BE3-1FC309F81E03}"/>
              </a:ext>
            </a:extLst>
          </p:cNvPr>
          <p:cNvSpPr>
            <a:spLocks noGrp="1"/>
          </p:cNvSpPr>
          <p:nvPr>
            <p:ph type="title"/>
          </p:nvPr>
        </p:nvSpPr>
        <p:spPr>
          <a:xfrm>
            <a:off x="-524435" y="-3364193"/>
            <a:ext cx="10515600" cy="1325563"/>
          </a:xfrm>
        </p:spPr>
        <p:txBody>
          <a:bodyPr/>
          <a:lstStyle/>
          <a:p>
            <a:endParaRPr lang="es-US"/>
          </a:p>
        </p:txBody>
      </p:sp>
      <p:sp>
        <p:nvSpPr>
          <p:cNvPr id="3" name="Marcador de contenido 2">
            <a:extLst>
              <a:ext uri="{FF2B5EF4-FFF2-40B4-BE49-F238E27FC236}">
                <a16:creationId xmlns:a16="http://schemas.microsoft.com/office/drawing/2014/main" id="{73C30759-B68A-45CB-DC4B-E2B779B36BFF}"/>
              </a:ext>
            </a:extLst>
          </p:cNvPr>
          <p:cNvSpPr>
            <a:spLocks noGrp="1"/>
          </p:cNvSpPr>
          <p:nvPr>
            <p:ph idx="1"/>
          </p:nvPr>
        </p:nvSpPr>
        <p:spPr>
          <a:xfrm>
            <a:off x="306295" y="502023"/>
            <a:ext cx="10515600" cy="2271059"/>
          </a:xfrm>
        </p:spPr>
        <p:txBody>
          <a:bodyPr>
            <a:normAutofit/>
          </a:bodyPr>
          <a:lstStyle/>
          <a:p>
            <a:pPr marL="0" indent="0">
              <a:buNone/>
            </a:pPr>
            <a:r>
              <a:rPr lang="es-US" dirty="0"/>
              <a:t>Rotación a la derecha:</a:t>
            </a:r>
          </a:p>
          <a:p>
            <a:pPr marL="0" indent="0">
              <a:buNone/>
            </a:pPr>
            <a:r>
              <a:rPr lang="es-US" dirty="0"/>
              <a:t>Si se agrega un nodo al subárbol izquierdo del subárbol izquierdo, el árbol AVL puede desequilibrarse, hacemos una única rotación hacia la derecha</a:t>
            </a:r>
          </a:p>
        </p:txBody>
      </p:sp>
      <p:pic>
        <p:nvPicPr>
          <p:cNvPr id="4" name="Imagen 3">
            <a:extLst>
              <a:ext uri="{FF2B5EF4-FFF2-40B4-BE49-F238E27FC236}">
                <a16:creationId xmlns:a16="http://schemas.microsoft.com/office/drawing/2014/main" id="{97FA247E-9F1D-DC21-33CC-5FA80BBB3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020" y="2537106"/>
            <a:ext cx="7553325" cy="3095625"/>
          </a:xfrm>
          <a:prstGeom prst="rect">
            <a:avLst/>
          </a:prstGeom>
        </p:spPr>
      </p:pic>
    </p:spTree>
    <p:extLst>
      <p:ext uri="{BB962C8B-B14F-4D97-AF65-F5344CB8AC3E}">
        <p14:creationId xmlns:p14="http://schemas.microsoft.com/office/powerpoint/2010/main" val="1326405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5FFFC-E00A-1D17-4995-2119CDE101A5}"/>
              </a:ext>
            </a:extLst>
          </p:cNvPr>
          <p:cNvSpPr>
            <a:spLocks noGrp="1"/>
          </p:cNvSpPr>
          <p:nvPr>
            <p:ph type="title"/>
          </p:nvPr>
        </p:nvSpPr>
        <p:spPr>
          <a:xfrm>
            <a:off x="1507565" y="-5910169"/>
            <a:ext cx="10515600" cy="1325563"/>
          </a:xfrm>
        </p:spPr>
        <p:txBody>
          <a:bodyPr/>
          <a:lstStyle/>
          <a:p>
            <a:endParaRPr lang="es-US"/>
          </a:p>
        </p:txBody>
      </p:sp>
      <p:sp>
        <p:nvSpPr>
          <p:cNvPr id="3" name="Marcador de contenido 2">
            <a:extLst>
              <a:ext uri="{FF2B5EF4-FFF2-40B4-BE49-F238E27FC236}">
                <a16:creationId xmlns:a16="http://schemas.microsoft.com/office/drawing/2014/main" id="{13282CB1-9043-A62D-8A15-1C2B7C3FF5A2}"/>
              </a:ext>
            </a:extLst>
          </p:cNvPr>
          <p:cNvSpPr>
            <a:spLocks noGrp="1"/>
          </p:cNvSpPr>
          <p:nvPr>
            <p:ph idx="1"/>
          </p:nvPr>
        </p:nvSpPr>
        <p:spPr>
          <a:xfrm>
            <a:off x="838200" y="500062"/>
            <a:ext cx="10515600" cy="2262281"/>
          </a:xfrm>
        </p:spPr>
        <p:txBody>
          <a:bodyPr>
            <a:normAutofit lnSpcReduction="10000"/>
          </a:bodyPr>
          <a:lstStyle/>
          <a:p>
            <a:pPr marL="0" indent="0">
              <a:buNone/>
            </a:pPr>
            <a:r>
              <a:rPr lang="es-US" dirty="0"/>
              <a:t>Rotación izquierda-derecha:</a:t>
            </a:r>
          </a:p>
          <a:p>
            <a:pPr marL="0" indent="0">
              <a:buNone/>
            </a:pPr>
            <a:endParaRPr lang="es-US" dirty="0"/>
          </a:p>
          <a:p>
            <a:pPr marL="0" indent="0">
              <a:buNone/>
            </a:pPr>
            <a:r>
              <a:rPr lang="es-US" dirty="0"/>
              <a:t>Una rotación de izquierda a derecha es una combinación en la que la primera rotación a la izquierda tiene lugar después de que se ejecuta la rotación a la derecha </a:t>
            </a:r>
          </a:p>
        </p:txBody>
      </p:sp>
      <p:pic>
        <p:nvPicPr>
          <p:cNvPr id="4" name="Imagen 3">
            <a:extLst>
              <a:ext uri="{FF2B5EF4-FFF2-40B4-BE49-F238E27FC236}">
                <a16:creationId xmlns:a16="http://schemas.microsoft.com/office/drawing/2014/main" id="{3ABD9DDE-537F-73E9-4C79-9D462F73B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547" y="3429000"/>
            <a:ext cx="7848600" cy="2552700"/>
          </a:xfrm>
          <a:prstGeom prst="rect">
            <a:avLst/>
          </a:prstGeom>
        </p:spPr>
      </p:pic>
    </p:spTree>
    <p:extLst>
      <p:ext uri="{BB962C8B-B14F-4D97-AF65-F5344CB8AC3E}">
        <p14:creationId xmlns:p14="http://schemas.microsoft.com/office/powerpoint/2010/main" val="2159655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474A9-5C5B-E966-4763-6E1B44C1A771}"/>
              </a:ext>
            </a:extLst>
          </p:cNvPr>
          <p:cNvSpPr>
            <a:spLocks noGrp="1"/>
          </p:cNvSpPr>
          <p:nvPr>
            <p:ph type="title"/>
          </p:nvPr>
        </p:nvSpPr>
        <p:spPr>
          <a:xfrm>
            <a:off x="4101353" y="-7201087"/>
            <a:ext cx="10515600" cy="1325563"/>
          </a:xfrm>
        </p:spPr>
        <p:txBody>
          <a:bodyPr/>
          <a:lstStyle/>
          <a:p>
            <a:endParaRPr lang="es-US"/>
          </a:p>
        </p:txBody>
      </p:sp>
      <p:sp>
        <p:nvSpPr>
          <p:cNvPr id="3" name="Marcador de contenido 2">
            <a:extLst>
              <a:ext uri="{FF2B5EF4-FFF2-40B4-BE49-F238E27FC236}">
                <a16:creationId xmlns:a16="http://schemas.microsoft.com/office/drawing/2014/main" id="{47320423-679F-CF72-6761-2037F9F475FB}"/>
              </a:ext>
            </a:extLst>
          </p:cNvPr>
          <p:cNvSpPr>
            <a:spLocks noGrp="1"/>
          </p:cNvSpPr>
          <p:nvPr>
            <p:ph idx="1"/>
          </p:nvPr>
        </p:nvSpPr>
        <p:spPr>
          <a:xfrm>
            <a:off x="838200" y="454213"/>
            <a:ext cx="10515600" cy="1912470"/>
          </a:xfrm>
        </p:spPr>
        <p:txBody>
          <a:bodyPr/>
          <a:lstStyle/>
          <a:p>
            <a:pPr marL="0" indent="0">
              <a:buNone/>
            </a:pPr>
            <a:r>
              <a:rPr lang="es-US" dirty="0"/>
              <a:t>Rotación derecha-izquierda:  </a:t>
            </a:r>
          </a:p>
          <a:p>
            <a:pPr marL="0" indent="0">
              <a:buNone/>
            </a:pPr>
            <a:r>
              <a:rPr lang="es-US" dirty="0"/>
              <a:t>Una rotación derecha-izquierda es una combinación en la que la primera rotación a la derecha se produce después de que se ejecuta la rotación a la izquierda.</a:t>
            </a:r>
          </a:p>
        </p:txBody>
      </p:sp>
      <p:pic>
        <p:nvPicPr>
          <p:cNvPr id="4" name="Imagen 3">
            <a:extLst>
              <a:ext uri="{FF2B5EF4-FFF2-40B4-BE49-F238E27FC236}">
                <a16:creationId xmlns:a16="http://schemas.microsoft.com/office/drawing/2014/main" id="{0F274F1F-8C02-DE89-7265-7114C722C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836" y="2737224"/>
            <a:ext cx="7677150" cy="3263152"/>
          </a:xfrm>
          <a:prstGeom prst="rect">
            <a:avLst/>
          </a:prstGeom>
        </p:spPr>
      </p:pic>
    </p:spTree>
    <p:extLst>
      <p:ext uri="{BB962C8B-B14F-4D97-AF65-F5344CB8AC3E}">
        <p14:creationId xmlns:p14="http://schemas.microsoft.com/office/powerpoint/2010/main" val="2764167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ECC1BE-0F6C-C0D8-C308-9536DFCF3912}"/>
              </a:ext>
            </a:extLst>
          </p:cNvPr>
          <p:cNvSpPr>
            <a:spLocks noGrp="1"/>
          </p:cNvSpPr>
          <p:nvPr>
            <p:ph type="title"/>
          </p:nvPr>
        </p:nvSpPr>
        <p:spPr>
          <a:xfrm>
            <a:off x="1471705" y="-3770593"/>
            <a:ext cx="10515600" cy="1325563"/>
          </a:xfrm>
        </p:spPr>
        <p:txBody>
          <a:bodyPr/>
          <a:lstStyle/>
          <a:p>
            <a:endParaRPr lang="es-US"/>
          </a:p>
        </p:txBody>
      </p:sp>
      <p:sp>
        <p:nvSpPr>
          <p:cNvPr id="3" name="Marcador de contenido 2">
            <a:extLst>
              <a:ext uri="{FF2B5EF4-FFF2-40B4-BE49-F238E27FC236}">
                <a16:creationId xmlns:a16="http://schemas.microsoft.com/office/drawing/2014/main" id="{D5695C3A-287A-17C4-791B-EF317B76D7BA}"/>
              </a:ext>
            </a:extLst>
          </p:cNvPr>
          <p:cNvSpPr>
            <a:spLocks noGrp="1"/>
          </p:cNvSpPr>
          <p:nvPr>
            <p:ph idx="1"/>
          </p:nvPr>
        </p:nvSpPr>
        <p:spPr>
          <a:xfrm>
            <a:off x="838200" y="370541"/>
            <a:ext cx="10515600" cy="6394824"/>
          </a:xfrm>
        </p:spPr>
        <p:txBody>
          <a:bodyPr>
            <a:normAutofit/>
          </a:bodyPr>
          <a:lstStyle/>
          <a:p>
            <a:pPr marL="0" indent="0">
              <a:buNone/>
            </a:pPr>
            <a:r>
              <a:rPr lang="es-US" b="1" dirty="0"/>
              <a:t>Ventajas del árbol AVL:</a:t>
            </a:r>
            <a:endParaRPr lang="es-US" dirty="0"/>
          </a:p>
          <a:p>
            <a:r>
              <a:rPr lang="es-US" dirty="0"/>
              <a:t>Los árboles AVL pueden </a:t>
            </a:r>
            <a:r>
              <a:rPr lang="es-US" dirty="0" err="1"/>
              <a:t>autoequilibrarse</a:t>
            </a:r>
            <a:r>
              <a:rPr lang="es-US" dirty="0"/>
              <a:t> y, por lo tanto, proporcionan una complejidad de tiempo como O(Log n) para buscar, insertar y eliminar.</a:t>
            </a:r>
          </a:p>
          <a:p>
            <a:r>
              <a:rPr lang="es-US" dirty="0"/>
              <a:t>Es solo un BST (con equilibrio), por lo que los elementos se pueden recorrer en un orden determinado.</a:t>
            </a:r>
          </a:p>
          <a:p>
            <a:r>
              <a:rPr lang="es-US" dirty="0"/>
              <a:t>Dado que las reglas de equilibrio son estrictas en comparación con </a:t>
            </a:r>
            <a:r>
              <a:rPr lang="es-US" dirty="0">
                <a:hlinkClick r:id="rId2"/>
              </a:rPr>
              <a:t>el árbol rojo negro</a:t>
            </a:r>
            <a:r>
              <a:rPr lang="es-US" dirty="0"/>
              <a:t>, los árboles AVL en general tienen relativamente menos altura y, por lo tanto, la búsqueda es más rápida.</a:t>
            </a:r>
          </a:p>
          <a:p>
            <a:r>
              <a:rPr lang="es-US" dirty="0"/>
              <a:t>El árbol AVL es relativamente menos complejo de entender e implementar en comparación con los árboles rojo-negros.</a:t>
            </a:r>
          </a:p>
          <a:p>
            <a:pPr marL="0" indent="0">
              <a:buNone/>
            </a:pPr>
            <a:endParaRPr lang="es-US" dirty="0"/>
          </a:p>
        </p:txBody>
      </p:sp>
    </p:spTree>
    <p:extLst>
      <p:ext uri="{BB962C8B-B14F-4D97-AF65-F5344CB8AC3E}">
        <p14:creationId xmlns:p14="http://schemas.microsoft.com/office/powerpoint/2010/main" val="399632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0E218-94CE-E3ED-BDDF-DE40772205FA}"/>
              </a:ext>
            </a:extLst>
          </p:cNvPr>
          <p:cNvSpPr>
            <a:spLocks noGrp="1"/>
          </p:cNvSpPr>
          <p:nvPr>
            <p:ph type="title"/>
          </p:nvPr>
        </p:nvSpPr>
        <p:spPr>
          <a:xfrm>
            <a:off x="2069353" y="-5085416"/>
            <a:ext cx="10515600" cy="1325563"/>
          </a:xfrm>
        </p:spPr>
        <p:txBody>
          <a:bodyPr/>
          <a:lstStyle/>
          <a:p>
            <a:endParaRPr lang="es-US"/>
          </a:p>
        </p:txBody>
      </p:sp>
      <p:sp>
        <p:nvSpPr>
          <p:cNvPr id="3" name="Marcador de contenido 2">
            <a:extLst>
              <a:ext uri="{FF2B5EF4-FFF2-40B4-BE49-F238E27FC236}">
                <a16:creationId xmlns:a16="http://schemas.microsoft.com/office/drawing/2014/main" id="{A255D753-B0E4-0186-D843-F4EB62CF7D37}"/>
              </a:ext>
            </a:extLst>
          </p:cNvPr>
          <p:cNvSpPr>
            <a:spLocks noGrp="1"/>
          </p:cNvSpPr>
          <p:nvPr>
            <p:ph idx="1"/>
          </p:nvPr>
        </p:nvSpPr>
        <p:spPr>
          <a:xfrm>
            <a:off x="491565" y="1285502"/>
            <a:ext cx="10515600" cy="3292475"/>
          </a:xfrm>
        </p:spPr>
        <p:txBody>
          <a:bodyPr>
            <a:normAutofit/>
          </a:bodyPr>
          <a:lstStyle/>
          <a:p>
            <a:pPr marL="0" indent="0">
              <a:buNone/>
            </a:pPr>
            <a:r>
              <a:rPr lang="es-US" b="1" dirty="0"/>
              <a:t>Desventajas del árbol AVL:</a:t>
            </a:r>
            <a:endParaRPr lang="es-US" dirty="0"/>
          </a:p>
          <a:p>
            <a:r>
              <a:rPr lang="es-US" dirty="0"/>
              <a:t>Es difícil de implementar en comparación con el BST normal y más fácil en comparación con el Rojo Negro.</a:t>
            </a:r>
          </a:p>
          <a:p>
            <a:r>
              <a:rPr lang="es-US" dirty="0"/>
              <a:t>Menos utilizados en comparación con los árboles rojo-negros. Debido a su equilibrio relativamente estricto, los árboles AVL requieren operaciones de inserción y extracción complejas a medida que se realizan más rotaciones.</a:t>
            </a:r>
          </a:p>
          <a:p>
            <a:pPr marL="0" indent="0">
              <a:buNone/>
            </a:pPr>
            <a:endParaRPr lang="es-US" dirty="0"/>
          </a:p>
        </p:txBody>
      </p:sp>
    </p:spTree>
    <p:extLst>
      <p:ext uri="{BB962C8B-B14F-4D97-AF65-F5344CB8AC3E}">
        <p14:creationId xmlns:p14="http://schemas.microsoft.com/office/powerpoint/2010/main" val="145092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B31C7E-1FB0-432F-2D2F-03FB90125B1F}"/>
              </a:ext>
            </a:extLst>
          </p:cNvPr>
          <p:cNvSpPr>
            <a:spLocks noGrp="1"/>
          </p:cNvSpPr>
          <p:nvPr>
            <p:ph type="title"/>
          </p:nvPr>
        </p:nvSpPr>
        <p:spPr>
          <a:xfrm>
            <a:off x="1077259" y="2564466"/>
            <a:ext cx="10515600" cy="1325563"/>
          </a:xfrm>
        </p:spPr>
        <p:txBody>
          <a:bodyPr/>
          <a:lstStyle/>
          <a:p>
            <a:r>
              <a:rPr lang="es-US" dirty="0"/>
              <a:t>MUCHAS GRACIA POR SU ATENCIÓN </a:t>
            </a:r>
          </a:p>
        </p:txBody>
      </p:sp>
      <p:sp>
        <p:nvSpPr>
          <p:cNvPr id="3" name="Marcador de contenido 2">
            <a:extLst>
              <a:ext uri="{FF2B5EF4-FFF2-40B4-BE49-F238E27FC236}">
                <a16:creationId xmlns:a16="http://schemas.microsoft.com/office/drawing/2014/main" id="{DB860597-C455-6970-3B14-6D66B371DCE7}"/>
              </a:ext>
            </a:extLst>
          </p:cNvPr>
          <p:cNvSpPr>
            <a:spLocks noGrp="1"/>
          </p:cNvSpPr>
          <p:nvPr>
            <p:ph idx="1"/>
          </p:nvPr>
        </p:nvSpPr>
        <p:spPr/>
        <p:txBody>
          <a:bodyPr/>
          <a:lstStyle/>
          <a:p>
            <a:endParaRPr lang="es-US"/>
          </a:p>
        </p:txBody>
      </p:sp>
    </p:spTree>
    <p:extLst>
      <p:ext uri="{BB962C8B-B14F-4D97-AF65-F5344CB8AC3E}">
        <p14:creationId xmlns:p14="http://schemas.microsoft.com/office/powerpoint/2010/main" val="265673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411BF-AD31-B320-FDE7-D5E87FBD8D48}"/>
              </a:ext>
            </a:extLst>
          </p:cNvPr>
          <p:cNvSpPr>
            <a:spLocks noGrp="1"/>
          </p:cNvSpPr>
          <p:nvPr>
            <p:ph type="title"/>
          </p:nvPr>
        </p:nvSpPr>
        <p:spPr/>
        <p:txBody>
          <a:bodyPr/>
          <a:lstStyle/>
          <a:p>
            <a:r>
              <a:rPr lang="es-US" dirty="0"/>
              <a:t>¿Que es un árbol </a:t>
            </a:r>
            <a:r>
              <a:rPr lang="es-US" dirty="0" err="1"/>
              <a:t>avl</a:t>
            </a:r>
            <a:r>
              <a:rPr lang="es-US" dirty="0"/>
              <a:t>?</a:t>
            </a:r>
          </a:p>
        </p:txBody>
      </p:sp>
      <p:sp>
        <p:nvSpPr>
          <p:cNvPr id="3" name="Marcador de contenido 2">
            <a:extLst>
              <a:ext uri="{FF2B5EF4-FFF2-40B4-BE49-F238E27FC236}">
                <a16:creationId xmlns:a16="http://schemas.microsoft.com/office/drawing/2014/main" id="{A80EED7F-14DD-EBC2-4F39-377DE55F2BDF}"/>
              </a:ext>
            </a:extLst>
          </p:cNvPr>
          <p:cNvSpPr>
            <a:spLocks noGrp="1"/>
          </p:cNvSpPr>
          <p:nvPr>
            <p:ph idx="1"/>
          </p:nvPr>
        </p:nvSpPr>
        <p:spPr/>
        <p:txBody>
          <a:bodyPr>
            <a:normAutofit/>
          </a:bodyPr>
          <a:lstStyle/>
          <a:p>
            <a:pPr marL="0" indent="0">
              <a:buNone/>
            </a:pPr>
            <a:r>
              <a:rPr lang="es-US" sz="4000" dirty="0"/>
              <a:t>Es un árbol binario de búsqueda balanceado.   Permite inserciones y eliminaciones manteniendo el equilibrio.  Fue propuesto en 1962 por los matemáticos </a:t>
            </a:r>
            <a:r>
              <a:rPr lang="es-US" sz="4000" dirty="0" err="1"/>
              <a:t>Adelson</a:t>
            </a:r>
            <a:r>
              <a:rPr lang="es-US" sz="4000" dirty="0"/>
              <a:t>, </a:t>
            </a:r>
            <a:r>
              <a:rPr lang="es-US" sz="4000" dirty="0" err="1"/>
              <a:t>Velskii</a:t>
            </a:r>
            <a:r>
              <a:rPr lang="es-US" sz="4000" dirty="0"/>
              <a:t> y </a:t>
            </a:r>
            <a:r>
              <a:rPr lang="es-US" sz="4000" dirty="0" err="1"/>
              <a:t>Landis</a:t>
            </a:r>
            <a:r>
              <a:rPr lang="es-US" dirty="0"/>
              <a:t>.</a:t>
            </a:r>
          </a:p>
        </p:txBody>
      </p:sp>
    </p:spTree>
    <p:extLst>
      <p:ext uri="{BB962C8B-B14F-4D97-AF65-F5344CB8AC3E}">
        <p14:creationId xmlns:p14="http://schemas.microsoft.com/office/powerpoint/2010/main" val="3624935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9908AC-8B3D-C37E-9F2E-D93FF951300E}"/>
              </a:ext>
            </a:extLst>
          </p:cNvPr>
          <p:cNvSpPr>
            <a:spLocks noGrp="1"/>
          </p:cNvSpPr>
          <p:nvPr>
            <p:ph type="title"/>
          </p:nvPr>
        </p:nvSpPr>
        <p:spPr/>
        <p:txBody>
          <a:bodyPr/>
          <a:lstStyle/>
          <a:p>
            <a:r>
              <a:rPr lang="es-US" dirty="0"/>
              <a:t>Propiedad de balance</a:t>
            </a:r>
          </a:p>
        </p:txBody>
      </p:sp>
      <p:sp>
        <p:nvSpPr>
          <p:cNvPr id="3" name="Marcador de contenido 2">
            <a:extLst>
              <a:ext uri="{FF2B5EF4-FFF2-40B4-BE49-F238E27FC236}">
                <a16:creationId xmlns:a16="http://schemas.microsoft.com/office/drawing/2014/main" id="{F78B1E99-5F0C-F9DA-EC24-19F1792C0E0F}"/>
              </a:ext>
            </a:extLst>
          </p:cNvPr>
          <p:cNvSpPr>
            <a:spLocks noGrp="1"/>
          </p:cNvSpPr>
          <p:nvPr>
            <p:ph idx="1"/>
          </p:nvPr>
        </p:nvSpPr>
        <p:spPr/>
        <p:txBody>
          <a:bodyPr>
            <a:normAutofit/>
          </a:bodyPr>
          <a:lstStyle/>
          <a:p>
            <a:pPr marL="0" indent="0">
              <a:buNone/>
            </a:pPr>
            <a:r>
              <a:rPr lang="es-US" sz="4000" dirty="0"/>
              <a:t>En cualquier nodo, la diferencia de altura entre sus subárboles no debe exceder 1.  </a:t>
            </a:r>
          </a:p>
          <a:p>
            <a:pPr>
              <a:buFontTx/>
              <a:buChar char="-"/>
            </a:pPr>
            <a:r>
              <a:rPr lang="es-US" sz="4000" dirty="0"/>
              <a:t>Esto asegura que las operaciones de búsqueda sean eficientes.</a:t>
            </a:r>
          </a:p>
        </p:txBody>
      </p:sp>
    </p:spTree>
    <p:extLst>
      <p:ext uri="{BB962C8B-B14F-4D97-AF65-F5344CB8AC3E}">
        <p14:creationId xmlns:p14="http://schemas.microsoft.com/office/powerpoint/2010/main" val="1419908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C653D0-4913-48F3-05C4-0B02E1CE0A81}"/>
              </a:ext>
            </a:extLst>
          </p:cNvPr>
          <p:cNvSpPr>
            <a:spLocks noGrp="1"/>
          </p:cNvSpPr>
          <p:nvPr>
            <p:ph type="title"/>
          </p:nvPr>
        </p:nvSpPr>
        <p:spPr/>
        <p:txBody>
          <a:bodyPr/>
          <a:lstStyle/>
          <a:p>
            <a:r>
              <a:rPr lang="es-US"/>
              <a:t>Factor de Balanceo (FB)</a:t>
            </a:r>
          </a:p>
        </p:txBody>
      </p:sp>
      <p:sp>
        <p:nvSpPr>
          <p:cNvPr id="3" name="Marcador de contenido 2">
            <a:extLst>
              <a:ext uri="{FF2B5EF4-FFF2-40B4-BE49-F238E27FC236}">
                <a16:creationId xmlns:a16="http://schemas.microsoft.com/office/drawing/2014/main" id="{1EF4847D-DE04-0265-C9D8-2E7C3A4838EF}"/>
              </a:ext>
            </a:extLst>
          </p:cNvPr>
          <p:cNvSpPr>
            <a:spLocks noGrp="1"/>
          </p:cNvSpPr>
          <p:nvPr>
            <p:ph idx="1"/>
          </p:nvPr>
        </p:nvSpPr>
        <p:spPr/>
        <p:txBody>
          <a:bodyPr>
            <a:normAutofit/>
          </a:bodyPr>
          <a:lstStyle/>
          <a:p>
            <a:pPr marL="0" indent="0">
              <a:buNone/>
            </a:pPr>
            <a:r>
              <a:rPr lang="es-US" dirty="0"/>
              <a:t>Cada nodo guarda un FB: -1, 0 o 1.  </a:t>
            </a:r>
          </a:p>
          <a:p>
            <a:pPr marL="0" indent="0">
              <a:buNone/>
            </a:pPr>
            <a:r>
              <a:rPr lang="es-US" dirty="0"/>
              <a:t>- FB = Altura subárbol derecho - Altura subárbol izquierdo.</a:t>
            </a:r>
          </a:p>
          <a:p>
            <a:pPr marL="0" indent="0">
              <a:buNone/>
            </a:pPr>
            <a:r>
              <a:rPr lang="es-US" dirty="0"/>
              <a:t> </a:t>
            </a:r>
          </a:p>
          <a:p>
            <a:pPr marL="0" indent="0">
              <a:buNone/>
            </a:pPr>
            <a:r>
              <a:rPr lang="es-US" dirty="0"/>
              <a:t> FB = 0 → Subárboles con la misma altura.</a:t>
            </a:r>
          </a:p>
          <a:p>
            <a:pPr marL="0" indent="0">
              <a:buNone/>
            </a:pPr>
            <a:r>
              <a:rPr lang="es-US" dirty="0"/>
              <a:t> FB &gt; 0 → Subárbol derecho más alto. </a:t>
            </a:r>
          </a:p>
          <a:p>
            <a:pPr marL="0" indent="0">
              <a:buNone/>
            </a:pPr>
            <a:r>
              <a:rPr lang="es-US" dirty="0"/>
              <a:t> FB &lt; 0 → Subárbol izquierdo más alto.</a:t>
            </a:r>
          </a:p>
        </p:txBody>
      </p:sp>
    </p:spTree>
    <p:extLst>
      <p:ext uri="{BB962C8B-B14F-4D97-AF65-F5344CB8AC3E}">
        <p14:creationId xmlns:p14="http://schemas.microsoft.com/office/powerpoint/2010/main" val="1967591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A924D-2F36-CEC0-4515-9E54CA804549}"/>
              </a:ext>
            </a:extLst>
          </p:cNvPr>
          <p:cNvSpPr>
            <a:spLocks noGrp="1"/>
          </p:cNvSpPr>
          <p:nvPr>
            <p:ph type="title"/>
          </p:nvPr>
        </p:nvSpPr>
        <p:spPr/>
        <p:txBody>
          <a:bodyPr/>
          <a:lstStyle/>
          <a:p>
            <a:endParaRPr lang="es-US"/>
          </a:p>
        </p:txBody>
      </p:sp>
      <p:pic>
        <p:nvPicPr>
          <p:cNvPr id="4" name="Marcador de contenido 3">
            <a:extLst>
              <a:ext uri="{FF2B5EF4-FFF2-40B4-BE49-F238E27FC236}">
                <a16:creationId xmlns:a16="http://schemas.microsoft.com/office/drawing/2014/main" id="{E0BDE186-57A3-4DFB-EE4F-CDDE8FD86F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272" y="94130"/>
            <a:ext cx="10877176" cy="6669740"/>
          </a:xfrm>
        </p:spPr>
      </p:pic>
    </p:spTree>
    <p:extLst>
      <p:ext uri="{BB962C8B-B14F-4D97-AF65-F5344CB8AC3E}">
        <p14:creationId xmlns:p14="http://schemas.microsoft.com/office/powerpoint/2010/main" val="138135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8B863-4441-AC72-2258-DB4425C34F91}"/>
              </a:ext>
            </a:extLst>
          </p:cNvPr>
          <p:cNvSpPr>
            <a:spLocks noGrp="1"/>
          </p:cNvSpPr>
          <p:nvPr>
            <p:ph type="title"/>
          </p:nvPr>
        </p:nvSpPr>
        <p:spPr/>
        <p:txBody>
          <a:bodyPr/>
          <a:lstStyle/>
          <a:p>
            <a:r>
              <a:rPr lang="es-US"/>
              <a:t>Operaciones en un árbol AVL</a:t>
            </a:r>
          </a:p>
        </p:txBody>
      </p:sp>
      <p:sp>
        <p:nvSpPr>
          <p:cNvPr id="3" name="Marcador de contenido 2">
            <a:extLst>
              <a:ext uri="{FF2B5EF4-FFF2-40B4-BE49-F238E27FC236}">
                <a16:creationId xmlns:a16="http://schemas.microsoft.com/office/drawing/2014/main" id="{C850E046-EE7A-7A9F-7E9E-77C45C8E201B}"/>
              </a:ext>
            </a:extLst>
          </p:cNvPr>
          <p:cNvSpPr>
            <a:spLocks noGrp="1"/>
          </p:cNvSpPr>
          <p:nvPr>
            <p:ph idx="1"/>
          </p:nvPr>
        </p:nvSpPr>
        <p:spPr>
          <a:xfrm>
            <a:off x="838200" y="2141537"/>
            <a:ext cx="10515600" cy="4351338"/>
          </a:xfrm>
        </p:spPr>
        <p:txBody>
          <a:bodyPr>
            <a:normAutofit/>
          </a:bodyPr>
          <a:lstStyle/>
          <a:p>
            <a:pPr marL="0" indent="0">
              <a:buNone/>
            </a:pPr>
            <a:r>
              <a:rPr lang="es-US" dirty="0"/>
              <a:t>Búsqueda:</a:t>
            </a:r>
          </a:p>
          <a:p>
            <a:pPr marL="0" indent="0">
              <a:buNone/>
            </a:pPr>
            <a:r>
              <a:rPr lang="es-US" dirty="0"/>
              <a:t> Es similar a un Árbol de Búsqueda Binaria (BST) normal, ya que un Árbol AVL siempre es un BST. Por lo tanto, podemos usar la misma implementación que el BST. La ventaja es que la complejidad temporal es O(Log n).</a:t>
            </a:r>
          </a:p>
        </p:txBody>
      </p:sp>
    </p:spTree>
    <p:extLst>
      <p:ext uri="{BB962C8B-B14F-4D97-AF65-F5344CB8AC3E}">
        <p14:creationId xmlns:p14="http://schemas.microsoft.com/office/powerpoint/2010/main" val="580282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FA6D9-81BE-F675-6F58-23C0571BF099}"/>
              </a:ext>
            </a:extLst>
          </p:cNvPr>
          <p:cNvSpPr>
            <a:spLocks noGrp="1"/>
          </p:cNvSpPr>
          <p:nvPr>
            <p:ph type="title"/>
          </p:nvPr>
        </p:nvSpPr>
        <p:spPr>
          <a:xfrm>
            <a:off x="1232647" y="-3734733"/>
            <a:ext cx="10515600" cy="1325563"/>
          </a:xfrm>
        </p:spPr>
        <p:txBody>
          <a:bodyPr/>
          <a:lstStyle/>
          <a:p>
            <a:endParaRPr lang="es-US"/>
          </a:p>
        </p:txBody>
      </p:sp>
      <p:sp>
        <p:nvSpPr>
          <p:cNvPr id="3" name="Marcador de contenido 2">
            <a:extLst>
              <a:ext uri="{FF2B5EF4-FFF2-40B4-BE49-F238E27FC236}">
                <a16:creationId xmlns:a16="http://schemas.microsoft.com/office/drawing/2014/main" id="{82CDDA87-0043-6F9A-183C-57AE261C79A4}"/>
              </a:ext>
            </a:extLst>
          </p:cNvPr>
          <p:cNvSpPr>
            <a:spLocks noGrp="1"/>
          </p:cNvSpPr>
          <p:nvPr>
            <p:ph idx="1"/>
          </p:nvPr>
        </p:nvSpPr>
        <p:spPr>
          <a:xfrm>
            <a:off x="838200" y="633506"/>
            <a:ext cx="10515600" cy="5543457"/>
          </a:xfrm>
        </p:spPr>
        <p:txBody>
          <a:bodyPr>
            <a:normAutofit/>
          </a:bodyPr>
          <a:lstStyle/>
          <a:p>
            <a:pPr marL="0" indent="0">
              <a:buNone/>
            </a:pPr>
            <a:r>
              <a:rPr lang="es-US" dirty="0"/>
              <a:t>Inserción:  Realiza rotaciones junto con la inserción BST normal para asegurarse de que el factor de equilibrio de los nodos impactados sea menor o igual a 1 después de la inserción.</a:t>
            </a:r>
          </a:p>
          <a:p>
            <a:pPr marL="0" indent="0">
              <a:buNone/>
            </a:pPr>
            <a:endParaRPr lang="es-US" dirty="0"/>
          </a:p>
          <a:p>
            <a:pPr marL="0" indent="0">
              <a:buNone/>
            </a:pPr>
            <a:r>
              <a:rPr lang="es-US" dirty="0"/>
              <a:t>Eliminación: También realiza rotaciones junto con la eliminación normal de BST para asegurarse de que el factor de equilibrio de los nodos afectados sea menor o igual a 1 después de la eliminación</a:t>
            </a:r>
          </a:p>
        </p:txBody>
      </p:sp>
    </p:spTree>
    <p:extLst>
      <p:ext uri="{BB962C8B-B14F-4D97-AF65-F5344CB8AC3E}">
        <p14:creationId xmlns:p14="http://schemas.microsoft.com/office/powerpoint/2010/main" val="2455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3D6BD9-2D97-5305-F94D-CF4C28E1A848}"/>
              </a:ext>
            </a:extLst>
          </p:cNvPr>
          <p:cNvSpPr>
            <a:spLocks noGrp="1"/>
          </p:cNvSpPr>
          <p:nvPr>
            <p:ph type="title"/>
          </p:nvPr>
        </p:nvSpPr>
        <p:spPr>
          <a:xfrm>
            <a:off x="754529" y="161926"/>
            <a:ext cx="10515600" cy="1325563"/>
          </a:xfrm>
        </p:spPr>
        <p:txBody>
          <a:bodyPr/>
          <a:lstStyle/>
          <a:p>
            <a:r>
              <a:rPr lang="es-US"/>
              <a:t>Rotación de subárboles (Utilizado en inserción y eliminación)</a:t>
            </a:r>
          </a:p>
        </p:txBody>
      </p:sp>
      <p:sp>
        <p:nvSpPr>
          <p:cNvPr id="3" name="Marcador de contenido 2">
            <a:extLst>
              <a:ext uri="{FF2B5EF4-FFF2-40B4-BE49-F238E27FC236}">
                <a16:creationId xmlns:a16="http://schemas.microsoft.com/office/drawing/2014/main" id="{8AA8C814-BA24-F93B-FE87-0B550AE4B435}"/>
              </a:ext>
            </a:extLst>
          </p:cNvPr>
          <p:cNvSpPr>
            <a:spLocks noGrp="1"/>
          </p:cNvSpPr>
          <p:nvPr>
            <p:ph idx="1"/>
          </p:nvPr>
        </p:nvSpPr>
        <p:spPr>
          <a:xfrm>
            <a:off x="551329" y="1487489"/>
            <a:ext cx="10515600" cy="4563316"/>
          </a:xfrm>
        </p:spPr>
        <p:txBody>
          <a:bodyPr/>
          <a:lstStyle/>
          <a:p>
            <a:pPr marL="0" indent="0">
              <a:buNone/>
            </a:pPr>
            <a:r>
              <a:rPr lang="es-US" dirty="0"/>
              <a:t>Un árbol AVL puede rotar de una de las siguientes cuatro maneras para mantenerse equilibrado y al mismo tiempo garantizar que se mantengan las propiedades BST.</a:t>
            </a:r>
          </a:p>
          <a:p>
            <a:pPr marL="0" indent="0">
              <a:buNone/>
            </a:pPr>
            <a:endParaRPr lang="es-US" dirty="0"/>
          </a:p>
          <a:p>
            <a:pPr marL="0" indent="0">
              <a:buNone/>
            </a:pPr>
            <a:r>
              <a:rPr lang="es-US" dirty="0"/>
              <a:t>Rotación a la izquierda:</a:t>
            </a:r>
          </a:p>
          <a:p>
            <a:pPr marL="0" indent="0">
              <a:buNone/>
            </a:pPr>
            <a:r>
              <a:rPr lang="es-US" dirty="0"/>
              <a:t>Cuando se agrega un nodo al subárbol derecho del subárbol derecho, si el árbol se desequilibra, realizamos una única rotación hacia la izquierda. </a:t>
            </a:r>
          </a:p>
        </p:txBody>
      </p:sp>
    </p:spTree>
    <p:extLst>
      <p:ext uri="{BB962C8B-B14F-4D97-AF65-F5344CB8AC3E}">
        <p14:creationId xmlns:p14="http://schemas.microsoft.com/office/powerpoint/2010/main" val="165861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43786A-6F42-EF84-AB63-6E401D707951}"/>
              </a:ext>
            </a:extLst>
          </p:cNvPr>
          <p:cNvSpPr>
            <a:spLocks noGrp="1"/>
          </p:cNvSpPr>
          <p:nvPr>
            <p:ph type="title"/>
          </p:nvPr>
        </p:nvSpPr>
        <p:spPr/>
        <p:txBody>
          <a:bodyPr/>
          <a:lstStyle/>
          <a:p>
            <a:r>
              <a:rPr lang="es-US" dirty="0"/>
              <a:t>Ejemplo</a:t>
            </a:r>
          </a:p>
        </p:txBody>
      </p:sp>
      <p:pic>
        <p:nvPicPr>
          <p:cNvPr id="4" name="Marcador de contenido 3">
            <a:extLst>
              <a:ext uri="{FF2B5EF4-FFF2-40B4-BE49-F238E27FC236}">
                <a16:creationId xmlns:a16="http://schemas.microsoft.com/office/drawing/2014/main" id="{A98B43ED-1D1F-C30A-AE69-7927BDF25B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0750" y="2482056"/>
            <a:ext cx="7810500" cy="3038475"/>
          </a:xfrm>
        </p:spPr>
      </p:pic>
    </p:spTree>
    <p:extLst>
      <p:ext uri="{BB962C8B-B14F-4D97-AF65-F5344CB8AC3E}">
        <p14:creationId xmlns:p14="http://schemas.microsoft.com/office/powerpoint/2010/main" val="116025473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15</Slides>
  <Notes>0</Notes>
  <HiddenSlides>0</HiddenSlide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Tema de Office</vt:lpstr>
      <vt:lpstr>ARBOL AVL</vt:lpstr>
      <vt:lpstr>¿Que es un árbol avl?</vt:lpstr>
      <vt:lpstr>Propiedad de balance</vt:lpstr>
      <vt:lpstr>Factor de Balanceo (FB)</vt:lpstr>
      <vt:lpstr>Presentación de PowerPoint</vt:lpstr>
      <vt:lpstr>Operaciones en un árbol AVL</vt:lpstr>
      <vt:lpstr>Presentación de PowerPoint</vt:lpstr>
      <vt:lpstr>Rotación de subárboles (Utilizado en inserción y eliminación)</vt:lpstr>
      <vt:lpstr>Ejemplo</vt:lpstr>
      <vt:lpstr>Presentación de PowerPoint</vt:lpstr>
      <vt:lpstr>Presentación de PowerPoint</vt:lpstr>
      <vt:lpstr>Presentación de PowerPoint</vt:lpstr>
      <vt:lpstr>Presentación de PowerPoint</vt:lpstr>
      <vt:lpstr>Presentación de PowerPoint</vt:lpstr>
      <vt:lpstr>MUCHAS GRACIA POR SU ATENCIÓN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ARBOL AVL</dc:title>
  <dc:creator>Alexander Caicedo</dc:creator>
  <cp:lastModifiedBy>Alexander Caicedo</cp:lastModifiedBy>
  <cp:revision>8</cp:revision>
  <dcterms:created xsi:type="dcterms:W3CDTF">2025-06-05T15:35:39Z</dcterms:created>
  <dcterms:modified xsi:type="dcterms:W3CDTF">2025-06-06T05:09:16Z</dcterms:modified>
</cp:coreProperties>
</file>