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FC408-60BA-4BFF-9956-34C6F9CD0AB4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8B30F-2A6A-43E3-AAFD-05C53502E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0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8B30F-2A6A-43E3-AAFD-05C53502E8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78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>
            <a:extLst>
              <a:ext uri="{FF2B5EF4-FFF2-40B4-BE49-F238E27FC236}">
                <a16:creationId xmlns:a16="http://schemas.microsoft.com/office/drawing/2014/main" id="{52CC15BF-951D-4A54-AE69-8998B5CDE9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75825" y="6151563"/>
            <a:ext cx="2014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3E3A39"/>
                </a:solidFill>
              </a:rPr>
              <a:t>www.longigroup.com</a:t>
            </a:r>
          </a:p>
        </p:txBody>
      </p:sp>
      <p:pic>
        <p:nvPicPr>
          <p:cNvPr id="9" name="图片 16">
            <a:extLst>
              <a:ext uri="{FF2B5EF4-FFF2-40B4-BE49-F238E27FC236}">
                <a16:creationId xmlns:a16="http://schemas.microsoft.com/office/drawing/2014/main" id="{C797F8E0-1A65-48C8-8F30-0FCE9EFC16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588"/>
            <a:ext cx="12203113" cy="395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6B275F0-A068-4CF0-9C70-8708FD6F0D1B}"/>
              </a:ext>
            </a:extLst>
          </p:cNvPr>
          <p:cNvSpPr/>
          <p:nvPr userDrawn="1"/>
        </p:nvSpPr>
        <p:spPr>
          <a:xfrm>
            <a:off x="-3175" y="3740150"/>
            <a:ext cx="12203113" cy="215900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A0BF26-83F3-45F2-ADB4-C8D599C1E0B5}"/>
              </a:ext>
            </a:extLst>
          </p:cNvPr>
          <p:cNvSpPr/>
          <p:nvPr userDrawn="1"/>
        </p:nvSpPr>
        <p:spPr>
          <a:xfrm>
            <a:off x="10131425" y="2911475"/>
            <a:ext cx="1658938" cy="1657350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53BC297F-B976-4F62-A685-0EA4336ACC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463" y="3440113"/>
            <a:ext cx="13414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F5E81D42-E091-43B9-AA1B-4D2BCEA85DC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7189" y="4283330"/>
            <a:ext cx="7109639" cy="840230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5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</a:t>
            </a:r>
            <a:r>
              <a:rPr lang="zh-CN" altLang="en-US" dirty="0"/>
              <a:t>此处</a:t>
            </a:r>
            <a:r>
              <a:rPr lang="zh-CN" altLang="en-US" dirty="0" smtClean="0"/>
              <a:t>添加提案标题</a:t>
            </a:r>
            <a:endParaRPr lang="zh-CN" altLang="en-US" dirty="0"/>
          </a:p>
        </p:txBody>
      </p:sp>
      <p:sp>
        <p:nvSpPr>
          <p:cNvPr id="17" name="内容占位符 15">
            <a:extLst>
              <a:ext uri="{FF2B5EF4-FFF2-40B4-BE49-F238E27FC236}">
                <a16:creationId xmlns:a16="http://schemas.microsoft.com/office/drawing/2014/main" id="{5373F8E3-10AE-4D7A-9453-42F2AD14C43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87189" y="5430520"/>
            <a:ext cx="2646878" cy="424732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</a:t>
            </a:r>
            <a:r>
              <a:rPr lang="zh-CN" altLang="en-US" dirty="0"/>
              <a:t>此处</a:t>
            </a:r>
            <a:r>
              <a:rPr lang="zh-CN" altLang="en-US" dirty="0" smtClean="0"/>
              <a:t>添加部门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10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1">
            <a:extLst>
              <a:ext uri="{FF2B5EF4-FFF2-40B4-BE49-F238E27FC236}">
                <a16:creationId xmlns:a16="http://schemas.microsoft.com/office/drawing/2014/main" id="{BD8008B0-3BC4-41D5-A725-5CF1090623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6350" y="6362838"/>
            <a:ext cx="12217400" cy="495160"/>
            <a:chOff x="-10" y="10003"/>
            <a:chExt cx="19232" cy="77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B4CB0DC-2550-4450-971F-E16498CF8361}"/>
                </a:ext>
              </a:extLst>
            </p:cNvPr>
            <p:cNvSpPr/>
            <p:nvPr/>
          </p:nvSpPr>
          <p:spPr>
            <a:xfrm>
              <a:off x="2" y="10003"/>
              <a:ext cx="19220" cy="779"/>
            </a:xfrm>
            <a:prstGeom prst="rect">
              <a:avLst/>
            </a:prstGeom>
            <a:solidFill>
              <a:srgbClr val="3E3A3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A0146AD-3385-4611-82E6-CD63C3B1D94A}"/>
                </a:ext>
              </a:extLst>
            </p:cNvPr>
            <p:cNvSpPr/>
            <p:nvPr/>
          </p:nvSpPr>
          <p:spPr>
            <a:xfrm>
              <a:off x="-10" y="10103"/>
              <a:ext cx="19220" cy="679"/>
            </a:xfrm>
            <a:prstGeom prst="rect">
              <a:avLst/>
            </a:prstGeom>
            <a:solidFill>
              <a:srgbClr val="3E3A3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87377B7-7A44-4501-B311-7EC8710617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0" y="6472238"/>
            <a:ext cx="1752600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www.longigroup.com</a:t>
            </a:r>
          </a:p>
        </p:txBody>
      </p:sp>
      <p:sp>
        <p:nvSpPr>
          <p:cNvPr id="13" name="WordArt 293">
            <a:extLst>
              <a:ext uri="{FF2B5EF4-FFF2-40B4-BE49-F238E27FC236}">
                <a16:creationId xmlns:a16="http://schemas.microsoft.com/office/drawing/2014/main" id="{0406A046-71B8-4C18-8308-3EFEBF98C7F9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2127250" y="1341438"/>
            <a:ext cx="1084263" cy="19700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b="1" kern="1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  <a:p>
            <a:r>
              <a:rPr lang="zh-CN" altLang="en-US" sz="3600" b="1" kern="1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14" name="文本框 42">
            <a:extLst>
              <a:ext uri="{FF2B5EF4-FFF2-40B4-BE49-F238E27FC236}">
                <a16:creationId xmlns:a16="http://schemas.microsoft.com/office/drawing/2014/main" id="{DFA16EA9-A2FC-4FDC-B233-5430173E4A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586581" y="3282156"/>
            <a:ext cx="4757738" cy="669925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CONTENTS</a:t>
            </a: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67FB16D3-F4DF-4FE3-842F-BBFD1777904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844925" y="1341438"/>
            <a:ext cx="258763" cy="4021137"/>
          </a:xfrm>
          <a:custGeom>
            <a:avLst/>
            <a:gdLst>
              <a:gd name="T0" fmla="*/ 0 w 153"/>
              <a:gd name="T1" fmla="*/ 0 h 6522"/>
              <a:gd name="T2" fmla="*/ 46203 w 153"/>
              <a:gd name="T3" fmla="*/ 0 h 6522"/>
              <a:gd name="T4" fmla="*/ 46203 w 153"/>
              <a:gd name="T5" fmla="*/ 5040312 h 6522"/>
              <a:gd name="T6" fmla="*/ 0 w 153"/>
              <a:gd name="T7" fmla="*/ 5040312 h 6522"/>
              <a:gd name="T8" fmla="*/ 0 w 153"/>
              <a:gd name="T9" fmla="*/ 0 h 6522"/>
              <a:gd name="T10" fmla="*/ 99224 w 153"/>
              <a:gd name="T11" fmla="*/ 0 h 6522"/>
              <a:gd name="T12" fmla="*/ 115887 w 153"/>
              <a:gd name="T13" fmla="*/ 0 h 6522"/>
              <a:gd name="T14" fmla="*/ 115887 w 153"/>
              <a:gd name="T15" fmla="*/ 5040312 h 6522"/>
              <a:gd name="T16" fmla="*/ 99224 w 153"/>
              <a:gd name="T17" fmla="*/ 5040312 h 6522"/>
              <a:gd name="T18" fmla="*/ 99224 w 153"/>
              <a:gd name="T19" fmla="*/ 0 h 65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rgbClr val="3E3A39">
              <a:alpha val="40000"/>
            </a:srgbClr>
          </a:solidFill>
          <a:ln>
            <a:noFill/>
          </a:ln>
        </p:spPr>
        <p:txBody>
          <a:bodyPr lIns="91428" tIns="45713" rIns="91428" bIns="45713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24" name="图片 25">
            <a:extLst>
              <a:ext uri="{FF2B5EF4-FFF2-40B4-BE49-F238E27FC236}">
                <a16:creationId xmlns:a16="http://schemas.microsoft.com/office/drawing/2014/main" id="{929B3991-EBCD-4F1A-A2D5-303C8D68FC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22" y="1010955"/>
            <a:ext cx="5826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42">
            <a:extLst>
              <a:ext uri="{FF2B5EF4-FFF2-40B4-BE49-F238E27FC236}">
                <a16:creationId xmlns:a16="http://schemas.microsoft.com/office/drawing/2014/main" id="{DB324133-DE4E-4EFA-82FC-D3382E39CE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62472" y="1073503"/>
            <a:ext cx="6492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26" name="图片 34">
            <a:extLst>
              <a:ext uri="{FF2B5EF4-FFF2-40B4-BE49-F238E27FC236}">
                <a16:creationId xmlns:a16="http://schemas.microsoft.com/office/drawing/2014/main" id="{8F7D1DA2-CA8B-4DC7-B333-D2B814C5B0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22" y="1830105"/>
            <a:ext cx="582612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框 42">
            <a:extLst>
              <a:ext uri="{FF2B5EF4-FFF2-40B4-BE49-F238E27FC236}">
                <a16:creationId xmlns:a16="http://schemas.microsoft.com/office/drawing/2014/main" id="{BC9025A9-528B-4955-A1DC-401B82AFA33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62472" y="1891065"/>
            <a:ext cx="64928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28" name="图片 41">
            <a:extLst>
              <a:ext uri="{FF2B5EF4-FFF2-40B4-BE49-F238E27FC236}">
                <a16:creationId xmlns:a16="http://schemas.microsoft.com/office/drawing/2014/main" id="{BFAFB746-B56D-491F-B5CF-F77F83BDBD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22" y="2650843"/>
            <a:ext cx="582612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文本框 42">
            <a:extLst>
              <a:ext uri="{FF2B5EF4-FFF2-40B4-BE49-F238E27FC236}">
                <a16:creationId xmlns:a16="http://schemas.microsoft.com/office/drawing/2014/main" id="{1359C557-479E-466D-AB4C-E427FDC0936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62472" y="2711803"/>
            <a:ext cx="6492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FBBE00FD-F053-4EA7-A1A0-F7DD1EFED8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25754" y="1101372"/>
            <a:ext cx="3416320" cy="480131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请单击此处添加目录</a:t>
            </a:r>
          </a:p>
        </p:txBody>
      </p:sp>
      <p:sp>
        <p:nvSpPr>
          <p:cNvPr id="37" name="文本占位符 35">
            <a:extLst>
              <a:ext uri="{FF2B5EF4-FFF2-40B4-BE49-F238E27FC236}">
                <a16:creationId xmlns:a16="http://schemas.microsoft.com/office/drawing/2014/main" id="{58C91177-7DC4-4BA2-AA5F-60B5E4AFBD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25754" y="1906588"/>
            <a:ext cx="3416320" cy="480131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请单击此处添加目录</a:t>
            </a:r>
          </a:p>
        </p:txBody>
      </p:sp>
      <p:sp>
        <p:nvSpPr>
          <p:cNvPr id="38" name="文本占位符 35">
            <a:extLst>
              <a:ext uri="{FF2B5EF4-FFF2-40B4-BE49-F238E27FC236}">
                <a16:creationId xmlns:a16="http://schemas.microsoft.com/office/drawing/2014/main" id="{A6A57EDA-5832-4E9E-84F7-D64830E639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5754" y="2711803"/>
            <a:ext cx="3416320" cy="480131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请单击此处添加目录</a:t>
            </a:r>
          </a:p>
        </p:txBody>
      </p:sp>
      <p:pic>
        <p:nvPicPr>
          <p:cNvPr id="18" name="图片 34">
            <a:extLst>
              <a:ext uri="{FF2B5EF4-FFF2-40B4-BE49-F238E27FC236}">
                <a16:creationId xmlns:a16="http://schemas.microsoft.com/office/drawing/2014/main" id="{8F7D1DA2-CA8B-4DC7-B333-D2B814C5B0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22" y="3432842"/>
            <a:ext cx="582612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42">
            <a:extLst>
              <a:ext uri="{FF2B5EF4-FFF2-40B4-BE49-F238E27FC236}">
                <a16:creationId xmlns:a16="http://schemas.microsoft.com/office/drawing/2014/main" id="{BC9025A9-528B-4955-A1DC-401B82AFA33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62472" y="3493802"/>
            <a:ext cx="649287" cy="46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 dirty="0" smtClean="0">
                <a:solidFill>
                  <a:schemeClr val="bg1"/>
                </a:solidFill>
              </a:rPr>
              <a:t>4</a:t>
            </a:r>
            <a:endParaRPr lang="en-US" altLang="zh-CN" sz="2200" b="1" dirty="0">
              <a:solidFill>
                <a:schemeClr val="bg1"/>
              </a:solidFill>
            </a:endParaRPr>
          </a:p>
        </p:txBody>
      </p:sp>
      <p:sp>
        <p:nvSpPr>
          <p:cNvPr id="20" name="文本占位符 35">
            <a:extLst>
              <a:ext uri="{FF2B5EF4-FFF2-40B4-BE49-F238E27FC236}">
                <a16:creationId xmlns:a16="http://schemas.microsoft.com/office/drawing/2014/main" id="{58C91177-7DC4-4BA2-AA5F-60B5E4AFBD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0204" y="3546474"/>
            <a:ext cx="3416320" cy="480131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请单击此处添加目录</a:t>
            </a:r>
          </a:p>
        </p:txBody>
      </p:sp>
      <p:pic>
        <p:nvPicPr>
          <p:cNvPr id="21" name="图片 41">
            <a:extLst>
              <a:ext uri="{FF2B5EF4-FFF2-40B4-BE49-F238E27FC236}">
                <a16:creationId xmlns:a16="http://schemas.microsoft.com/office/drawing/2014/main" id="{BFAFB746-B56D-491F-B5CF-F77F83BDBD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22" y="4199712"/>
            <a:ext cx="582612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框 42">
            <a:extLst>
              <a:ext uri="{FF2B5EF4-FFF2-40B4-BE49-F238E27FC236}">
                <a16:creationId xmlns:a16="http://schemas.microsoft.com/office/drawing/2014/main" id="{1359C557-479E-466D-AB4C-E427FDC0936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62472" y="4260672"/>
            <a:ext cx="649287" cy="46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 dirty="0" smtClean="0">
                <a:solidFill>
                  <a:schemeClr val="bg1"/>
                </a:solidFill>
              </a:rPr>
              <a:t>5</a:t>
            </a:r>
            <a:endParaRPr lang="en-US" altLang="zh-CN" sz="2200" b="1" dirty="0">
              <a:solidFill>
                <a:schemeClr val="bg1"/>
              </a:solidFill>
            </a:endParaRPr>
          </a:p>
        </p:txBody>
      </p:sp>
      <p:sp>
        <p:nvSpPr>
          <p:cNvPr id="30" name="文本占位符 35">
            <a:extLst>
              <a:ext uri="{FF2B5EF4-FFF2-40B4-BE49-F238E27FC236}">
                <a16:creationId xmlns:a16="http://schemas.microsoft.com/office/drawing/2014/main" id="{A6A57EDA-5832-4E9E-84F7-D64830E639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0204" y="4297821"/>
            <a:ext cx="3416320" cy="480131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请单击此处添加目录</a:t>
            </a:r>
          </a:p>
        </p:txBody>
      </p:sp>
      <p:pic>
        <p:nvPicPr>
          <p:cNvPr id="31" name="图片 41">
            <a:extLst>
              <a:ext uri="{FF2B5EF4-FFF2-40B4-BE49-F238E27FC236}">
                <a16:creationId xmlns:a16="http://schemas.microsoft.com/office/drawing/2014/main" id="{BFAFB746-B56D-491F-B5CF-F77F83BDBD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22" y="4934227"/>
            <a:ext cx="582612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文本框 42">
            <a:extLst>
              <a:ext uri="{FF2B5EF4-FFF2-40B4-BE49-F238E27FC236}">
                <a16:creationId xmlns:a16="http://schemas.microsoft.com/office/drawing/2014/main" id="{1359C557-479E-466D-AB4C-E427FDC0936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62472" y="4995187"/>
            <a:ext cx="649287" cy="46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 dirty="0" smtClean="0">
                <a:solidFill>
                  <a:schemeClr val="bg1"/>
                </a:solidFill>
              </a:rPr>
              <a:t>6</a:t>
            </a:r>
            <a:endParaRPr lang="en-US" altLang="zh-CN" sz="2200" b="1" dirty="0">
              <a:solidFill>
                <a:schemeClr val="bg1"/>
              </a:solidFill>
            </a:endParaRPr>
          </a:p>
        </p:txBody>
      </p:sp>
      <p:sp>
        <p:nvSpPr>
          <p:cNvPr id="33" name="文本占位符 35">
            <a:extLst>
              <a:ext uri="{FF2B5EF4-FFF2-40B4-BE49-F238E27FC236}">
                <a16:creationId xmlns:a16="http://schemas.microsoft.com/office/drawing/2014/main" id="{A6A57EDA-5832-4E9E-84F7-D64830E639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0204" y="5032336"/>
            <a:ext cx="3416320" cy="480131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请单击此处添加目录</a:t>
            </a:r>
          </a:p>
        </p:txBody>
      </p:sp>
    </p:spTree>
    <p:extLst>
      <p:ext uri="{BB962C8B-B14F-4D97-AF65-F5344CB8AC3E}">
        <p14:creationId xmlns:p14="http://schemas.microsoft.com/office/powerpoint/2010/main" val="3230399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DEE6B44-6B7E-4390-A494-39E4C5CA16FE}"/>
              </a:ext>
            </a:extLst>
          </p:cNvPr>
          <p:cNvSpPr/>
          <p:nvPr userDrawn="1"/>
        </p:nvSpPr>
        <p:spPr>
          <a:xfrm>
            <a:off x="107278" y="456451"/>
            <a:ext cx="2003258" cy="353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TRANSITION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PAGE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E6A7E1-B1D3-44D6-AB2D-921F220FF702}"/>
              </a:ext>
            </a:extLst>
          </p:cNvPr>
          <p:cNvSpPr/>
          <p:nvPr userDrawn="1"/>
        </p:nvSpPr>
        <p:spPr>
          <a:xfrm>
            <a:off x="0" y="3339000"/>
            <a:ext cx="2736000" cy="180000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60012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E56595-3AF1-4BF8-BE89-7D6A65EB1C4D}"/>
              </a:ext>
            </a:extLst>
          </p:cNvPr>
          <p:cNvSpPr/>
          <p:nvPr userDrawn="1"/>
        </p:nvSpPr>
        <p:spPr>
          <a:xfrm>
            <a:off x="2736000" y="3339000"/>
            <a:ext cx="9456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74B133B8-8D96-402F-86E8-D037CAD10A6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759835" y="2496038"/>
            <a:ext cx="1238250" cy="840230"/>
          </a:xfrm>
          <a:noFill/>
        </p:spPr>
        <p:txBody>
          <a:bodyPr wrap="square" rtlCol="0" anchor="ctr">
            <a:spAutoFit/>
          </a:bodyPr>
          <a:lstStyle>
            <a:lvl1pPr marL="0" indent="0" algn="r">
              <a:buNone/>
              <a:def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Stencil" pitchFamily="82" charset="0"/>
                <a:ea typeface="微软雅黑" pitchFamily="34" charset="-122"/>
              </a:defRPr>
            </a:lvl1pPr>
          </a:lstStyle>
          <a:p>
            <a:pPr marL="0" lvl="0" algn="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5" name="内容占位符 13">
            <a:extLst>
              <a:ext uri="{FF2B5EF4-FFF2-40B4-BE49-F238E27FC236}">
                <a16:creationId xmlns:a16="http://schemas.microsoft.com/office/drawing/2014/main" id="{BF368D30-3271-43BD-9758-21487FA1DC3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89505" y="2572667"/>
            <a:ext cx="2236510" cy="646331"/>
          </a:xfrm>
        </p:spPr>
        <p:txBody>
          <a:bodyPr vert="horz" wrap="none" lIns="91440" tIns="45720" rIns="91440" bIns="45720" rtlCol="0" anchor="ctr">
            <a:spAutoFit/>
          </a:bodyPr>
          <a:lstStyle>
            <a:lvl1pPr algn="l">
              <a:defRPr lang="zh-CN" altLang="en-US" sz="4000" b="1" dirty="0">
                <a:solidFill>
                  <a:srgbClr val="E60012"/>
                </a:solidFill>
                <a:ea typeface="微软雅黑" pitchFamily="34" charset="-122"/>
              </a:defRPr>
            </a:lvl1pPr>
          </a:lstStyle>
          <a:p>
            <a:pPr marL="0" lvl="0" indent="0" algn="ctr">
              <a:spcBef>
                <a:spcPct val="20000"/>
              </a:spcBef>
              <a:buNone/>
            </a:pPr>
            <a:r>
              <a:rPr lang="zh-CN" altLang="en-US" dirty="0"/>
              <a:t>输入标题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2A687BC-99E1-44FB-B4C5-86192514B143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2147" y="130696"/>
            <a:ext cx="777240" cy="325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014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1">
            <a:extLst>
              <a:ext uri="{FF2B5EF4-FFF2-40B4-BE49-F238E27FC236}">
                <a16:creationId xmlns:a16="http://schemas.microsoft.com/office/drawing/2014/main" id="{03FDC5C4-41E4-4013-98AB-7181B5D1815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6350" y="6223000"/>
            <a:ext cx="12217400" cy="635000"/>
            <a:chOff x="-10" y="9783"/>
            <a:chExt cx="19232" cy="99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BBA4D-9B72-47EA-A0FF-E8300FCE754A}"/>
                </a:ext>
              </a:extLst>
            </p:cNvPr>
            <p:cNvSpPr/>
            <p:nvPr/>
          </p:nvSpPr>
          <p:spPr>
            <a:xfrm>
              <a:off x="2" y="10003"/>
              <a:ext cx="19220" cy="779"/>
            </a:xfrm>
            <a:prstGeom prst="rect">
              <a:avLst/>
            </a:prstGeom>
            <a:solidFill>
              <a:srgbClr val="3E3A3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CFADB98-3D60-495E-B8AF-CCB276C9F083}"/>
                </a:ext>
              </a:extLst>
            </p:cNvPr>
            <p:cNvSpPr/>
            <p:nvPr/>
          </p:nvSpPr>
          <p:spPr>
            <a:xfrm>
              <a:off x="-10" y="10103"/>
              <a:ext cx="19220" cy="679"/>
            </a:xfrm>
            <a:prstGeom prst="rect">
              <a:avLst/>
            </a:prstGeom>
            <a:solidFill>
              <a:srgbClr val="3E3A3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2D5A27C-3DD5-4F48-B175-615F3DB577CA}"/>
                </a:ext>
              </a:extLst>
            </p:cNvPr>
            <p:cNvSpPr/>
            <p:nvPr userDrawn="1"/>
          </p:nvSpPr>
          <p:spPr>
            <a:xfrm>
              <a:off x="17218" y="9783"/>
              <a:ext cx="907" cy="907"/>
            </a:xfrm>
            <a:prstGeom prst="rect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C388806-BDC3-4DC9-90D1-8C77246736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0" y="6472238"/>
            <a:ext cx="1752600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www.longigroup.com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69A4B1-44E8-4220-B8CD-FB4B1FDE5D71}"/>
              </a:ext>
            </a:extLst>
          </p:cNvPr>
          <p:cNvSpPr txBox="1"/>
          <p:nvPr userDrawn="1"/>
        </p:nvSpPr>
        <p:spPr>
          <a:xfrm>
            <a:off x="10814593" y="6329921"/>
            <a:ext cx="8229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DF8B262-6D2F-4759-B8F4-126F85EDA5C8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algn="ctr"/>
              <a:t>‹#›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任意多边形 7">
            <a:extLst>
              <a:ext uri="{FF2B5EF4-FFF2-40B4-BE49-F238E27FC236}">
                <a16:creationId xmlns:a16="http://schemas.microsoft.com/office/drawing/2014/main" id="{777396FA-8EB8-491B-BF9E-068F0FA492D3}"/>
              </a:ext>
            </a:extLst>
          </p:cNvPr>
          <p:cNvSpPr/>
          <p:nvPr userDrawn="1"/>
        </p:nvSpPr>
        <p:spPr>
          <a:xfrm>
            <a:off x="574729" y="201474"/>
            <a:ext cx="864000" cy="864000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CFB98502-68CE-492F-9110-AE693A83ED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73812" y="566245"/>
            <a:ext cx="1210588" cy="369332"/>
          </a:xfrm>
        </p:spPr>
        <p:txBody>
          <a:bodyPr wrap="none">
            <a:spAutoFit/>
          </a:bodyPr>
          <a:lstStyle>
            <a:lvl1pPr marL="0" indent="0">
              <a:buNone/>
              <a:def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lvl="0"/>
            <a:r>
              <a:rPr lang="zh-CN" altLang="en-US" dirty="0"/>
              <a:t>输入标题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2E4F63B-BDC2-47DD-8486-C51721F9B0EC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16522"/>
            <a:ext cx="777240" cy="325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395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842440B-79EF-466F-B18D-0A56949506EC}"/>
              </a:ext>
            </a:extLst>
          </p:cNvPr>
          <p:cNvSpPr/>
          <p:nvPr userDrawn="1"/>
        </p:nvSpPr>
        <p:spPr>
          <a:xfrm>
            <a:off x="-3175" y="3956050"/>
            <a:ext cx="12195175" cy="2901950"/>
          </a:xfrm>
          <a:prstGeom prst="rect">
            <a:avLst/>
          </a:prstGeom>
          <a:solidFill>
            <a:srgbClr val="C9CAC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562494-29D0-45CC-8BC7-049017C7A099}"/>
              </a:ext>
            </a:extLst>
          </p:cNvPr>
          <p:cNvSpPr/>
          <p:nvPr userDrawn="1"/>
        </p:nvSpPr>
        <p:spPr>
          <a:xfrm>
            <a:off x="-3175" y="3740150"/>
            <a:ext cx="12203113" cy="215900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A8DBC0-21EB-4371-8876-A007E5BA8389}"/>
              </a:ext>
            </a:extLst>
          </p:cNvPr>
          <p:cNvSpPr/>
          <p:nvPr userDrawn="1"/>
        </p:nvSpPr>
        <p:spPr>
          <a:xfrm>
            <a:off x="10131425" y="2770188"/>
            <a:ext cx="1658938" cy="1658937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1135CCCC-46D2-4AAF-9BE3-A0E831E6F2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463" y="3298825"/>
            <a:ext cx="13414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795A5DCC-2C2B-4443-AC1D-9498503EC3B2}"/>
              </a:ext>
            </a:extLst>
          </p:cNvPr>
          <p:cNvSpPr/>
          <p:nvPr userDrawn="1"/>
        </p:nvSpPr>
        <p:spPr>
          <a:xfrm>
            <a:off x="1013035" y="488543"/>
            <a:ext cx="5081377" cy="2940457"/>
          </a:xfrm>
          <a:custGeom>
            <a:avLst/>
            <a:gdLst/>
            <a:ahLst/>
            <a:cxnLst/>
            <a:rect l="l" t="t" r="r" b="b"/>
            <a:pathLst>
              <a:path w="4386616" h="2574326">
                <a:moveTo>
                  <a:pt x="4238160" y="2404839"/>
                </a:moveTo>
                <a:lnTo>
                  <a:pt x="4381668" y="2404839"/>
                </a:lnTo>
                <a:lnTo>
                  <a:pt x="4381668" y="2553295"/>
                </a:lnTo>
                <a:lnTo>
                  <a:pt x="4238160" y="2553295"/>
                </a:lnTo>
                <a:close/>
                <a:moveTo>
                  <a:pt x="1602891" y="1775138"/>
                </a:moveTo>
                <a:cubicBezTo>
                  <a:pt x="1576363" y="1966900"/>
                  <a:pt x="1559704" y="2107109"/>
                  <a:pt x="1552912" y="2195763"/>
                </a:cubicBezTo>
                <a:lnTo>
                  <a:pt x="1642556" y="2195763"/>
                </a:lnTo>
                <a:cubicBezTo>
                  <a:pt x="1629380" y="2082334"/>
                  <a:pt x="1616158" y="1942125"/>
                  <a:pt x="1602891" y="1775138"/>
                </a:cubicBezTo>
                <a:close/>
                <a:moveTo>
                  <a:pt x="4238160" y="1652662"/>
                </a:moveTo>
                <a:lnTo>
                  <a:pt x="4386616" y="1652662"/>
                </a:lnTo>
                <a:lnTo>
                  <a:pt x="4351976" y="2246486"/>
                </a:lnTo>
                <a:lnTo>
                  <a:pt x="4272800" y="2246486"/>
                </a:lnTo>
                <a:close/>
                <a:moveTo>
                  <a:pt x="2663912" y="1551835"/>
                </a:moveTo>
                <a:lnTo>
                  <a:pt x="2924328" y="1551835"/>
                </a:lnTo>
                <a:lnTo>
                  <a:pt x="2924328" y="1940914"/>
                </a:lnTo>
                <a:lnTo>
                  <a:pt x="3040310" y="1551835"/>
                </a:lnTo>
                <a:lnTo>
                  <a:pt x="3284644" y="1551835"/>
                </a:lnTo>
                <a:lnTo>
                  <a:pt x="3135260" y="2004008"/>
                </a:lnTo>
                <a:lnTo>
                  <a:pt x="3298871" y="2553295"/>
                </a:lnTo>
                <a:lnTo>
                  <a:pt x="3029794" y="2553295"/>
                </a:lnTo>
                <a:lnTo>
                  <a:pt x="2924328" y="2124010"/>
                </a:lnTo>
                <a:lnTo>
                  <a:pt x="2924328" y="2553295"/>
                </a:lnTo>
                <a:lnTo>
                  <a:pt x="2663912" y="2553295"/>
                </a:lnTo>
                <a:close/>
                <a:moveTo>
                  <a:pt x="1978112" y="1551835"/>
                </a:moveTo>
                <a:lnTo>
                  <a:pt x="2195847" y="1551835"/>
                </a:lnTo>
                <a:lnTo>
                  <a:pt x="2341829" y="2002771"/>
                </a:lnTo>
                <a:lnTo>
                  <a:pt x="2341829" y="1551835"/>
                </a:lnTo>
                <a:lnTo>
                  <a:pt x="2559565" y="1551835"/>
                </a:lnTo>
                <a:lnTo>
                  <a:pt x="2559565" y="2553295"/>
                </a:lnTo>
                <a:lnTo>
                  <a:pt x="2331313" y="2553295"/>
                </a:lnTo>
                <a:lnTo>
                  <a:pt x="2195847" y="2098030"/>
                </a:lnTo>
                <a:lnTo>
                  <a:pt x="2195847" y="2553295"/>
                </a:lnTo>
                <a:lnTo>
                  <a:pt x="1978112" y="2553295"/>
                </a:lnTo>
                <a:close/>
                <a:moveTo>
                  <a:pt x="1404176" y="1551835"/>
                </a:moveTo>
                <a:lnTo>
                  <a:pt x="1780574" y="1551835"/>
                </a:lnTo>
                <a:lnTo>
                  <a:pt x="1929494" y="2553295"/>
                </a:lnTo>
                <a:lnTo>
                  <a:pt x="1663355" y="2553295"/>
                </a:lnTo>
                <a:lnTo>
                  <a:pt x="1649380" y="2373292"/>
                </a:lnTo>
                <a:lnTo>
                  <a:pt x="1556227" y="2373292"/>
                </a:lnTo>
                <a:lnTo>
                  <a:pt x="1540570" y="2553295"/>
                </a:lnTo>
                <a:lnTo>
                  <a:pt x="1271339" y="2553295"/>
                </a:lnTo>
                <a:close/>
                <a:moveTo>
                  <a:pt x="625562" y="1551835"/>
                </a:moveTo>
                <a:lnTo>
                  <a:pt x="885979" y="1551835"/>
                </a:lnTo>
                <a:lnTo>
                  <a:pt x="885979" y="1909986"/>
                </a:lnTo>
                <a:lnTo>
                  <a:pt x="963918" y="1909986"/>
                </a:lnTo>
                <a:lnTo>
                  <a:pt x="963918" y="1551835"/>
                </a:lnTo>
                <a:lnTo>
                  <a:pt x="1224335" y="1551835"/>
                </a:lnTo>
                <a:lnTo>
                  <a:pt x="1224335" y="2553295"/>
                </a:lnTo>
                <a:lnTo>
                  <a:pt x="963918" y="2553295"/>
                </a:lnTo>
                <a:lnTo>
                  <a:pt x="963918" y="2132670"/>
                </a:lnTo>
                <a:lnTo>
                  <a:pt x="885979" y="2132670"/>
                </a:lnTo>
                <a:lnTo>
                  <a:pt x="885979" y="2553295"/>
                </a:lnTo>
                <a:lnTo>
                  <a:pt x="625562" y="2553295"/>
                </a:lnTo>
                <a:close/>
                <a:moveTo>
                  <a:pt x="0" y="1551835"/>
                </a:moveTo>
                <a:lnTo>
                  <a:pt x="569082" y="1551835"/>
                </a:lnTo>
                <a:lnTo>
                  <a:pt x="569082" y="1752251"/>
                </a:lnTo>
                <a:lnTo>
                  <a:pt x="414440" y="1752251"/>
                </a:lnTo>
                <a:lnTo>
                  <a:pt x="414440" y="2553295"/>
                </a:lnTo>
                <a:lnTo>
                  <a:pt x="154023" y="2553295"/>
                </a:lnTo>
                <a:lnTo>
                  <a:pt x="154023" y="1752251"/>
                </a:lnTo>
                <a:lnTo>
                  <a:pt x="0" y="1752251"/>
                </a:lnTo>
                <a:close/>
                <a:moveTo>
                  <a:pt x="3582172" y="1530804"/>
                </a:moveTo>
                <a:cubicBezTo>
                  <a:pt x="3649802" y="1530804"/>
                  <a:pt x="3707432" y="1541732"/>
                  <a:pt x="3755061" y="1563588"/>
                </a:cubicBezTo>
                <a:cubicBezTo>
                  <a:pt x="3802691" y="1585444"/>
                  <a:pt x="3834238" y="1612970"/>
                  <a:pt x="3849702" y="1646167"/>
                </a:cubicBezTo>
                <a:cubicBezTo>
                  <a:pt x="3865166" y="1679363"/>
                  <a:pt x="3872898" y="1735756"/>
                  <a:pt x="3872898" y="1815345"/>
                </a:cubicBezTo>
                <a:lnTo>
                  <a:pt x="3872898" y="1854933"/>
                </a:lnTo>
                <a:lnTo>
                  <a:pt x="3631039" y="1854933"/>
                </a:lnTo>
                <a:lnTo>
                  <a:pt x="3631039" y="1780705"/>
                </a:lnTo>
                <a:cubicBezTo>
                  <a:pt x="3631039" y="1746065"/>
                  <a:pt x="3627946" y="1724003"/>
                  <a:pt x="3621760" y="1714518"/>
                </a:cubicBezTo>
                <a:cubicBezTo>
                  <a:pt x="3615575" y="1705034"/>
                  <a:pt x="3605265" y="1700291"/>
                  <a:pt x="3590832" y="1700291"/>
                </a:cubicBezTo>
                <a:cubicBezTo>
                  <a:pt x="3575162" y="1700291"/>
                  <a:pt x="3563306" y="1706688"/>
                  <a:pt x="3555264" y="1719481"/>
                </a:cubicBezTo>
                <a:cubicBezTo>
                  <a:pt x="3547223" y="1732275"/>
                  <a:pt x="3543202" y="1751671"/>
                  <a:pt x="3543202" y="1777670"/>
                </a:cubicBezTo>
                <a:cubicBezTo>
                  <a:pt x="3543202" y="1811092"/>
                  <a:pt x="3547722" y="1836263"/>
                  <a:pt x="3556762" y="1853184"/>
                </a:cubicBezTo>
                <a:cubicBezTo>
                  <a:pt x="3565397" y="1870104"/>
                  <a:pt x="3589927" y="1890514"/>
                  <a:pt x="3630353" y="1914412"/>
                </a:cubicBezTo>
                <a:cubicBezTo>
                  <a:pt x="3746276" y="1983215"/>
                  <a:pt x="3819289" y="2039679"/>
                  <a:pt x="3849393" y="2083803"/>
                </a:cubicBezTo>
                <a:cubicBezTo>
                  <a:pt x="3879497" y="2127927"/>
                  <a:pt x="3894548" y="2199063"/>
                  <a:pt x="3894548" y="2297208"/>
                </a:cubicBezTo>
                <a:cubicBezTo>
                  <a:pt x="3894548" y="2368550"/>
                  <a:pt x="3886198" y="2421128"/>
                  <a:pt x="3869496" y="2454943"/>
                </a:cubicBezTo>
                <a:cubicBezTo>
                  <a:pt x="3852795" y="2488758"/>
                  <a:pt x="3820526" y="2517109"/>
                  <a:pt x="3772691" y="2539996"/>
                </a:cubicBezTo>
                <a:cubicBezTo>
                  <a:pt x="3724855" y="2562883"/>
                  <a:pt x="3669184" y="2574326"/>
                  <a:pt x="3605678" y="2574326"/>
                </a:cubicBezTo>
                <a:cubicBezTo>
                  <a:pt x="3535986" y="2574326"/>
                  <a:pt x="3476500" y="2561130"/>
                  <a:pt x="3427221" y="2534738"/>
                </a:cubicBezTo>
                <a:cubicBezTo>
                  <a:pt x="3377942" y="2508346"/>
                  <a:pt x="3345673" y="2474737"/>
                  <a:pt x="3330415" y="2433912"/>
                </a:cubicBezTo>
                <a:cubicBezTo>
                  <a:pt x="3315157" y="2393086"/>
                  <a:pt x="3307528" y="2335147"/>
                  <a:pt x="3307528" y="2260094"/>
                </a:cubicBezTo>
                <a:lnTo>
                  <a:pt x="3307528" y="2194526"/>
                </a:lnTo>
                <a:lnTo>
                  <a:pt x="3549388" y="2194526"/>
                </a:lnTo>
                <a:lnTo>
                  <a:pt x="3549388" y="2316384"/>
                </a:lnTo>
                <a:cubicBezTo>
                  <a:pt x="3549388" y="2353910"/>
                  <a:pt x="3552790" y="2378034"/>
                  <a:pt x="3559594" y="2388756"/>
                </a:cubicBezTo>
                <a:cubicBezTo>
                  <a:pt x="3566399" y="2399478"/>
                  <a:pt x="3578461" y="2404839"/>
                  <a:pt x="3595781" y="2404839"/>
                </a:cubicBezTo>
                <a:cubicBezTo>
                  <a:pt x="3613100" y="2404839"/>
                  <a:pt x="3625987" y="2398035"/>
                  <a:pt x="3634441" y="2384426"/>
                </a:cubicBezTo>
                <a:cubicBezTo>
                  <a:pt x="3642895" y="2370818"/>
                  <a:pt x="3647122" y="2350611"/>
                  <a:pt x="3647122" y="2323807"/>
                </a:cubicBezTo>
                <a:cubicBezTo>
                  <a:pt x="3647122" y="2264837"/>
                  <a:pt x="3639080" y="2226280"/>
                  <a:pt x="3622997" y="2208135"/>
                </a:cubicBezTo>
                <a:cubicBezTo>
                  <a:pt x="3606502" y="2189990"/>
                  <a:pt x="3565883" y="2159680"/>
                  <a:pt x="3501140" y="2117205"/>
                </a:cubicBezTo>
                <a:cubicBezTo>
                  <a:pt x="3436396" y="2074318"/>
                  <a:pt x="3393509" y="2043184"/>
                  <a:pt x="3372478" y="2023802"/>
                </a:cubicBezTo>
                <a:cubicBezTo>
                  <a:pt x="3351447" y="2004420"/>
                  <a:pt x="3334024" y="1977615"/>
                  <a:pt x="3320209" y="1943388"/>
                </a:cubicBezTo>
                <a:cubicBezTo>
                  <a:pt x="3306394" y="1909161"/>
                  <a:pt x="3299487" y="1865449"/>
                  <a:pt x="3299487" y="1812252"/>
                </a:cubicBezTo>
                <a:cubicBezTo>
                  <a:pt x="3299487" y="1735550"/>
                  <a:pt x="3309281" y="1679466"/>
                  <a:pt x="3328869" y="1644002"/>
                </a:cubicBezTo>
                <a:cubicBezTo>
                  <a:pt x="3348457" y="1608537"/>
                  <a:pt x="3380107" y="1580805"/>
                  <a:pt x="3423819" y="1560805"/>
                </a:cubicBezTo>
                <a:cubicBezTo>
                  <a:pt x="3467531" y="1540804"/>
                  <a:pt x="3520315" y="1530804"/>
                  <a:pt x="3582172" y="1530804"/>
                </a:cubicBezTo>
                <a:close/>
                <a:moveTo>
                  <a:pt x="1778626" y="583927"/>
                </a:moveTo>
                <a:lnTo>
                  <a:pt x="1778626" y="697743"/>
                </a:lnTo>
                <a:lnTo>
                  <a:pt x="1971619" y="697743"/>
                </a:lnTo>
                <a:lnTo>
                  <a:pt x="1971619" y="583927"/>
                </a:lnTo>
                <a:close/>
                <a:moveTo>
                  <a:pt x="502276" y="583927"/>
                </a:moveTo>
                <a:lnTo>
                  <a:pt x="502276" y="697743"/>
                </a:lnTo>
                <a:lnTo>
                  <a:pt x="695269" y="697743"/>
                </a:lnTo>
                <a:lnTo>
                  <a:pt x="695269" y="583927"/>
                </a:lnTo>
                <a:close/>
                <a:moveTo>
                  <a:pt x="2139869" y="519596"/>
                </a:moveTo>
                <a:cubicBezTo>
                  <a:pt x="2179458" y="578978"/>
                  <a:pt x="2220695" y="648258"/>
                  <a:pt x="2263583" y="727435"/>
                </a:cubicBezTo>
                <a:cubicBezTo>
                  <a:pt x="2227294" y="747229"/>
                  <a:pt x="2200901" y="763724"/>
                  <a:pt x="2184406" y="776920"/>
                </a:cubicBezTo>
                <a:cubicBezTo>
                  <a:pt x="2158014" y="714238"/>
                  <a:pt x="2120075" y="641660"/>
                  <a:pt x="2070590" y="559184"/>
                </a:cubicBezTo>
                <a:close/>
                <a:moveTo>
                  <a:pt x="863519" y="519596"/>
                </a:moveTo>
                <a:cubicBezTo>
                  <a:pt x="903108" y="578978"/>
                  <a:pt x="944345" y="648258"/>
                  <a:pt x="987233" y="727435"/>
                </a:cubicBezTo>
                <a:cubicBezTo>
                  <a:pt x="950944" y="747229"/>
                  <a:pt x="924551" y="763724"/>
                  <a:pt x="908056" y="776920"/>
                </a:cubicBezTo>
                <a:cubicBezTo>
                  <a:pt x="881664" y="714238"/>
                  <a:pt x="843725" y="641660"/>
                  <a:pt x="794240" y="559184"/>
                </a:cubicBezTo>
                <a:close/>
                <a:moveTo>
                  <a:pt x="1778626" y="405780"/>
                </a:moveTo>
                <a:lnTo>
                  <a:pt x="1778626" y="509699"/>
                </a:lnTo>
                <a:lnTo>
                  <a:pt x="1971619" y="509699"/>
                </a:lnTo>
                <a:lnTo>
                  <a:pt x="1971619" y="405780"/>
                </a:lnTo>
                <a:close/>
                <a:moveTo>
                  <a:pt x="502276" y="405780"/>
                </a:moveTo>
                <a:lnTo>
                  <a:pt x="502276" y="509699"/>
                </a:lnTo>
                <a:lnTo>
                  <a:pt x="695269" y="509699"/>
                </a:lnTo>
                <a:lnTo>
                  <a:pt x="695269" y="405780"/>
                </a:lnTo>
                <a:close/>
                <a:moveTo>
                  <a:pt x="1338207" y="390934"/>
                </a:moveTo>
                <a:cubicBezTo>
                  <a:pt x="1374496" y="394233"/>
                  <a:pt x="1417383" y="395883"/>
                  <a:pt x="1466869" y="395883"/>
                </a:cubicBezTo>
                <a:lnTo>
                  <a:pt x="1541097" y="395883"/>
                </a:lnTo>
                <a:cubicBezTo>
                  <a:pt x="1537798" y="448667"/>
                  <a:pt x="1536148" y="509699"/>
                  <a:pt x="1536148" y="578978"/>
                </a:cubicBezTo>
                <a:lnTo>
                  <a:pt x="1536148" y="875891"/>
                </a:lnTo>
                <a:cubicBezTo>
                  <a:pt x="1555942" y="846199"/>
                  <a:pt x="1577386" y="816508"/>
                  <a:pt x="1600479" y="786817"/>
                </a:cubicBezTo>
                <a:cubicBezTo>
                  <a:pt x="1613675" y="813209"/>
                  <a:pt x="1630170" y="837952"/>
                  <a:pt x="1649964" y="861045"/>
                </a:cubicBezTo>
                <a:cubicBezTo>
                  <a:pt x="1616974" y="900633"/>
                  <a:pt x="1584809" y="939397"/>
                  <a:pt x="1553468" y="977335"/>
                </a:cubicBezTo>
                <a:cubicBezTo>
                  <a:pt x="1522127" y="1015274"/>
                  <a:pt x="1499859" y="1047440"/>
                  <a:pt x="1486663" y="1073832"/>
                </a:cubicBezTo>
                <a:cubicBezTo>
                  <a:pt x="1460271" y="1047440"/>
                  <a:pt x="1432229" y="1024347"/>
                  <a:pt x="1402538" y="1004553"/>
                </a:cubicBezTo>
                <a:cubicBezTo>
                  <a:pt x="1435528" y="984758"/>
                  <a:pt x="1452023" y="961665"/>
                  <a:pt x="1452023" y="935273"/>
                </a:cubicBezTo>
                <a:lnTo>
                  <a:pt x="1452023" y="465162"/>
                </a:lnTo>
                <a:cubicBezTo>
                  <a:pt x="1422332" y="465162"/>
                  <a:pt x="1384393" y="466812"/>
                  <a:pt x="1338207" y="470111"/>
                </a:cubicBezTo>
                <a:close/>
                <a:moveTo>
                  <a:pt x="61857" y="390934"/>
                </a:moveTo>
                <a:cubicBezTo>
                  <a:pt x="98146" y="394233"/>
                  <a:pt x="141033" y="395883"/>
                  <a:pt x="190519" y="395883"/>
                </a:cubicBezTo>
                <a:lnTo>
                  <a:pt x="264747" y="395883"/>
                </a:lnTo>
                <a:cubicBezTo>
                  <a:pt x="261448" y="448667"/>
                  <a:pt x="259798" y="509699"/>
                  <a:pt x="259798" y="578978"/>
                </a:cubicBezTo>
                <a:lnTo>
                  <a:pt x="259798" y="875891"/>
                </a:lnTo>
                <a:cubicBezTo>
                  <a:pt x="279592" y="846199"/>
                  <a:pt x="301036" y="816508"/>
                  <a:pt x="324129" y="786817"/>
                </a:cubicBezTo>
                <a:cubicBezTo>
                  <a:pt x="337325" y="813209"/>
                  <a:pt x="353820" y="837952"/>
                  <a:pt x="373614" y="861045"/>
                </a:cubicBezTo>
                <a:cubicBezTo>
                  <a:pt x="340624" y="900633"/>
                  <a:pt x="308459" y="939397"/>
                  <a:pt x="277118" y="977335"/>
                </a:cubicBezTo>
                <a:cubicBezTo>
                  <a:pt x="245777" y="1015274"/>
                  <a:pt x="223509" y="1047440"/>
                  <a:pt x="210313" y="1073832"/>
                </a:cubicBezTo>
                <a:cubicBezTo>
                  <a:pt x="183921" y="1047440"/>
                  <a:pt x="155879" y="1024347"/>
                  <a:pt x="126188" y="1004553"/>
                </a:cubicBezTo>
                <a:cubicBezTo>
                  <a:pt x="159178" y="984758"/>
                  <a:pt x="175673" y="961665"/>
                  <a:pt x="175673" y="935273"/>
                </a:cubicBezTo>
                <a:lnTo>
                  <a:pt x="175673" y="465162"/>
                </a:lnTo>
                <a:cubicBezTo>
                  <a:pt x="145982" y="465162"/>
                  <a:pt x="108043" y="466812"/>
                  <a:pt x="61857" y="470111"/>
                </a:cubicBezTo>
                <a:close/>
                <a:moveTo>
                  <a:pt x="1778626" y="232581"/>
                </a:moveTo>
                <a:lnTo>
                  <a:pt x="1778626" y="336500"/>
                </a:lnTo>
                <a:lnTo>
                  <a:pt x="1971619" y="336500"/>
                </a:lnTo>
                <a:lnTo>
                  <a:pt x="1971619" y="232581"/>
                </a:lnTo>
                <a:close/>
                <a:moveTo>
                  <a:pt x="502276" y="232581"/>
                </a:moveTo>
                <a:lnTo>
                  <a:pt x="502276" y="336500"/>
                </a:lnTo>
                <a:lnTo>
                  <a:pt x="695269" y="336500"/>
                </a:lnTo>
                <a:lnTo>
                  <a:pt x="695269" y="232581"/>
                </a:lnTo>
                <a:close/>
                <a:moveTo>
                  <a:pt x="1456972" y="34640"/>
                </a:moveTo>
                <a:cubicBezTo>
                  <a:pt x="1489962" y="70929"/>
                  <a:pt x="1537798" y="135260"/>
                  <a:pt x="1600479" y="227632"/>
                </a:cubicBezTo>
                <a:cubicBezTo>
                  <a:pt x="1564190" y="250726"/>
                  <a:pt x="1539447" y="268870"/>
                  <a:pt x="1526251" y="282066"/>
                </a:cubicBezTo>
                <a:cubicBezTo>
                  <a:pt x="1486663" y="209488"/>
                  <a:pt x="1438827" y="141858"/>
                  <a:pt x="1382744" y="79176"/>
                </a:cubicBezTo>
                <a:cubicBezTo>
                  <a:pt x="1409136" y="65980"/>
                  <a:pt x="1433878" y="51135"/>
                  <a:pt x="1456972" y="34640"/>
                </a:cubicBezTo>
                <a:close/>
                <a:moveTo>
                  <a:pt x="180622" y="34640"/>
                </a:moveTo>
                <a:cubicBezTo>
                  <a:pt x="213612" y="70929"/>
                  <a:pt x="261448" y="135260"/>
                  <a:pt x="324129" y="227632"/>
                </a:cubicBezTo>
                <a:cubicBezTo>
                  <a:pt x="287840" y="250726"/>
                  <a:pt x="263097" y="268870"/>
                  <a:pt x="249901" y="282066"/>
                </a:cubicBezTo>
                <a:cubicBezTo>
                  <a:pt x="210313" y="209488"/>
                  <a:pt x="162477" y="141858"/>
                  <a:pt x="106394" y="79176"/>
                </a:cubicBezTo>
                <a:cubicBezTo>
                  <a:pt x="132786" y="65980"/>
                  <a:pt x="157528" y="51135"/>
                  <a:pt x="180622" y="34640"/>
                </a:cubicBezTo>
                <a:close/>
                <a:moveTo>
                  <a:pt x="2288325" y="24743"/>
                </a:moveTo>
                <a:lnTo>
                  <a:pt x="2387296" y="24743"/>
                </a:lnTo>
                <a:cubicBezTo>
                  <a:pt x="2380698" y="64331"/>
                  <a:pt x="2377399" y="164951"/>
                  <a:pt x="2377399" y="326603"/>
                </a:cubicBezTo>
                <a:cubicBezTo>
                  <a:pt x="2403791" y="326603"/>
                  <a:pt x="2433483" y="324954"/>
                  <a:pt x="2466473" y="321655"/>
                </a:cubicBezTo>
                <a:lnTo>
                  <a:pt x="2466473" y="405780"/>
                </a:lnTo>
                <a:cubicBezTo>
                  <a:pt x="2433483" y="402481"/>
                  <a:pt x="2403791" y="400831"/>
                  <a:pt x="2377399" y="400831"/>
                </a:cubicBezTo>
                <a:lnTo>
                  <a:pt x="2377399" y="1054038"/>
                </a:lnTo>
                <a:cubicBezTo>
                  <a:pt x="2377399" y="1103523"/>
                  <a:pt x="2365852" y="1132390"/>
                  <a:pt x="2342759" y="1140637"/>
                </a:cubicBezTo>
                <a:cubicBezTo>
                  <a:pt x="2319666" y="1148885"/>
                  <a:pt x="2273480" y="1157957"/>
                  <a:pt x="2204200" y="1167854"/>
                </a:cubicBezTo>
                <a:cubicBezTo>
                  <a:pt x="2197602" y="1128266"/>
                  <a:pt x="2184406" y="1095276"/>
                  <a:pt x="2164612" y="1068883"/>
                </a:cubicBezTo>
                <a:cubicBezTo>
                  <a:pt x="2214097" y="1068883"/>
                  <a:pt x="2247912" y="1067234"/>
                  <a:pt x="2266057" y="1063935"/>
                </a:cubicBezTo>
                <a:cubicBezTo>
                  <a:pt x="2284202" y="1060636"/>
                  <a:pt x="2293274" y="1047440"/>
                  <a:pt x="2293274" y="1024347"/>
                </a:cubicBezTo>
                <a:lnTo>
                  <a:pt x="2293274" y="400831"/>
                </a:lnTo>
                <a:cubicBezTo>
                  <a:pt x="2204200" y="400831"/>
                  <a:pt x="2139869" y="402481"/>
                  <a:pt x="2100281" y="405780"/>
                </a:cubicBezTo>
                <a:lnTo>
                  <a:pt x="2100281" y="321655"/>
                </a:lnTo>
                <a:cubicBezTo>
                  <a:pt x="2139869" y="324954"/>
                  <a:pt x="2204200" y="326603"/>
                  <a:pt x="2293274" y="326603"/>
                </a:cubicBezTo>
                <a:cubicBezTo>
                  <a:pt x="2293274" y="164951"/>
                  <a:pt x="2291624" y="64331"/>
                  <a:pt x="2288325" y="24743"/>
                </a:cubicBezTo>
                <a:close/>
                <a:moveTo>
                  <a:pt x="1011975" y="24743"/>
                </a:moveTo>
                <a:lnTo>
                  <a:pt x="1110946" y="24743"/>
                </a:lnTo>
                <a:cubicBezTo>
                  <a:pt x="1104348" y="64331"/>
                  <a:pt x="1101049" y="164951"/>
                  <a:pt x="1101049" y="326603"/>
                </a:cubicBezTo>
                <a:cubicBezTo>
                  <a:pt x="1127441" y="326603"/>
                  <a:pt x="1157132" y="324954"/>
                  <a:pt x="1190123" y="321655"/>
                </a:cubicBezTo>
                <a:lnTo>
                  <a:pt x="1190123" y="405780"/>
                </a:lnTo>
                <a:cubicBezTo>
                  <a:pt x="1157132" y="402481"/>
                  <a:pt x="1127441" y="400831"/>
                  <a:pt x="1101049" y="400831"/>
                </a:cubicBezTo>
                <a:lnTo>
                  <a:pt x="1101049" y="1054038"/>
                </a:lnTo>
                <a:cubicBezTo>
                  <a:pt x="1101049" y="1103523"/>
                  <a:pt x="1089503" y="1132390"/>
                  <a:pt x="1066409" y="1140637"/>
                </a:cubicBezTo>
                <a:cubicBezTo>
                  <a:pt x="1043316" y="1148885"/>
                  <a:pt x="997130" y="1157957"/>
                  <a:pt x="927850" y="1167854"/>
                </a:cubicBezTo>
                <a:cubicBezTo>
                  <a:pt x="921252" y="1128266"/>
                  <a:pt x="908056" y="1095276"/>
                  <a:pt x="888262" y="1068883"/>
                </a:cubicBezTo>
                <a:cubicBezTo>
                  <a:pt x="937747" y="1068883"/>
                  <a:pt x="971562" y="1067234"/>
                  <a:pt x="989707" y="1063935"/>
                </a:cubicBezTo>
                <a:cubicBezTo>
                  <a:pt x="1007852" y="1060636"/>
                  <a:pt x="1016924" y="1047440"/>
                  <a:pt x="1016924" y="1024347"/>
                </a:cubicBezTo>
                <a:lnTo>
                  <a:pt x="1016924" y="400831"/>
                </a:lnTo>
                <a:cubicBezTo>
                  <a:pt x="927850" y="400831"/>
                  <a:pt x="863519" y="402481"/>
                  <a:pt x="823931" y="405780"/>
                </a:cubicBezTo>
                <a:lnTo>
                  <a:pt x="823931" y="321655"/>
                </a:lnTo>
                <a:cubicBezTo>
                  <a:pt x="863519" y="324954"/>
                  <a:pt x="927850" y="326603"/>
                  <a:pt x="1016924" y="326603"/>
                </a:cubicBezTo>
                <a:cubicBezTo>
                  <a:pt x="1016924" y="164951"/>
                  <a:pt x="1015274" y="64331"/>
                  <a:pt x="1011975" y="24743"/>
                </a:cubicBezTo>
                <a:close/>
                <a:moveTo>
                  <a:pt x="1833060" y="0"/>
                </a:moveTo>
                <a:cubicBezTo>
                  <a:pt x="1852854" y="13196"/>
                  <a:pt x="1884195" y="26392"/>
                  <a:pt x="1927082" y="39588"/>
                </a:cubicBezTo>
                <a:lnTo>
                  <a:pt x="1867700" y="158353"/>
                </a:lnTo>
                <a:lnTo>
                  <a:pt x="2055744" y="158353"/>
                </a:lnTo>
                <a:cubicBezTo>
                  <a:pt x="2052445" y="204539"/>
                  <a:pt x="2050796" y="265571"/>
                  <a:pt x="2050796" y="341449"/>
                </a:cubicBezTo>
                <a:lnTo>
                  <a:pt x="2050796" y="1044141"/>
                </a:lnTo>
                <a:cubicBezTo>
                  <a:pt x="2050796" y="1087028"/>
                  <a:pt x="2036775" y="1113420"/>
                  <a:pt x="2008733" y="1123317"/>
                </a:cubicBezTo>
                <a:cubicBezTo>
                  <a:pt x="1980692" y="1133214"/>
                  <a:pt x="1941928" y="1141462"/>
                  <a:pt x="1892443" y="1148060"/>
                </a:cubicBezTo>
                <a:cubicBezTo>
                  <a:pt x="1882546" y="1118369"/>
                  <a:pt x="1867700" y="1085379"/>
                  <a:pt x="1847906" y="1049089"/>
                </a:cubicBezTo>
                <a:cubicBezTo>
                  <a:pt x="1903989" y="1049089"/>
                  <a:pt x="1938629" y="1045790"/>
                  <a:pt x="1951825" y="1039192"/>
                </a:cubicBezTo>
                <a:cubicBezTo>
                  <a:pt x="1965021" y="1032594"/>
                  <a:pt x="1971619" y="1017749"/>
                  <a:pt x="1971619" y="994655"/>
                </a:cubicBezTo>
                <a:lnTo>
                  <a:pt x="1971619" y="771971"/>
                </a:lnTo>
                <a:lnTo>
                  <a:pt x="1941928" y="771971"/>
                </a:lnTo>
                <a:cubicBezTo>
                  <a:pt x="1918835" y="824756"/>
                  <a:pt x="1885845" y="881664"/>
                  <a:pt x="1842957" y="942696"/>
                </a:cubicBezTo>
                <a:cubicBezTo>
                  <a:pt x="1800070" y="1003728"/>
                  <a:pt x="1743987" y="1063935"/>
                  <a:pt x="1674707" y="1123317"/>
                </a:cubicBezTo>
                <a:cubicBezTo>
                  <a:pt x="1658212" y="1103523"/>
                  <a:pt x="1626871" y="1083729"/>
                  <a:pt x="1580685" y="1063935"/>
                </a:cubicBezTo>
                <a:cubicBezTo>
                  <a:pt x="1649964" y="1017749"/>
                  <a:pt x="1705223" y="970737"/>
                  <a:pt x="1746461" y="922902"/>
                </a:cubicBezTo>
                <a:cubicBezTo>
                  <a:pt x="1787699" y="875066"/>
                  <a:pt x="1821514" y="824756"/>
                  <a:pt x="1847906" y="771971"/>
                </a:cubicBezTo>
                <a:lnTo>
                  <a:pt x="1773678" y="771971"/>
                </a:lnTo>
                <a:cubicBezTo>
                  <a:pt x="1717594" y="771971"/>
                  <a:pt x="1663160" y="773621"/>
                  <a:pt x="1610376" y="776920"/>
                </a:cubicBezTo>
                <a:lnTo>
                  <a:pt x="1610376" y="692795"/>
                </a:lnTo>
                <a:cubicBezTo>
                  <a:pt x="1640067" y="696094"/>
                  <a:pt x="1668109" y="697743"/>
                  <a:pt x="1694501" y="697743"/>
                </a:cubicBezTo>
                <a:lnTo>
                  <a:pt x="1694501" y="356294"/>
                </a:lnTo>
                <a:cubicBezTo>
                  <a:pt x="1694501" y="277118"/>
                  <a:pt x="1692852" y="211137"/>
                  <a:pt x="1689553" y="158353"/>
                </a:cubicBezTo>
                <a:lnTo>
                  <a:pt x="1773678" y="158353"/>
                </a:lnTo>
                <a:cubicBezTo>
                  <a:pt x="1796771" y="128662"/>
                  <a:pt x="1816565" y="75877"/>
                  <a:pt x="1833060" y="0"/>
                </a:cubicBezTo>
                <a:close/>
                <a:moveTo>
                  <a:pt x="556710" y="0"/>
                </a:moveTo>
                <a:cubicBezTo>
                  <a:pt x="576504" y="13196"/>
                  <a:pt x="607845" y="26392"/>
                  <a:pt x="650732" y="39588"/>
                </a:cubicBezTo>
                <a:lnTo>
                  <a:pt x="591350" y="158353"/>
                </a:lnTo>
                <a:lnTo>
                  <a:pt x="779394" y="158353"/>
                </a:lnTo>
                <a:cubicBezTo>
                  <a:pt x="776095" y="204539"/>
                  <a:pt x="774446" y="265571"/>
                  <a:pt x="774446" y="341449"/>
                </a:cubicBezTo>
                <a:lnTo>
                  <a:pt x="774446" y="1044141"/>
                </a:lnTo>
                <a:cubicBezTo>
                  <a:pt x="774446" y="1087028"/>
                  <a:pt x="760425" y="1113420"/>
                  <a:pt x="732383" y="1123317"/>
                </a:cubicBezTo>
                <a:cubicBezTo>
                  <a:pt x="704342" y="1133214"/>
                  <a:pt x="665578" y="1141462"/>
                  <a:pt x="616093" y="1148060"/>
                </a:cubicBezTo>
                <a:cubicBezTo>
                  <a:pt x="606196" y="1118369"/>
                  <a:pt x="591350" y="1085379"/>
                  <a:pt x="571556" y="1049089"/>
                </a:cubicBezTo>
                <a:cubicBezTo>
                  <a:pt x="627639" y="1049089"/>
                  <a:pt x="662279" y="1045790"/>
                  <a:pt x="675475" y="1039192"/>
                </a:cubicBezTo>
                <a:cubicBezTo>
                  <a:pt x="688671" y="1032594"/>
                  <a:pt x="695269" y="1017749"/>
                  <a:pt x="695269" y="994655"/>
                </a:cubicBezTo>
                <a:lnTo>
                  <a:pt x="695269" y="771971"/>
                </a:lnTo>
                <a:lnTo>
                  <a:pt x="665578" y="771971"/>
                </a:lnTo>
                <a:cubicBezTo>
                  <a:pt x="642485" y="824756"/>
                  <a:pt x="609495" y="881664"/>
                  <a:pt x="566607" y="942696"/>
                </a:cubicBezTo>
                <a:cubicBezTo>
                  <a:pt x="523720" y="1003728"/>
                  <a:pt x="467637" y="1063935"/>
                  <a:pt x="398357" y="1123317"/>
                </a:cubicBezTo>
                <a:cubicBezTo>
                  <a:pt x="381862" y="1103523"/>
                  <a:pt x="350521" y="1083729"/>
                  <a:pt x="304335" y="1063935"/>
                </a:cubicBezTo>
                <a:cubicBezTo>
                  <a:pt x="373614" y="1017749"/>
                  <a:pt x="428873" y="970737"/>
                  <a:pt x="470111" y="922902"/>
                </a:cubicBezTo>
                <a:cubicBezTo>
                  <a:pt x="511349" y="875066"/>
                  <a:pt x="545164" y="824756"/>
                  <a:pt x="571556" y="771971"/>
                </a:cubicBezTo>
                <a:lnTo>
                  <a:pt x="497328" y="771971"/>
                </a:lnTo>
                <a:cubicBezTo>
                  <a:pt x="441244" y="771971"/>
                  <a:pt x="386811" y="773621"/>
                  <a:pt x="334026" y="776920"/>
                </a:cubicBezTo>
                <a:lnTo>
                  <a:pt x="334026" y="692795"/>
                </a:lnTo>
                <a:cubicBezTo>
                  <a:pt x="363717" y="696094"/>
                  <a:pt x="391759" y="697743"/>
                  <a:pt x="418151" y="697743"/>
                </a:cubicBezTo>
                <a:lnTo>
                  <a:pt x="418151" y="356294"/>
                </a:lnTo>
                <a:cubicBezTo>
                  <a:pt x="418151" y="277118"/>
                  <a:pt x="416502" y="211137"/>
                  <a:pt x="413203" y="158353"/>
                </a:cubicBezTo>
                <a:lnTo>
                  <a:pt x="497328" y="158353"/>
                </a:lnTo>
                <a:cubicBezTo>
                  <a:pt x="520421" y="128662"/>
                  <a:pt x="540215" y="75877"/>
                  <a:pt x="55671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AEF187-6FCA-4183-BF28-6E82872FD6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0" y="6472238"/>
            <a:ext cx="1752600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www.longigroup.com</a:t>
            </a:r>
          </a:p>
        </p:txBody>
      </p:sp>
    </p:spTree>
    <p:extLst>
      <p:ext uri="{BB962C8B-B14F-4D97-AF65-F5344CB8AC3E}">
        <p14:creationId xmlns:p14="http://schemas.microsoft.com/office/powerpoint/2010/main" val="161018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75C1B7-5A81-432A-BE47-4AF381D0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028501-E01A-48BD-9D2A-A1E95BCB6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D3EFE-5385-449D-BB88-EE951B6DD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A113E-FBDC-4036-9D7E-834023690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21EDA-B4DD-4901-8E14-AE43E84D1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8B262-6D2F-4759-B8F4-126F85EDA5C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31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0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EA7F5FAD-0DB0-4499-B63D-6B60D3F6F8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7189" y="4283330"/>
            <a:ext cx="7034337" cy="84023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DA713419-87D9-498A-8E14-4F78A457102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7190" y="5430520"/>
            <a:ext cx="2643090" cy="42473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59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2EDCDAEE-4C08-41A3-8568-D446662C72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8667" y="1049088"/>
            <a:ext cx="1620957" cy="480131"/>
          </a:xfrm>
        </p:spPr>
        <p:txBody>
          <a:bodyPr/>
          <a:lstStyle/>
          <a:p>
            <a:r>
              <a:rPr lang="zh-CN" altLang="en-US" dirty="0" smtClean="0"/>
              <a:t>团队信息</a:t>
            </a:r>
            <a:endParaRPr lang="zh-CN" altLang="en-US" dirty="0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4285E68A-DD79-4784-8F7D-086BD8D710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8666" y="1902637"/>
            <a:ext cx="1620957" cy="480131"/>
          </a:xfrm>
        </p:spPr>
        <p:txBody>
          <a:bodyPr/>
          <a:lstStyle/>
          <a:p>
            <a:r>
              <a:rPr lang="zh-CN" altLang="en-US" dirty="0" smtClean="0"/>
              <a:t>提案背景</a:t>
            </a:r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B413FE0F-AD2F-4621-8E16-3EF88DDC81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5039" y="3524327"/>
            <a:ext cx="1620957" cy="480131"/>
          </a:xfrm>
        </p:spPr>
        <p:txBody>
          <a:bodyPr/>
          <a:lstStyle/>
          <a:p>
            <a:r>
              <a:rPr lang="zh-CN" altLang="en-US" dirty="0" smtClean="0"/>
              <a:t>改善效果</a:t>
            </a:r>
            <a:endParaRPr lang="zh-CN" altLang="en-US" dirty="0"/>
          </a:p>
        </p:txBody>
      </p:sp>
      <p:sp>
        <p:nvSpPr>
          <p:cNvPr id="5" name="文本占位符 15">
            <a:extLst>
              <a:ext uri="{FF2B5EF4-FFF2-40B4-BE49-F238E27FC236}">
                <a16:creationId xmlns:a16="http://schemas.microsoft.com/office/drawing/2014/main" id="{B413FE0F-AD2F-4621-8E16-3EF88DDC81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5040" y="2732578"/>
            <a:ext cx="1620957" cy="480131"/>
          </a:xfrm>
        </p:spPr>
        <p:txBody>
          <a:bodyPr/>
          <a:lstStyle/>
          <a:p>
            <a:r>
              <a:rPr lang="zh-CN" altLang="en-US" dirty="0" smtClean="0"/>
              <a:t>改善方案</a:t>
            </a:r>
            <a:endParaRPr lang="zh-CN" altLang="en-US" dirty="0"/>
          </a:p>
        </p:txBody>
      </p:sp>
      <p:sp>
        <p:nvSpPr>
          <p:cNvPr id="6" name="文本占位符 15">
            <a:extLst>
              <a:ext uri="{FF2B5EF4-FFF2-40B4-BE49-F238E27FC236}">
                <a16:creationId xmlns:a16="http://schemas.microsoft.com/office/drawing/2014/main" id="{B413FE0F-AD2F-4621-8E16-3EF88DDC81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4070" y="4316076"/>
            <a:ext cx="1620957" cy="480131"/>
          </a:xfrm>
        </p:spPr>
        <p:txBody>
          <a:bodyPr/>
          <a:lstStyle/>
          <a:p>
            <a:r>
              <a:rPr lang="zh-CN" altLang="en-US" dirty="0" smtClean="0"/>
              <a:t>成本贡献</a:t>
            </a:r>
            <a:endParaRPr lang="zh-CN" altLang="en-US" dirty="0"/>
          </a:p>
        </p:txBody>
      </p:sp>
      <p:sp>
        <p:nvSpPr>
          <p:cNvPr id="7" name="文本占位符 15">
            <a:extLst>
              <a:ext uri="{FF2B5EF4-FFF2-40B4-BE49-F238E27FC236}">
                <a16:creationId xmlns:a16="http://schemas.microsoft.com/office/drawing/2014/main" id="{B413FE0F-AD2F-4621-8E16-3EF88DDC81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4070" y="5022063"/>
            <a:ext cx="1261884" cy="480131"/>
          </a:xfrm>
        </p:spPr>
        <p:txBody>
          <a:bodyPr/>
          <a:lstStyle/>
          <a:p>
            <a:r>
              <a:rPr lang="zh-CN" altLang="en-US" dirty="0" smtClean="0"/>
              <a:t>推广度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40461-1409220HI75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45" y="4314423"/>
            <a:ext cx="3898355" cy="1746033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2B1938-4B28-4541-A818-9A8335D6F2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3812" y="566245"/>
            <a:ext cx="1210588" cy="369332"/>
          </a:xfrm>
        </p:spPr>
        <p:txBody>
          <a:bodyPr/>
          <a:lstStyle/>
          <a:p>
            <a:r>
              <a:rPr lang="zh-CN" altLang="en-US" dirty="0" smtClean="0"/>
              <a:t>团队信息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68693"/>
              </p:ext>
            </p:extLst>
          </p:nvPr>
        </p:nvGraphicFramePr>
        <p:xfrm>
          <a:off x="1797463" y="1622738"/>
          <a:ext cx="6406379" cy="3571301"/>
        </p:xfrm>
        <a:graphic>
          <a:graphicData uri="http://schemas.openxmlformats.org/drawingml/2006/table">
            <a:tbl>
              <a:tblPr/>
              <a:tblGrid>
                <a:gridCol w="1033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6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4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提案名称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填写说明：</a:t>
                      </a:r>
                      <a:r>
                        <a:rPr lang="en-US" altLang="zh-CN" sz="12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PPT</a:t>
                      </a:r>
                      <a:r>
                        <a:rPr lang="zh-CN" altLang="en-US" sz="12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报告、提案系统、</a:t>
                      </a:r>
                      <a:r>
                        <a:rPr lang="en-US" altLang="zh-CN" sz="12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OA</a:t>
                      </a:r>
                      <a:r>
                        <a:rPr lang="zh-CN" altLang="en-US" sz="12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系统内三者名称必须统一，不可出现相同提案名称不一致现象</a:t>
                      </a: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21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实施范围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填写说明：按实际实施的范围填写，如全集团</a:t>
                      </a:r>
                      <a:r>
                        <a:rPr lang="en-US" altLang="zh-CN" sz="12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or</a:t>
                      </a:r>
                      <a:r>
                        <a:rPr lang="zh-CN" altLang="en-US" sz="12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浙江基地</a:t>
                      </a:r>
                      <a:r>
                        <a:rPr lang="en-US" altLang="zh-CN" sz="12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or</a:t>
                      </a:r>
                      <a:r>
                        <a:rPr lang="zh-CN" altLang="en-US" sz="12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一车间</a:t>
                      </a: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731862"/>
                  </a:ext>
                </a:extLst>
              </a:tr>
              <a:tr h="52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序号  </a:t>
                      </a: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姓名  </a:t>
                      </a: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部门  </a:t>
                      </a: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组内职务  </a:t>
                      </a: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填写提案人</a:t>
                      </a:r>
                      <a:r>
                        <a:rPr lang="en-US" altLang="zh-CN" sz="12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or</a:t>
                      </a:r>
                      <a:r>
                        <a:rPr lang="zh-CN" altLang="en-US" sz="12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实施人</a:t>
                      </a: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…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12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73812" y="566245"/>
            <a:ext cx="1210588" cy="369332"/>
          </a:xfrm>
        </p:spPr>
        <p:txBody>
          <a:bodyPr/>
          <a:lstStyle/>
          <a:p>
            <a:r>
              <a:rPr lang="zh-CN" altLang="en-US" dirty="0" smtClean="0"/>
              <a:t>提案背景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757863" y="1772378"/>
            <a:ext cx="6817895" cy="181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479840" y="2449876"/>
            <a:ext cx="63448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填写说明：</a:t>
            </a:r>
            <a:endParaRPr lang="en-US" altLang="zh-CN" i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i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①主要描述现状存在问题点，会给生产和工作带来什么样的影响，要求描述具体，便于理解；</a:t>
            </a:r>
            <a:endParaRPr lang="en-US" altLang="zh-CN" i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i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②以图</a:t>
            </a:r>
            <a:r>
              <a:rPr lang="zh-CN" altLang="en-US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文、表结合说明最佳；</a:t>
            </a:r>
            <a:endParaRPr lang="en-US" altLang="zh-CN" i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i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③要求突出重点；</a:t>
            </a:r>
            <a:endParaRPr lang="en-US" altLang="zh-CN" i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片 46" descr="a08ca0e139e88a1efeaefc4cce33088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089" y="630601"/>
            <a:ext cx="3234267" cy="1819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33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73812" y="566245"/>
            <a:ext cx="1210588" cy="369332"/>
          </a:xfrm>
        </p:spPr>
        <p:txBody>
          <a:bodyPr/>
          <a:lstStyle/>
          <a:p>
            <a:r>
              <a:rPr lang="zh-CN" altLang="en-US" dirty="0" smtClean="0"/>
              <a:t>改善方案</a:t>
            </a:r>
            <a:endParaRPr lang="zh-CN" altLang="en-US" dirty="0"/>
          </a:p>
        </p:txBody>
      </p:sp>
      <p:sp>
        <p:nvSpPr>
          <p:cNvPr id="52" name="矩形 6"/>
          <p:cNvSpPr>
            <a:spLocks noChangeArrowheads="1"/>
          </p:cNvSpPr>
          <p:nvPr/>
        </p:nvSpPr>
        <p:spPr bwMode="auto">
          <a:xfrm>
            <a:off x="3916608" y="1716386"/>
            <a:ext cx="665694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/>
              <a:t>1</a:t>
            </a:r>
            <a:r>
              <a:rPr lang="zh-CN" altLang="en-US" sz="1800" dirty="0" smtClean="0"/>
              <a:t>、措施说明</a:t>
            </a:r>
            <a:endParaRPr lang="en-US" altLang="zh-CN" sz="1800" dirty="0" smtClean="0"/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①措施说明需要明确详细，并且是针对问题点进行的。</a:t>
            </a:r>
            <a:endParaRPr lang="en-US" altLang="zh-CN" sz="1800" i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i="1" dirty="0" smtClean="0">
                <a:solidFill>
                  <a:srgbClr val="FF0000"/>
                </a:solidFill>
              </a:rPr>
              <a:t>②方案</a:t>
            </a:r>
            <a:r>
              <a:rPr lang="zh-CN" altLang="en-US" sz="1800" i="1" dirty="0">
                <a:solidFill>
                  <a:srgbClr val="FF0000"/>
                </a:solidFill>
              </a:rPr>
              <a:t>实施过程中，所产生的过程进行记录并解释说明；</a:t>
            </a:r>
            <a:endParaRPr lang="en-US" altLang="zh-CN" sz="1800" i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i="1" dirty="0" smtClean="0">
                <a:solidFill>
                  <a:srgbClr val="FF0000"/>
                </a:solidFill>
              </a:rPr>
              <a:t>③说明</a:t>
            </a:r>
            <a:r>
              <a:rPr lang="zh-CN" altLang="en-US" sz="1800" i="1" dirty="0">
                <a:solidFill>
                  <a:srgbClr val="FF0000"/>
                </a:solidFill>
              </a:rPr>
              <a:t>方式不限，可以图示加说明，过程验证的数据；</a:t>
            </a:r>
            <a:endParaRPr lang="en-US" altLang="zh-CN" sz="1800" i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i="1" dirty="0" smtClean="0">
                <a:solidFill>
                  <a:srgbClr val="FF0000"/>
                </a:solidFill>
              </a:rPr>
              <a:t>④可</a:t>
            </a:r>
            <a:r>
              <a:rPr lang="zh-CN" altLang="en-US" sz="1800" i="1" dirty="0">
                <a:solidFill>
                  <a:srgbClr val="FF0000"/>
                </a:solidFill>
              </a:rPr>
              <a:t>附实施过程的文档、图片、邮件等必要资料</a:t>
            </a:r>
            <a:r>
              <a:rPr lang="zh-CN" altLang="en-US" sz="1800" i="1" dirty="0" smtClean="0">
                <a:solidFill>
                  <a:srgbClr val="FF0000"/>
                </a:solidFill>
              </a:rPr>
              <a:t>；</a:t>
            </a:r>
            <a:endParaRPr lang="en-US" altLang="zh-CN" sz="1800" i="1" dirty="0" smtClean="0">
              <a:solidFill>
                <a:srgbClr val="FF0000"/>
              </a:solidFill>
            </a:endParaRPr>
          </a:p>
        </p:txBody>
      </p:sp>
      <p:pic>
        <p:nvPicPr>
          <p:cNvPr id="20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80" y="1716386"/>
            <a:ext cx="2459839" cy="369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6"/>
          <p:cNvSpPr>
            <a:spLocks noChangeArrowheads="1"/>
          </p:cNvSpPr>
          <p:nvPr/>
        </p:nvSpPr>
        <p:spPr bwMode="auto">
          <a:xfrm>
            <a:off x="3916608" y="3747711"/>
            <a:ext cx="665694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、创新性</a:t>
            </a:r>
            <a:endParaRPr lang="en-US" altLang="zh-CN" sz="1800" dirty="0" smtClean="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①措施用有独立创意，不同以往的技术的，或在原有技术中进行的提升点均可以</a:t>
            </a:r>
            <a:r>
              <a:rPr lang="zh-CN" altLang="en-US" sz="1800" i="1" dirty="0">
                <a:solidFill>
                  <a:srgbClr val="FF0000"/>
                </a:solidFill>
                <a:sym typeface="Wingdings" panose="05000000000000000000" pitchFamily="2" charset="2"/>
              </a:rPr>
              <a:t>提炼</a:t>
            </a:r>
            <a:r>
              <a:rPr lang="zh-CN" altLang="en-US" sz="18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为创新</a:t>
            </a:r>
            <a:r>
              <a:rPr lang="zh-CN" altLang="en-US" sz="1800" i="1" dirty="0">
                <a:solidFill>
                  <a:srgbClr val="FF0000"/>
                </a:solidFill>
                <a:sym typeface="Wingdings" panose="05000000000000000000" pitchFamily="2" charset="2"/>
              </a:rPr>
              <a:t>点</a:t>
            </a:r>
            <a:r>
              <a:rPr lang="zh-CN" altLang="en-US" sz="1800" i="1" dirty="0">
                <a:solidFill>
                  <a:srgbClr val="FF0000"/>
                </a:solidFill>
              </a:rPr>
              <a:t>）</a:t>
            </a:r>
            <a:endParaRPr lang="en-US" altLang="zh-CN" sz="1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81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73812" y="566245"/>
            <a:ext cx="1210588" cy="369332"/>
          </a:xfrm>
        </p:spPr>
        <p:txBody>
          <a:bodyPr/>
          <a:lstStyle/>
          <a:p>
            <a:r>
              <a:rPr lang="zh-CN" altLang="en-US" dirty="0" smtClean="0"/>
              <a:t>改善效果</a:t>
            </a:r>
            <a:endParaRPr lang="zh-CN" altLang="en-US" dirty="0"/>
          </a:p>
        </p:txBody>
      </p:sp>
      <p:grpSp>
        <p:nvGrpSpPr>
          <p:cNvPr id="3" name="组合 62"/>
          <p:cNvGrpSpPr>
            <a:grpSpLocks/>
          </p:cNvGrpSpPr>
          <p:nvPr/>
        </p:nvGrpSpPr>
        <p:grpSpPr bwMode="auto">
          <a:xfrm>
            <a:off x="153657" y="3468914"/>
            <a:ext cx="2705657" cy="2751202"/>
            <a:chOff x="5608333" y="1164420"/>
            <a:chExt cx="3107071" cy="3071834"/>
          </a:xfrm>
        </p:grpSpPr>
        <p:sp>
          <p:nvSpPr>
            <p:cNvPr id="4" name="Freeform 35"/>
            <p:cNvSpPr>
              <a:spLocks noChangeArrowheads="1"/>
            </p:cNvSpPr>
            <p:nvPr/>
          </p:nvSpPr>
          <p:spPr bwMode="auto">
            <a:xfrm>
              <a:off x="7449469" y="2909705"/>
              <a:ext cx="1265935" cy="1326549"/>
            </a:xfrm>
            <a:custGeom>
              <a:avLst/>
              <a:gdLst>
                <a:gd name="T0" fmla="*/ 2147483647 w 1873"/>
                <a:gd name="T1" fmla="*/ 0 h 2171"/>
                <a:gd name="T2" fmla="*/ 0 w 1873"/>
                <a:gd name="T3" fmla="*/ 2147483647 h 2171"/>
                <a:gd name="T4" fmla="*/ 2147483647 w 1873"/>
                <a:gd name="T5" fmla="*/ 2147483647 h 2171"/>
                <a:gd name="T6" fmla="*/ 2147483647 w 1873"/>
                <a:gd name="T7" fmla="*/ 2147483647 h 2171"/>
                <a:gd name="T8" fmla="*/ 2147483647 w 1873"/>
                <a:gd name="T9" fmla="*/ 0 h 2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3"/>
                <a:gd name="T16" fmla="*/ 0 h 2171"/>
                <a:gd name="T17" fmla="*/ 1873 w 1873"/>
                <a:gd name="T18" fmla="*/ 2171 h 21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3" h="2171">
                  <a:moveTo>
                    <a:pt x="1458" y="0"/>
                  </a:moveTo>
                  <a:lnTo>
                    <a:pt x="0" y="1146"/>
                  </a:lnTo>
                  <a:lnTo>
                    <a:pt x="111" y="2171"/>
                  </a:lnTo>
                  <a:lnTo>
                    <a:pt x="1873" y="671"/>
                  </a:lnTo>
                  <a:lnTo>
                    <a:pt x="1458" y="0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EAEAEA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44"/>
            <p:cNvSpPr>
              <a:spLocks noChangeArrowheads="1"/>
            </p:cNvSpPr>
            <p:nvPr/>
          </p:nvSpPr>
          <p:spPr bwMode="auto">
            <a:xfrm>
              <a:off x="5608333" y="2974549"/>
              <a:ext cx="1932087" cy="1261705"/>
            </a:xfrm>
            <a:custGeom>
              <a:avLst/>
              <a:gdLst>
                <a:gd name="T0" fmla="*/ 2147483647 w 2858"/>
                <a:gd name="T1" fmla="*/ 0 h 2069"/>
                <a:gd name="T2" fmla="*/ 0 w 2858"/>
                <a:gd name="T3" fmla="*/ 2147483647 h 2069"/>
                <a:gd name="T4" fmla="*/ 2147483647 w 2858"/>
                <a:gd name="T5" fmla="*/ 2147483647 h 2069"/>
                <a:gd name="T6" fmla="*/ 2147483647 w 2858"/>
                <a:gd name="T7" fmla="*/ 2147483647 h 2069"/>
                <a:gd name="T8" fmla="*/ 2147483647 w 2858"/>
                <a:gd name="T9" fmla="*/ 0 h 20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8"/>
                <a:gd name="T16" fmla="*/ 0 h 2069"/>
                <a:gd name="T17" fmla="*/ 2858 w 2858"/>
                <a:gd name="T18" fmla="*/ 2069 h 20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8" h="2069">
                  <a:moveTo>
                    <a:pt x="383" y="0"/>
                  </a:moveTo>
                  <a:lnTo>
                    <a:pt x="0" y="612"/>
                  </a:lnTo>
                  <a:lnTo>
                    <a:pt x="2858" y="2069"/>
                  </a:lnTo>
                  <a:lnTo>
                    <a:pt x="2743" y="1039"/>
                  </a:lnTo>
                  <a:lnTo>
                    <a:pt x="38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96969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4"/>
            <p:cNvSpPr>
              <a:spLocks noChangeArrowheads="1"/>
            </p:cNvSpPr>
            <p:nvPr/>
          </p:nvSpPr>
          <p:spPr bwMode="auto">
            <a:xfrm>
              <a:off x="5854146" y="2601972"/>
              <a:ext cx="2587178" cy="1003429"/>
            </a:xfrm>
            <a:custGeom>
              <a:avLst/>
              <a:gdLst>
                <a:gd name="T0" fmla="*/ 0 w 3825"/>
                <a:gd name="T1" fmla="*/ 2147483647 h 1660"/>
                <a:gd name="T2" fmla="*/ 2147483647 w 3825"/>
                <a:gd name="T3" fmla="*/ 2147483647 h 1660"/>
                <a:gd name="T4" fmla="*/ 2147483647 w 3825"/>
                <a:gd name="T5" fmla="*/ 2147483647 h 1660"/>
                <a:gd name="T6" fmla="*/ 2147483647 w 3825"/>
                <a:gd name="T7" fmla="*/ 0 h 1660"/>
                <a:gd name="T8" fmla="*/ 0 w 3825"/>
                <a:gd name="T9" fmla="*/ 2147483647 h 1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25"/>
                <a:gd name="T16" fmla="*/ 0 h 1660"/>
                <a:gd name="T17" fmla="*/ 3825 w 3825"/>
                <a:gd name="T18" fmla="*/ 1660 h 16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25" h="1660">
                  <a:moveTo>
                    <a:pt x="0" y="623"/>
                  </a:moveTo>
                  <a:lnTo>
                    <a:pt x="2360" y="1660"/>
                  </a:lnTo>
                  <a:lnTo>
                    <a:pt x="3825" y="522"/>
                  </a:lnTo>
                  <a:lnTo>
                    <a:pt x="1845" y="0"/>
                  </a:lnTo>
                  <a:lnTo>
                    <a:pt x="0" y="623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1"/>
            <p:cNvSpPr/>
            <p:nvPr/>
          </p:nvSpPr>
          <p:spPr bwMode="auto">
            <a:xfrm>
              <a:off x="6804575" y="1521519"/>
              <a:ext cx="635627" cy="163752"/>
            </a:xfrm>
            <a:custGeom>
              <a:avLst/>
              <a:gdLst>
                <a:gd name="T0" fmla="*/ 0 w 517"/>
                <a:gd name="T1" fmla="*/ 178929898 h 149"/>
                <a:gd name="T2" fmla="*/ 798890633 w 517"/>
                <a:gd name="T3" fmla="*/ 375501639 h 149"/>
                <a:gd name="T4" fmla="*/ 1302922150 w 517"/>
                <a:gd name="T5" fmla="*/ 115926945 h 149"/>
                <a:gd name="T6" fmla="*/ 602318418 w 517"/>
                <a:gd name="T7" fmla="*/ 0 h 149"/>
                <a:gd name="T8" fmla="*/ 0 w 517"/>
                <a:gd name="T9" fmla="*/ 17892989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7"/>
                <a:gd name="T16" fmla="*/ 0 h 149"/>
                <a:gd name="T17" fmla="*/ 517 w 517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7" h="149">
                  <a:moveTo>
                    <a:pt x="0" y="71"/>
                  </a:moveTo>
                  <a:lnTo>
                    <a:pt x="317" y="149"/>
                  </a:lnTo>
                  <a:lnTo>
                    <a:pt x="517" y="46"/>
                  </a:lnTo>
                  <a:lnTo>
                    <a:pt x="239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defTabSz="80165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latin typeface="Calibri" panose="020F0502020204030204" charset="0"/>
                <a:ea typeface="+mn-ea"/>
              </a:endParaRPr>
            </a:p>
          </p:txBody>
        </p:sp>
        <p:sp>
          <p:nvSpPr>
            <p:cNvPr id="8" name="Freeform 32"/>
            <p:cNvSpPr/>
            <p:nvPr/>
          </p:nvSpPr>
          <p:spPr bwMode="auto">
            <a:xfrm>
              <a:off x="6498605" y="1979236"/>
              <a:ext cx="1265333" cy="282127"/>
            </a:xfrm>
            <a:custGeom>
              <a:avLst/>
              <a:gdLst>
                <a:gd name="T0" fmla="*/ 3048509 w 1873"/>
                <a:gd name="T1" fmla="*/ 104197123 h 466"/>
                <a:gd name="T2" fmla="*/ 929030554 w 1873"/>
                <a:gd name="T3" fmla="*/ 354422677 h 466"/>
                <a:gd name="T4" fmla="*/ 1427460697 w 1873"/>
                <a:gd name="T5" fmla="*/ 86704485 h 466"/>
                <a:gd name="T6" fmla="*/ 762887536 w 1873"/>
                <a:gd name="T7" fmla="*/ 0 h 466"/>
                <a:gd name="T8" fmla="*/ 0 w 1873"/>
                <a:gd name="T9" fmla="*/ 81380298 h 466"/>
                <a:gd name="T10" fmla="*/ 3048509 w 1873"/>
                <a:gd name="T11" fmla="*/ 104197123 h 4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3"/>
                <a:gd name="T19" fmla="*/ 0 h 466"/>
                <a:gd name="T20" fmla="*/ 1873 w 1873"/>
                <a:gd name="T21" fmla="*/ 466 h 4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3" h="466">
                  <a:moveTo>
                    <a:pt x="4" y="137"/>
                  </a:moveTo>
                  <a:lnTo>
                    <a:pt x="1219" y="466"/>
                  </a:lnTo>
                  <a:lnTo>
                    <a:pt x="1873" y="114"/>
                  </a:lnTo>
                  <a:lnTo>
                    <a:pt x="1001" y="0"/>
                  </a:lnTo>
                  <a:lnTo>
                    <a:pt x="0" y="107"/>
                  </a:lnTo>
                  <a:lnTo>
                    <a:pt x="4" y="13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defTabSz="80165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latin typeface="Calibri" panose="020F0502020204030204" charset="0"/>
                <a:ea typeface="+mn-ea"/>
              </a:endParaRPr>
            </a:p>
          </p:txBody>
        </p:sp>
        <p:sp>
          <p:nvSpPr>
            <p:cNvPr id="9" name="Freeform 33"/>
            <p:cNvSpPr>
              <a:spLocks noChangeArrowheads="1"/>
            </p:cNvSpPr>
            <p:nvPr/>
          </p:nvSpPr>
          <p:spPr bwMode="auto">
            <a:xfrm>
              <a:off x="6190909" y="2261268"/>
              <a:ext cx="1925942" cy="648437"/>
            </a:xfrm>
            <a:custGeom>
              <a:avLst/>
              <a:gdLst>
                <a:gd name="T0" fmla="*/ 0 w 1567"/>
                <a:gd name="T1" fmla="*/ 2147483647 h 590"/>
                <a:gd name="T2" fmla="*/ 2147483647 w 1567"/>
                <a:gd name="T3" fmla="*/ 2147483647 h 590"/>
                <a:gd name="T4" fmla="*/ 2147483647 w 1567"/>
                <a:gd name="T5" fmla="*/ 2147483647 h 590"/>
                <a:gd name="T6" fmla="*/ 2147483647 w 1567"/>
                <a:gd name="T7" fmla="*/ 0 h 590"/>
                <a:gd name="T8" fmla="*/ 0 w 1567"/>
                <a:gd name="T9" fmla="*/ 2147483647 h 5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7"/>
                <a:gd name="T16" fmla="*/ 0 h 590"/>
                <a:gd name="T17" fmla="*/ 1567 w 1567"/>
                <a:gd name="T18" fmla="*/ 590 h 5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7" h="590">
                  <a:moveTo>
                    <a:pt x="0" y="227"/>
                  </a:moveTo>
                  <a:lnTo>
                    <a:pt x="957" y="590"/>
                  </a:lnTo>
                  <a:lnTo>
                    <a:pt x="1567" y="232"/>
                  </a:lnTo>
                  <a:lnTo>
                    <a:pt x="721" y="0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36"/>
            <p:cNvSpPr>
              <a:spLocks noChangeArrowheads="1"/>
            </p:cNvSpPr>
            <p:nvPr/>
          </p:nvSpPr>
          <p:spPr bwMode="auto">
            <a:xfrm>
              <a:off x="7368351" y="2508554"/>
              <a:ext cx="1000457" cy="963863"/>
            </a:xfrm>
            <a:custGeom>
              <a:avLst/>
              <a:gdLst>
                <a:gd name="T0" fmla="*/ 2147483647 w 1481"/>
                <a:gd name="T1" fmla="*/ 0 h 1594"/>
                <a:gd name="T2" fmla="*/ 0 w 1481"/>
                <a:gd name="T3" fmla="*/ 2147483647 h 1594"/>
                <a:gd name="T4" fmla="*/ 2147483647 w 1481"/>
                <a:gd name="T5" fmla="*/ 2147483647 h 1594"/>
                <a:gd name="T6" fmla="*/ 2147483647 w 1481"/>
                <a:gd name="T7" fmla="*/ 2147483647 h 1594"/>
                <a:gd name="T8" fmla="*/ 2147483647 w 1481"/>
                <a:gd name="T9" fmla="*/ 0 h 15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1"/>
                <a:gd name="T16" fmla="*/ 0 h 1594"/>
                <a:gd name="T17" fmla="*/ 1481 w 1481"/>
                <a:gd name="T18" fmla="*/ 1594 h 15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1" h="1594">
                  <a:moveTo>
                    <a:pt x="1092" y="0"/>
                  </a:moveTo>
                  <a:lnTo>
                    <a:pt x="0" y="614"/>
                  </a:lnTo>
                  <a:lnTo>
                    <a:pt x="111" y="1594"/>
                  </a:lnTo>
                  <a:lnTo>
                    <a:pt x="1481" y="603"/>
                  </a:lnTo>
                  <a:lnTo>
                    <a:pt x="1092" y="0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EAEAEA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37"/>
            <p:cNvSpPr>
              <a:spLocks noChangeArrowheads="1"/>
            </p:cNvSpPr>
            <p:nvPr/>
          </p:nvSpPr>
          <p:spPr bwMode="auto">
            <a:xfrm>
              <a:off x="7265110" y="2041459"/>
              <a:ext cx="755874" cy="711083"/>
            </a:xfrm>
            <a:custGeom>
              <a:avLst/>
              <a:gdLst>
                <a:gd name="T0" fmla="*/ 2147483647 w 1118"/>
                <a:gd name="T1" fmla="*/ 0 h 1221"/>
                <a:gd name="T2" fmla="*/ 0 w 1118"/>
                <a:gd name="T3" fmla="*/ 2147483647 h 1221"/>
                <a:gd name="T4" fmla="*/ 2147483647 w 1118"/>
                <a:gd name="T5" fmla="*/ 2147483647 h 1221"/>
                <a:gd name="T6" fmla="*/ 2147483647 w 1118"/>
                <a:gd name="T7" fmla="*/ 2147483647 h 1221"/>
                <a:gd name="T8" fmla="*/ 2147483647 w 1118"/>
                <a:gd name="T9" fmla="*/ 0 h 1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8"/>
                <a:gd name="T16" fmla="*/ 0 h 1221"/>
                <a:gd name="T17" fmla="*/ 1118 w 1118"/>
                <a:gd name="T18" fmla="*/ 1221 h 1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8" h="1221">
                  <a:moveTo>
                    <a:pt x="735" y="0"/>
                  </a:moveTo>
                  <a:lnTo>
                    <a:pt x="0" y="340"/>
                  </a:lnTo>
                  <a:lnTo>
                    <a:pt x="95" y="1221"/>
                  </a:lnTo>
                  <a:lnTo>
                    <a:pt x="1118" y="6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38"/>
            <p:cNvSpPr>
              <a:spLocks noChangeArrowheads="1"/>
            </p:cNvSpPr>
            <p:nvPr/>
          </p:nvSpPr>
          <p:spPr bwMode="auto">
            <a:xfrm>
              <a:off x="7118852" y="1164420"/>
              <a:ext cx="207711" cy="364883"/>
            </a:xfrm>
            <a:custGeom>
              <a:avLst/>
              <a:gdLst>
                <a:gd name="T0" fmla="*/ 0 w 307"/>
                <a:gd name="T1" fmla="*/ 0 h 603"/>
                <a:gd name="T2" fmla="*/ 2147483647 w 307"/>
                <a:gd name="T3" fmla="*/ 2147483647 h 603"/>
                <a:gd name="T4" fmla="*/ 2147483647 w 307"/>
                <a:gd name="T5" fmla="*/ 2147483647 h 603"/>
                <a:gd name="T6" fmla="*/ 0 w 307"/>
                <a:gd name="T7" fmla="*/ 0 h 6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7"/>
                <a:gd name="T13" fmla="*/ 0 h 603"/>
                <a:gd name="T14" fmla="*/ 307 w 307"/>
                <a:gd name="T15" fmla="*/ 603 h 6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7" h="603">
                  <a:moveTo>
                    <a:pt x="0" y="0"/>
                  </a:moveTo>
                  <a:lnTo>
                    <a:pt x="66" y="603"/>
                  </a:lnTo>
                  <a:lnTo>
                    <a:pt x="307" y="4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39"/>
            <p:cNvSpPr>
              <a:spLocks noChangeArrowheads="1"/>
            </p:cNvSpPr>
            <p:nvPr/>
          </p:nvSpPr>
          <p:spPr bwMode="auto">
            <a:xfrm>
              <a:off x="7196282" y="1575463"/>
              <a:ext cx="497771" cy="548424"/>
            </a:xfrm>
            <a:custGeom>
              <a:avLst/>
              <a:gdLst>
                <a:gd name="T0" fmla="*/ 2147483647 w 737"/>
                <a:gd name="T1" fmla="*/ 0 h 907"/>
                <a:gd name="T2" fmla="*/ 0 w 737"/>
                <a:gd name="T3" fmla="*/ 2147483647 h 907"/>
                <a:gd name="T4" fmla="*/ 2147483647 w 737"/>
                <a:gd name="T5" fmla="*/ 2147483647 h 907"/>
                <a:gd name="T6" fmla="*/ 2147483647 w 737"/>
                <a:gd name="T7" fmla="*/ 2147483647 h 907"/>
                <a:gd name="T8" fmla="*/ 2147483647 w 737"/>
                <a:gd name="T9" fmla="*/ 0 h 9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7"/>
                <a:gd name="T16" fmla="*/ 0 h 907"/>
                <a:gd name="T17" fmla="*/ 737 w 737"/>
                <a:gd name="T18" fmla="*/ 907 h 9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7" h="907">
                  <a:moveTo>
                    <a:pt x="363" y="0"/>
                  </a:moveTo>
                  <a:lnTo>
                    <a:pt x="0" y="146"/>
                  </a:lnTo>
                  <a:lnTo>
                    <a:pt x="82" y="907"/>
                  </a:lnTo>
                  <a:lnTo>
                    <a:pt x="737" y="604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0"/>
            <p:cNvSpPr>
              <a:spLocks noChangeArrowheads="1"/>
            </p:cNvSpPr>
            <p:nvPr/>
          </p:nvSpPr>
          <p:spPr bwMode="auto">
            <a:xfrm>
              <a:off x="6906223" y="1164420"/>
              <a:ext cx="266707" cy="369279"/>
            </a:xfrm>
            <a:custGeom>
              <a:avLst/>
              <a:gdLst>
                <a:gd name="T0" fmla="*/ 2147483647 w 395"/>
                <a:gd name="T1" fmla="*/ 0 h 610"/>
                <a:gd name="T2" fmla="*/ 0 w 395"/>
                <a:gd name="T3" fmla="*/ 2147483647 h 610"/>
                <a:gd name="T4" fmla="*/ 2147483647 w 395"/>
                <a:gd name="T5" fmla="*/ 2147483647 h 610"/>
                <a:gd name="T6" fmla="*/ 2147483647 w 395"/>
                <a:gd name="T7" fmla="*/ 0 h 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5"/>
                <a:gd name="T13" fmla="*/ 0 h 610"/>
                <a:gd name="T14" fmla="*/ 395 w 395"/>
                <a:gd name="T15" fmla="*/ 610 h 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5" h="610">
                  <a:moveTo>
                    <a:pt x="326" y="0"/>
                  </a:moveTo>
                  <a:lnTo>
                    <a:pt x="0" y="530"/>
                  </a:lnTo>
                  <a:lnTo>
                    <a:pt x="395" y="61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1"/>
            <p:cNvSpPr>
              <a:spLocks noChangeArrowheads="1"/>
            </p:cNvSpPr>
            <p:nvPr/>
          </p:nvSpPr>
          <p:spPr bwMode="auto">
            <a:xfrm>
              <a:off x="6559628" y="1598544"/>
              <a:ext cx="698108" cy="526443"/>
            </a:xfrm>
            <a:custGeom>
              <a:avLst/>
              <a:gdLst>
                <a:gd name="T0" fmla="*/ 2147483647 w 1033"/>
                <a:gd name="T1" fmla="*/ 0 h 870"/>
                <a:gd name="T2" fmla="*/ 0 w 1033"/>
                <a:gd name="T3" fmla="*/ 2147483647 h 870"/>
                <a:gd name="T4" fmla="*/ 2147483647 w 1033"/>
                <a:gd name="T5" fmla="*/ 2147483647 h 870"/>
                <a:gd name="T6" fmla="*/ 2147483647 w 1033"/>
                <a:gd name="T7" fmla="*/ 2147483647 h 870"/>
                <a:gd name="T8" fmla="*/ 2147483647 w 1033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3"/>
                <a:gd name="T16" fmla="*/ 0 h 870"/>
                <a:gd name="T17" fmla="*/ 1033 w 1033"/>
                <a:gd name="T18" fmla="*/ 870 h 8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3" h="870">
                  <a:moveTo>
                    <a:pt x="371" y="0"/>
                  </a:moveTo>
                  <a:lnTo>
                    <a:pt x="0" y="601"/>
                  </a:lnTo>
                  <a:lnTo>
                    <a:pt x="1033" y="870"/>
                  </a:lnTo>
                  <a:lnTo>
                    <a:pt x="950" y="11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2"/>
            <p:cNvSpPr>
              <a:spLocks noChangeArrowheads="1"/>
            </p:cNvSpPr>
            <p:nvPr/>
          </p:nvSpPr>
          <p:spPr bwMode="auto">
            <a:xfrm>
              <a:off x="6252362" y="2041459"/>
              <a:ext cx="1084033" cy="714380"/>
            </a:xfrm>
            <a:custGeom>
              <a:avLst/>
              <a:gdLst>
                <a:gd name="T0" fmla="*/ 2147483647 w 1603"/>
                <a:gd name="T1" fmla="*/ 0 h 1205"/>
                <a:gd name="T2" fmla="*/ 0 w 1603"/>
                <a:gd name="T3" fmla="*/ 2147483647 h 1205"/>
                <a:gd name="T4" fmla="*/ 2147483647 w 1603"/>
                <a:gd name="T5" fmla="*/ 2147483647 h 1205"/>
                <a:gd name="T6" fmla="*/ 2147483647 w 1603"/>
                <a:gd name="T7" fmla="*/ 2147483647 h 1205"/>
                <a:gd name="T8" fmla="*/ 2147483647 w 1603"/>
                <a:gd name="T9" fmla="*/ 0 h 1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3"/>
                <a:gd name="T16" fmla="*/ 0 h 1205"/>
                <a:gd name="T17" fmla="*/ 1603 w 1603"/>
                <a:gd name="T18" fmla="*/ 1205 h 1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3" h="1205">
                  <a:moveTo>
                    <a:pt x="373" y="0"/>
                  </a:moveTo>
                  <a:lnTo>
                    <a:pt x="0" y="609"/>
                  </a:lnTo>
                  <a:lnTo>
                    <a:pt x="1603" y="1205"/>
                  </a:lnTo>
                  <a:lnTo>
                    <a:pt x="1509" y="32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3"/>
            <p:cNvSpPr>
              <a:spLocks noChangeArrowheads="1"/>
            </p:cNvSpPr>
            <p:nvPr/>
          </p:nvSpPr>
          <p:spPr bwMode="auto">
            <a:xfrm>
              <a:off x="5941409" y="2508554"/>
              <a:ext cx="1508060" cy="959467"/>
            </a:xfrm>
            <a:custGeom>
              <a:avLst/>
              <a:gdLst>
                <a:gd name="T0" fmla="*/ 2147483647 w 2230"/>
                <a:gd name="T1" fmla="*/ 0 h 1620"/>
                <a:gd name="T2" fmla="*/ 0 w 2230"/>
                <a:gd name="T3" fmla="*/ 2147483647 h 1620"/>
                <a:gd name="T4" fmla="*/ 2147483647 w 2230"/>
                <a:gd name="T5" fmla="*/ 2147483647 h 1620"/>
                <a:gd name="T6" fmla="*/ 2147483647 w 2230"/>
                <a:gd name="T7" fmla="*/ 2147483647 h 1620"/>
                <a:gd name="T8" fmla="*/ 2147483647 w 2230"/>
                <a:gd name="T9" fmla="*/ 0 h 16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30"/>
                <a:gd name="T16" fmla="*/ 0 h 1620"/>
                <a:gd name="T17" fmla="*/ 2230 w 2230"/>
                <a:gd name="T18" fmla="*/ 1620 h 16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30" h="1620">
                  <a:moveTo>
                    <a:pt x="376" y="0"/>
                  </a:moveTo>
                  <a:lnTo>
                    <a:pt x="0" y="619"/>
                  </a:lnTo>
                  <a:lnTo>
                    <a:pt x="2230" y="1620"/>
                  </a:lnTo>
                  <a:lnTo>
                    <a:pt x="2124" y="635"/>
                  </a:lnTo>
                  <a:lnTo>
                    <a:pt x="37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96969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5"/>
          <p:cNvSpPr>
            <a:spLocks noChangeArrowheads="1"/>
          </p:cNvSpPr>
          <p:nvPr/>
        </p:nvSpPr>
        <p:spPr bwMode="auto">
          <a:xfrm>
            <a:off x="3056095" y="1871983"/>
            <a:ext cx="8231727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 i="1" dirty="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 i="1" dirty="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i="1" dirty="0" smtClean="0">
                <a:solidFill>
                  <a:srgbClr val="FF0000"/>
                </a:solidFill>
              </a:rPr>
              <a:t>①措施实施前后效果</a:t>
            </a:r>
            <a:r>
              <a:rPr lang="zh-CN" altLang="en-US" sz="1600" i="1" dirty="0">
                <a:solidFill>
                  <a:srgbClr val="FF0000"/>
                </a:solidFill>
              </a:rPr>
              <a:t>对比（一般来说要重点体现现状措施落实后与原来相比突出体现的优势点； </a:t>
            </a:r>
            <a:r>
              <a:rPr lang="zh-CN" altLang="en-US" sz="1600" i="1" dirty="0" smtClean="0">
                <a:solidFill>
                  <a:srgbClr val="FF0000"/>
                </a:solidFill>
              </a:rPr>
              <a:t>）</a:t>
            </a:r>
            <a:endParaRPr lang="en-US" altLang="zh-CN" sz="1600" i="1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 i="1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i="1" dirty="0" smtClean="0">
                <a:solidFill>
                  <a:srgbClr val="FF0000"/>
                </a:solidFill>
              </a:rPr>
              <a:t>②效果可以图片对比形式展示，最好是有量化数据的对比，常用工具有图表</a:t>
            </a:r>
            <a:r>
              <a:rPr lang="zh-CN" altLang="en-US" sz="1600" i="1" dirty="0">
                <a:solidFill>
                  <a:srgbClr val="FF0000"/>
                </a:solidFill>
              </a:rPr>
              <a:t>，柱状图、饼状</a:t>
            </a:r>
            <a:r>
              <a:rPr lang="zh-CN" altLang="en-US" sz="1600" i="1" dirty="0" smtClean="0">
                <a:solidFill>
                  <a:srgbClr val="FF0000"/>
                </a:solidFill>
              </a:rPr>
              <a:t>图、</a:t>
            </a:r>
            <a:r>
              <a:rPr lang="zh-CN" altLang="en-US" sz="1600" i="1" dirty="0">
                <a:solidFill>
                  <a:srgbClr val="FF0000"/>
                </a:solidFill>
              </a:rPr>
              <a:t>折线图</a:t>
            </a:r>
            <a:r>
              <a:rPr lang="zh-CN" altLang="en-US" sz="1600" i="1" dirty="0" smtClean="0">
                <a:solidFill>
                  <a:srgbClr val="FF0000"/>
                </a:solidFill>
              </a:rPr>
              <a:t>等</a:t>
            </a:r>
            <a:endParaRPr lang="en-US" altLang="zh-CN" sz="1600" i="1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 i="1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i="1" dirty="0" smtClean="0">
                <a:solidFill>
                  <a:srgbClr val="FF0000"/>
                </a:solidFill>
              </a:rPr>
              <a:t>③对</a:t>
            </a:r>
            <a:r>
              <a:rPr lang="zh-CN" altLang="en-US" sz="1600" i="1" dirty="0">
                <a:solidFill>
                  <a:srgbClr val="FF0000"/>
                </a:solidFill>
              </a:rPr>
              <a:t>措施落实后基地</a:t>
            </a:r>
            <a:r>
              <a:rPr lang="en-US" altLang="zh-CN" sz="1600" i="1" dirty="0">
                <a:solidFill>
                  <a:srgbClr val="FF0000"/>
                </a:solidFill>
              </a:rPr>
              <a:t>/</a:t>
            </a:r>
            <a:r>
              <a:rPr lang="zh-CN" altLang="en-US" sz="1600" i="1" dirty="0">
                <a:solidFill>
                  <a:srgbClr val="FF0000"/>
                </a:solidFill>
              </a:rPr>
              <a:t>部门各项指标、产品品质促进作用，措施对提升工作环境质量、减轻疲劳程度、消除安全隐患的</a:t>
            </a:r>
            <a:r>
              <a:rPr lang="zh-CN" altLang="en-US" sz="1600" i="1" dirty="0" smtClean="0">
                <a:solidFill>
                  <a:srgbClr val="FF0000"/>
                </a:solidFill>
              </a:rPr>
              <a:t>作用进行描述</a:t>
            </a:r>
            <a:r>
              <a:rPr lang="zh-CN" altLang="en-US" sz="1600" i="1" dirty="0">
                <a:solidFill>
                  <a:srgbClr val="FF0000"/>
                </a:solidFill>
              </a:rPr>
              <a:t>。</a:t>
            </a:r>
            <a:endParaRPr lang="en-US" altLang="zh-CN" sz="1600" i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73812" y="566245"/>
            <a:ext cx="1210588" cy="369332"/>
          </a:xfrm>
        </p:spPr>
        <p:txBody>
          <a:bodyPr/>
          <a:lstStyle/>
          <a:p>
            <a:r>
              <a:rPr lang="zh-CN" altLang="en-US" dirty="0" smtClean="0"/>
              <a:t>成本贡献</a:t>
            </a:r>
            <a:endParaRPr lang="zh-CN" altLang="en-US" dirty="0"/>
          </a:p>
        </p:txBody>
      </p:sp>
      <p:pic>
        <p:nvPicPr>
          <p:cNvPr id="5" name="Picture 2" descr="E:\仝德志文件，勿删！\03-参考文档\！PPT图片及版面资源\PPT精美插图\图标\羽毛笔.png">
            <a:extLst>
              <a:ext uri="{FF2B5EF4-FFF2-40B4-BE49-F238E27FC236}">
                <a16:creationId xmlns:a16="http://schemas.microsoft.com/office/drawing/2014/main" id="{8F7ADD41-3E76-4BFF-97E1-0174FDA10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01698" y="-48442"/>
            <a:ext cx="1568260" cy="24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223752" y="2385998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i="1" dirty="0" smtClean="0">
                <a:solidFill>
                  <a:srgbClr val="FF0000"/>
                </a:solidFill>
              </a:rPr>
              <a:t>①对人力、管理成本贡献的描述，可量化的以量化数据展示；</a:t>
            </a:r>
            <a:endParaRPr lang="en-US" altLang="zh-CN" sz="1600" i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 i="1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 smtClean="0">
                <a:solidFill>
                  <a:srgbClr val="FF0000"/>
                </a:solidFill>
              </a:rPr>
              <a:t>②</a:t>
            </a:r>
            <a:r>
              <a:rPr lang="zh-CN" altLang="en-US" sz="1600" i="1" dirty="0" smtClean="0">
                <a:solidFill>
                  <a:srgbClr val="FF0000"/>
                </a:solidFill>
              </a:rPr>
              <a:t>不可量化的可以措施实施相关人员的评价表、满意度数据等客观依据作为成本贡献的展示；</a:t>
            </a:r>
            <a:endParaRPr lang="en-US" altLang="zh-CN" sz="1600" i="1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 i="1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i="1" dirty="0" smtClean="0">
                <a:solidFill>
                  <a:srgbClr val="FF0000"/>
                </a:solidFill>
              </a:rPr>
              <a:t>②具体量化收益以     </a:t>
            </a:r>
            <a:r>
              <a:rPr lang="zh-CN" altLang="en-US" i="1" dirty="0" smtClean="0">
                <a:solidFill>
                  <a:srgbClr val="FF0000"/>
                </a:solidFill>
              </a:rPr>
              <a:t>万元</a:t>
            </a:r>
            <a:r>
              <a:rPr lang="en-US" altLang="zh-CN" i="1" dirty="0" smtClean="0">
                <a:solidFill>
                  <a:srgbClr val="FF0000"/>
                </a:solidFill>
              </a:rPr>
              <a:t>/</a:t>
            </a:r>
            <a:r>
              <a:rPr lang="zh-CN" altLang="en-US" i="1" dirty="0" smtClean="0">
                <a:solidFill>
                  <a:srgbClr val="FF0000"/>
                </a:solidFill>
              </a:rPr>
              <a:t>月      </a:t>
            </a:r>
            <a:r>
              <a:rPr lang="zh-CN" altLang="en-US" sz="1600" i="1" dirty="0" smtClean="0">
                <a:solidFill>
                  <a:srgbClr val="FF0000"/>
                </a:solidFill>
              </a:rPr>
              <a:t>计算；</a:t>
            </a:r>
            <a:endParaRPr lang="en-US" altLang="zh-C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73812" y="566245"/>
            <a:ext cx="954107" cy="369332"/>
          </a:xfrm>
        </p:spPr>
        <p:txBody>
          <a:bodyPr/>
          <a:lstStyle/>
          <a:p>
            <a:r>
              <a:rPr lang="zh-CN" altLang="en-US" dirty="0" smtClean="0"/>
              <a:t>推广度</a:t>
            </a:r>
            <a:endParaRPr lang="zh-CN" altLang="en-US" dirty="0"/>
          </a:p>
        </p:txBody>
      </p:sp>
      <p:sp>
        <p:nvSpPr>
          <p:cNvPr id="6" name="MH_Other_3">
            <a:extLst>
              <a:ext uri="{FF2B5EF4-FFF2-40B4-BE49-F238E27FC236}">
                <a16:creationId xmlns:a16="http://schemas.microsoft.com/office/drawing/2014/main" id="{F9831B0B-31D9-47FD-8FA5-E67060C53EA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793875" y="2540680"/>
            <a:ext cx="704850" cy="730250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7" name="MH_Other_4">
            <a:extLst>
              <a:ext uri="{FF2B5EF4-FFF2-40B4-BE49-F238E27FC236}">
                <a16:creationId xmlns:a16="http://schemas.microsoft.com/office/drawing/2014/main" id="{5DD9A9AE-A26E-4F47-993A-6E301CE3EC8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58938" y="2400980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8" name="MH_Other_8">
            <a:extLst>
              <a:ext uri="{FF2B5EF4-FFF2-40B4-BE49-F238E27FC236}">
                <a16:creationId xmlns:a16="http://schemas.microsoft.com/office/drawing/2014/main" id="{C3531758-6FD8-4B22-8FD2-F6F6D4C74810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958975" y="2708955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11" name="矩形 65"/>
          <p:cNvSpPr>
            <a:spLocks noChangeArrowheads="1"/>
          </p:cNvSpPr>
          <p:nvPr/>
        </p:nvSpPr>
        <p:spPr bwMode="auto">
          <a:xfrm>
            <a:off x="3047307" y="2532266"/>
            <a:ext cx="74787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i="1" dirty="0">
                <a:solidFill>
                  <a:srgbClr val="FF0000"/>
                </a:solidFill>
              </a:rPr>
              <a:t>具有推广的价值描述</a:t>
            </a:r>
            <a:r>
              <a:rPr lang="zh-CN" altLang="en-US" sz="1800" i="1" dirty="0" smtClean="0">
                <a:solidFill>
                  <a:srgbClr val="FF0000"/>
                </a:solidFill>
              </a:rPr>
              <a:t>，描述</a:t>
            </a:r>
            <a:r>
              <a:rPr lang="zh-CN" altLang="en-US" sz="1800" i="1" dirty="0">
                <a:solidFill>
                  <a:srgbClr val="FF0000"/>
                </a:solidFill>
              </a:rPr>
              <a:t>可推广的范围（包含可推广的生产基地</a:t>
            </a:r>
            <a:r>
              <a:rPr lang="zh-CN" altLang="en-US" sz="1800" i="1" dirty="0" smtClean="0">
                <a:solidFill>
                  <a:srgbClr val="FF0000"/>
                </a:solidFill>
              </a:rPr>
              <a:t>、流程名称、管理类别等</a:t>
            </a:r>
            <a:r>
              <a:rPr lang="zh-CN" altLang="en-US" sz="1800" i="1" dirty="0">
                <a:solidFill>
                  <a:srgbClr val="FF0000"/>
                </a:solidFill>
              </a:rPr>
              <a:t>）；例如</a:t>
            </a:r>
            <a:r>
              <a:rPr lang="zh-CN" altLang="en-US" sz="1800" i="1" dirty="0" smtClean="0">
                <a:solidFill>
                  <a:srgbClr val="FF0000"/>
                </a:solidFill>
              </a:rPr>
              <a:t>：翻箱流程管控提案，可</a:t>
            </a:r>
            <a:r>
              <a:rPr lang="zh-CN" altLang="en-US" sz="1800" i="1" dirty="0">
                <a:solidFill>
                  <a:srgbClr val="FF0000"/>
                </a:solidFill>
              </a:rPr>
              <a:t>在所有组件生产基地</a:t>
            </a:r>
            <a:r>
              <a:rPr lang="zh-CN" altLang="en-US" sz="1800" i="1" dirty="0" smtClean="0">
                <a:solidFill>
                  <a:srgbClr val="FF0000"/>
                </a:solidFill>
              </a:rPr>
              <a:t>的翻箱流程中进行推广；</a:t>
            </a:r>
            <a:endParaRPr lang="en-US" altLang="zh-CN" sz="1800" i="1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i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i="1" dirty="0">
                <a:solidFill>
                  <a:srgbClr val="FF0000"/>
                </a:solidFill>
              </a:rPr>
              <a:t>推广范围应尽可能描述清晰、准确</a:t>
            </a:r>
            <a:endParaRPr lang="en-US" altLang="zh-CN" sz="1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62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12163156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12163156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12163156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433</Words>
  <Application>Microsoft Office PowerPoint</Application>
  <PresentationFormat>宽屏</PresentationFormat>
  <Paragraphs>57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宋体</vt:lpstr>
      <vt:lpstr>微软雅黑</vt:lpstr>
      <vt:lpstr>Arial</vt:lpstr>
      <vt:lpstr>Calibri</vt:lpstr>
      <vt:lpstr>Stencil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 子方</dc:creator>
  <cp:lastModifiedBy>孙升升 (SHENGSHENG SUN)</cp:lastModifiedBy>
  <cp:revision>59</cp:revision>
  <dcterms:created xsi:type="dcterms:W3CDTF">2019-12-03T13:22:35Z</dcterms:created>
  <dcterms:modified xsi:type="dcterms:W3CDTF">2019-12-06T00:44:49Z</dcterms:modified>
</cp:coreProperties>
</file>