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69" r:id="rId17"/>
    <p:sldId id="270" r:id="rId18"/>
    <p:sldId id="271" r:id="rId19"/>
    <p:sldId id="272" r:id="rId20"/>
    <p:sldId id="276" r:id="rId21"/>
    <p:sldId id="277" r:id="rId22"/>
    <p:sldId id="278" r:id="rId23"/>
    <p:sldId id="280" r:id="rId24"/>
    <p:sldId id="283" r:id="rId25"/>
    <p:sldId id="285" r:id="rId26"/>
    <p:sldId id="286" r:id="rId27"/>
    <p:sldId id="287" r:id="rId2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Title Page" id="{3FC1DBC6-9D28-104A-AAB6-995DAD40A231}">
          <p14:sldIdLst>
            <p14:sldId id="256"/>
          </p14:sldIdLst>
        </p14:section>
        <p14:section name="The Problem" id="{CB4E4C9D-2C86-C044-B797-DAA0428680D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4"/>
            <p14:sldId id="275"/>
          </p14:sldIdLst>
        </p14:section>
        <p14:section name="The Parallelization" id="{831E5352-324A-2B40-91C6-105F38F96CCB}">
          <p14:sldIdLst>
            <p14:sldId id="269"/>
            <p14:sldId id="270"/>
            <p14:sldId id="271"/>
            <p14:sldId id="272"/>
          </p14:sldIdLst>
        </p14:section>
        <p14:section name="The Revised Solution" id="{7C9AB24B-331B-9B4A-B141-C0C35E8D24DF}">
          <p14:sldIdLst>
            <p14:sldId id="276"/>
            <p14:sldId id="277"/>
          </p14:sldIdLst>
        </p14:section>
        <p14:section name="The Data" id="{ACF190D6-CCC9-4B41-A875-22AE5C0D40A1}">
          <p14:sldIdLst>
            <p14:sldId id="278"/>
            <p14:sldId id="280"/>
            <p14:sldId id="283"/>
          </p14:sldIdLst>
        </p14:section>
        <p14:section name="The Results" id="{F9584D06-BE7A-9947-988E-EBD08FB15F46}">
          <p14:sldIdLst>
            <p14:sldId id="285"/>
            <p14:sldId id="28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220FCCE-B3E7-4055-A8C1-5FCB0E290877}">
  <a:tblStyle styleId="{4220FCCE-B3E7-4055-A8C1-5FCB0E290877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135CB3B-2F3E-44B2-9E4C-173970A0366B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4A2F47-9C67-487E-A7D0-7BE2E0A5BC06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D0209D2-82DB-4211-9073-63DBD0F513B4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F377706-AD22-4953-8938-AF6076A135B4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319DE53-D99A-41C1-93C1-4969E8B76CD4}" styleName="Table_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C3AE9D7-C696-42F9-85A3-F535FD0395DE}" styleName="Table_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971088B-9317-46A9-9BCA-3AE1745F6C96}" styleName="Table_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83477DF-65BA-49E8-8BCF-6555296485F0}" styleName="Table_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7033A92-FEC0-41B4-BB0A-07F86507216C}" styleName="Table_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1E2E2E2-20D3-43B5-AE9D-A81385EF839D}" styleName="Table_1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673B2DF-2101-4EBE-878A-B60F591312BE}" styleName="Table_1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6064A27-1AD0-4309-9C9A-6A5BD56D3ECD}" styleName="Table_1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56EB278-3CC8-45C9-8AA7-D8998CB3669F}" styleName="Table_1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AE2A6B0-9367-465A-B5DA-C3C3649F74CA}" styleName="Table_1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FCE6D48-0F83-4594-B2D9-7A5F5BEA6805}" styleName="Table_1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D7ACE46-BC6A-4E36-9B36-1A7930FEE62B}" styleName="Table_1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9A2CAED-FDA2-4F2F-9215-4B98F6F2D86F}" styleName="Table_1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A21C1D5-BBEC-497A-8924-C5E65E580D5C}" styleName="Table_1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CD4B34F-0EAB-40BB-8641-28F149DE15F6}" styleName="Table_1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47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4758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Looking at our first permutations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Look at the first column</a:t>
            </a:r>
            <a:r>
              <a:rPr lang="en-US" baseline="0" dirty="0" smtClean="0"/>
              <a:t> of permutations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What if Karen wants</a:t>
            </a:r>
            <a:r>
              <a:rPr lang="en-US" baseline="0" dirty="0" smtClean="0"/>
              <a:t> a lunch break?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One last thing: preference.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So, all the logic I just described</a:t>
            </a:r>
            <a:r>
              <a:rPr lang="en-US" baseline="0" dirty="0" smtClean="0"/>
              <a:t> needs to be applied to each schedule or permutation.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But the logic that’s happening is pretty independent by schedule.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So it can happen in a big for loop, with the size of the number of schedules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So how many are we working with?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If we double the size of the problem, we suddenly have</a:t>
            </a:r>
            <a:r>
              <a:rPr lang="en-US" baseline="0" dirty="0" smtClean="0"/>
              <a:t> a much bigger problem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And</a:t>
            </a:r>
            <a:r>
              <a:rPr lang="en-US" baseline="0" dirty="0" smtClean="0"/>
              <a:t> this is still an extremely small studio.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This is where we can see that parallelizing could be valuable.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I parallelized this big for loop using an </a:t>
            </a:r>
            <a:r>
              <a:rPr lang="en-US" baseline="0" dirty="0" err="1" smtClean="0"/>
              <a:t>openMP</a:t>
            </a:r>
            <a:r>
              <a:rPr lang="en-US" baseline="0" dirty="0" smtClean="0"/>
              <a:t> parallel for loop, with two small critical sections.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So,</a:t>
            </a:r>
            <a:r>
              <a:rPr lang="en-US" baseline="0" dirty="0" smtClean="0"/>
              <a:t> how big is the real life problem of Karen’s studio.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This presents a few problems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Not only would that take a short lifetime to calculate in a for loop,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Call these permutations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We no longer are dealing with all viable schedules.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are seeing viable schedules for each day, which were logically assigned students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Basically, all of the original output 4 times, in Karen’s case.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input file looks like this.</a:t>
            </a:r>
          </a:p>
          <a:p>
            <a:r>
              <a:rPr lang="en-US" dirty="0" smtClean="0"/>
              <a:t>Times</a:t>
            </a:r>
            <a:r>
              <a:rPr lang="en-US" baseline="0" dirty="0" smtClean="0"/>
              <a:t> across the top, with the day listed above the first lesson time of every day</a:t>
            </a:r>
          </a:p>
          <a:p>
            <a:r>
              <a:rPr lang="en-US" baseline="0" dirty="0" smtClean="0"/>
              <a:t>Students across the side, with a * next to hour long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55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file as a </a:t>
            </a:r>
            <a:r>
              <a:rPr lang="en-US" dirty="0" err="1" smtClean="0"/>
              <a:t>csv</a:t>
            </a:r>
            <a:r>
              <a:rPr lang="en-US" dirty="0" smtClean="0"/>
              <a:t> looks like this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collected our studio data on a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doc.</a:t>
            </a:r>
          </a:p>
          <a:p>
            <a:r>
              <a:rPr lang="en-US" baseline="0" dirty="0" smtClean="0"/>
              <a:t>MENTION PREFERENCE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53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./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SplitScheduler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StudentAvailability6.csv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37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What if there are</a:t>
            </a:r>
            <a:r>
              <a:rPr lang="en-US" baseline="0" dirty="0" smtClean="0"/>
              <a:t> more available times than students? Then we have empty lesson times to deal with.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Dealing with conflicts! Student 2 can’t do time 4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 more logical way to write this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Let’s say this grid represents</a:t>
            </a:r>
            <a:r>
              <a:rPr lang="en-US" baseline="0" dirty="0" smtClean="0"/>
              <a:t> our schedule with 5 lesson times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153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ieIh053co2IcM9M9QVMyeFaGPg6GabanXv138lhDcU/edit?usp=sharing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Q1eyclRBpybFfj3VIAFe78g9EtFC479HCAXq31IDZs/edit?usp=sharing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Parallel Lesson Scheduler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Xandra </a:t>
            </a:r>
            <a:r>
              <a:rPr lang="en" dirty="0"/>
              <a:t>Best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639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" dirty="0" smtClean="0"/>
              <a:t>:</a:t>
            </a:r>
            <a:endParaRPr lang="en"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3096675" y="1200150"/>
            <a:ext cx="5590199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for </a:t>
            </a:r>
            <a:r>
              <a:rPr lang="en-US" dirty="0"/>
              <a:t>s</a:t>
            </a:r>
            <a:r>
              <a:rPr lang="en" dirty="0" smtClean="0"/>
              <a:t> </a:t>
            </a:r>
            <a:r>
              <a:rPr lang="en" dirty="0"/>
              <a:t>= 3, </a:t>
            </a: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= 5, h = 1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3084650" y="1846800"/>
            <a:ext cx="1374000" cy="2432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8E7CC3"/>
                </a:solidFill>
              </a:rPr>
              <a:t>1,2,3,_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1,3,2,_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2,1,3,_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2,3,1,_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3,1,2,_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3,2,1,_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4"/>
          </p:nvPr>
        </p:nvSpPr>
        <p:spPr>
          <a:xfrm>
            <a:off x="4217144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1,2,_,3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1,3,_,2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2,3,_,1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3,2,_,1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5"/>
          </p:nvPr>
        </p:nvSpPr>
        <p:spPr>
          <a:xfrm>
            <a:off x="6482131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_,1,2,3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_,1,3,2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_,2,1,3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_,2,3,1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_,3,1,2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_,3,2,1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6"/>
          </p:nvPr>
        </p:nvSpPr>
        <p:spPr>
          <a:xfrm>
            <a:off x="5349637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1,_,2,3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1,_,3,2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2,_,1,3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2,_,3,1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3,_,1,2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3,_,2,1</a:t>
            </a:r>
          </a:p>
        </p:txBody>
      </p:sp>
      <p:graphicFrame>
        <p:nvGraphicFramePr>
          <p:cNvPr id="188" name="Shape 188"/>
          <p:cNvGraphicFramePr/>
          <p:nvPr/>
        </p:nvGraphicFramePr>
        <p:xfrm>
          <a:off x="976550" y="14287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{4135CB3B-2F3E-44B2-9E4C-173970A0366B}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038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" dirty="0" smtClean="0"/>
              <a:t>:</a:t>
            </a:r>
            <a:endParaRPr lang="en"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3096675" y="1200150"/>
            <a:ext cx="5590199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</a:t>
            </a:r>
            <a:r>
              <a:rPr lang="en" dirty="0" smtClean="0"/>
              <a:t>or 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= 3, </a:t>
            </a: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= 5, h = 1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3"/>
          </p:nvPr>
        </p:nvSpPr>
        <p:spPr>
          <a:xfrm>
            <a:off x="3084650" y="1846800"/>
            <a:ext cx="1374000" cy="2432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E7CC3"/>
                </a:solidFill>
              </a:rPr>
              <a:t>1,2,3,_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E7CC3"/>
                </a:solidFill>
              </a:rPr>
              <a:t>1,3,2,_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E7CC3"/>
                </a:solidFill>
              </a:rPr>
              <a:t>2,1,3,_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E7CC3"/>
                </a:solidFill>
              </a:rPr>
              <a:t>2,3,1,_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E7CC3"/>
                </a:solidFill>
              </a:rPr>
              <a:t>3,1,2,_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E7CC3"/>
                </a:solidFill>
              </a:rPr>
              <a:t>3,2,1,_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4"/>
          </p:nvPr>
        </p:nvSpPr>
        <p:spPr>
          <a:xfrm>
            <a:off x="4217144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1,2,_,3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1,3,_,2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2,3,_,1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3,2,_,1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5"/>
          </p:nvPr>
        </p:nvSpPr>
        <p:spPr>
          <a:xfrm>
            <a:off x="6482131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_,1,2,3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_,1,3,2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_,2,1,3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_,2,3,1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_,3,1,2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_,3,2,1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6"/>
          </p:nvPr>
        </p:nvSpPr>
        <p:spPr>
          <a:xfrm>
            <a:off x="5349637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1,_,2,3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1,_,3,2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2,_,1,3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2,_,3,1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3,_,1,2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3,_,2,1</a:t>
            </a:r>
          </a:p>
        </p:txBody>
      </p:sp>
      <p:graphicFrame>
        <p:nvGraphicFramePr>
          <p:cNvPr id="200" name="Shape 200"/>
          <p:cNvGraphicFramePr/>
          <p:nvPr/>
        </p:nvGraphicFramePr>
        <p:xfrm>
          <a:off x="976550" y="14287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{DA4A2F47-9C67-487E-A7D0-7BE2E0A5BC06}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1" name="Shape 201"/>
          <p:cNvGraphicFramePr/>
          <p:nvPr/>
        </p:nvGraphicFramePr>
        <p:xfrm>
          <a:off x="976550" y="19621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{1D0209D2-82DB-4211-9073-63DBD0F513B4}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Shape 202"/>
          <p:cNvGraphicFramePr/>
          <p:nvPr/>
        </p:nvGraphicFramePr>
        <p:xfrm>
          <a:off x="976550" y="24955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{8F377706-AD22-4953-8938-AF6076A135B4}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3" name="Shape 203"/>
          <p:cNvGraphicFramePr/>
          <p:nvPr/>
        </p:nvGraphicFramePr>
        <p:xfrm>
          <a:off x="976550" y="30289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{0319DE53-D99A-41C1-93C1-4969E8B76CD4}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4" name="Shape 204"/>
          <p:cNvGraphicFramePr/>
          <p:nvPr/>
        </p:nvGraphicFramePr>
        <p:xfrm>
          <a:off x="976550" y="35623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{0C3AE9D7-C696-42F9-85A3-F535FD0395DE}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Shape 205"/>
          <p:cNvGraphicFramePr/>
          <p:nvPr/>
        </p:nvGraphicFramePr>
        <p:xfrm>
          <a:off x="976550" y="40957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{2971088B-9317-46A9-9BCA-3AE1745F6C96}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038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" dirty="0" smtClean="0"/>
              <a:t>:</a:t>
            </a:r>
            <a:endParaRPr lang="en" dirty="0"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3096675" y="1200150"/>
            <a:ext cx="5590199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for 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= 3, </a:t>
            </a: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= 5, h = 1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3084650" y="1846800"/>
            <a:ext cx="1374000" cy="2432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E7CC3"/>
                </a:solidFill>
              </a:rPr>
              <a:t>1,2,3,_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E7CC3"/>
                </a:solidFill>
              </a:rPr>
              <a:t>1,3,2,_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E7CC3"/>
                </a:solidFill>
              </a:rPr>
              <a:t>2,1,3,_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E7CC3"/>
                </a:solidFill>
              </a:rPr>
              <a:t>2,3,1,_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E7CC3"/>
                </a:solidFill>
              </a:rPr>
              <a:t>3,1,2,_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E7CC3"/>
                </a:solidFill>
              </a:rPr>
              <a:t>3,2,1,_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4"/>
          </p:nvPr>
        </p:nvSpPr>
        <p:spPr>
          <a:xfrm>
            <a:off x="4217144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1,2,_,3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1,3,_,2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2,1,_,3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2,3,_,1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3,1,_,2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3,2,_,1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5"/>
          </p:nvPr>
        </p:nvSpPr>
        <p:spPr>
          <a:xfrm>
            <a:off x="6482131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_,1,2,3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_,1,3,2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_,2,1,3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_,2,3,1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_,3,1,2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_,3,2,1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6"/>
          </p:nvPr>
        </p:nvSpPr>
        <p:spPr>
          <a:xfrm>
            <a:off x="5349637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1,_,2,3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1,_,3,2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2,_,1,3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2,_,3,1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3,_,1,2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3,_,2,1</a:t>
            </a:r>
          </a:p>
        </p:txBody>
      </p:sp>
      <p:graphicFrame>
        <p:nvGraphicFramePr>
          <p:cNvPr id="217" name="Shape 217"/>
          <p:cNvGraphicFramePr/>
          <p:nvPr/>
        </p:nvGraphicFramePr>
        <p:xfrm>
          <a:off x="976550" y="14287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{D83477DF-65BA-49E8-8BCF-6555296485F0}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8" name="Shape 218"/>
          <p:cNvGraphicFramePr/>
          <p:nvPr/>
        </p:nvGraphicFramePr>
        <p:xfrm>
          <a:off x="976550" y="19621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{97033A92-FEC0-41B4-BB0A-07F86507216C}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9" name="Shape 219"/>
          <p:cNvGraphicFramePr/>
          <p:nvPr/>
        </p:nvGraphicFramePr>
        <p:xfrm>
          <a:off x="976550" y="24955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{91E2E2E2-20D3-43B5-AE9D-A81385EF839D}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Shape 220"/>
          <p:cNvGraphicFramePr/>
          <p:nvPr/>
        </p:nvGraphicFramePr>
        <p:xfrm>
          <a:off x="976550" y="30289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{9673B2DF-2101-4EBE-878A-B60F591312BE}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Shape 221"/>
          <p:cNvGraphicFramePr/>
          <p:nvPr/>
        </p:nvGraphicFramePr>
        <p:xfrm>
          <a:off x="976550" y="35623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{D6064A27-1AD0-4309-9C9A-6A5BD56D3ECD}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Shape 222"/>
          <p:cNvGraphicFramePr/>
          <p:nvPr/>
        </p:nvGraphicFramePr>
        <p:xfrm>
          <a:off x="976550" y="40957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{E56EB278-3CC8-45C9-8AA7-D8998CB3669F}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038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" dirty="0" smtClean="0"/>
              <a:t>:</a:t>
            </a:r>
            <a:endParaRPr lang="en"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2"/>
          </p:nvPr>
        </p:nvSpPr>
        <p:spPr>
          <a:xfrm>
            <a:off x="3096675" y="1200150"/>
            <a:ext cx="5590199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</a:t>
            </a:r>
            <a:r>
              <a:rPr lang="en" dirty="0" smtClean="0"/>
              <a:t>or 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= 3, </a:t>
            </a: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= 5, h = 1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3"/>
          </p:nvPr>
        </p:nvSpPr>
        <p:spPr>
          <a:xfrm>
            <a:off x="3084650" y="1846800"/>
            <a:ext cx="1374000" cy="2432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8E7CC3"/>
                </a:solidFill>
              </a:rPr>
              <a:t>1,2,3,_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8E7CC3"/>
                </a:solidFill>
              </a:rPr>
              <a:t>1,3,2,_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8E7CC3"/>
                </a:solidFill>
              </a:rPr>
              <a:t>2,1,3,_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8E7CC3"/>
                </a:solidFill>
              </a:rPr>
              <a:t>2,3,1,_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8E7CC3"/>
                </a:solidFill>
              </a:rPr>
              <a:t>3,1,2,_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8E7CC3"/>
                </a:solidFill>
              </a:rPr>
              <a:t>3,2,1,_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4"/>
          </p:nvPr>
        </p:nvSpPr>
        <p:spPr>
          <a:xfrm>
            <a:off x="4217144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</a:rPr>
              <a:t>1,2,_,3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</a:rPr>
              <a:t>1,3,_,2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</a:rPr>
              <a:t>2,1,_,3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</a:rPr>
              <a:t>2,3,_,1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</a:rPr>
              <a:t>3,1,_,2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</a:rPr>
              <a:t>3,2,_,1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5"/>
          </p:nvPr>
        </p:nvSpPr>
        <p:spPr>
          <a:xfrm>
            <a:off x="6482131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_,1,2,3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_,1,3,2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_,2,1,3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_,2,3,1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_,3,1,2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_,3,2,1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6"/>
          </p:nvPr>
        </p:nvSpPr>
        <p:spPr>
          <a:xfrm>
            <a:off x="5349637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1,_,2,3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1,_,3,2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2,_,1,3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2,_,3,1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3,_,1,2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3,_,2,1</a:t>
            </a:r>
          </a:p>
        </p:txBody>
      </p:sp>
      <p:graphicFrame>
        <p:nvGraphicFramePr>
          <p:cNvPr id="234" name="Shape 234"/>
          <p:cNvGraphicFramePr/>
          <p:nvPr/>
        </p:nvGraphicFramePr>
        <p:xfrm>
          <a:off x="976550" y="14287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{EAE2A6B0-9367-465A-B5DA-C3C3649F74CA}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Shape 235"/>
          <p:cNvGraphicFramePr/>
          <p:nvPr/>
        </p:nvGraphicFramePr>
        <p:xfrm>
          <a:off x="976550" y="19621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{5FCE6D48-0F83-4594-B2D9-7A5F5BEA6805}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Shape 236"/>
          <p:cNvGraphicFramePr/>
          <p:nvPr/>
        </p:nvGraphicFramePr>
        <p:xfrm>
          <a:off x="976550" y="24955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{3D7ACE46-BC6A-4E36-9B36-1A7930FEE62B}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7" name="Shape 237"/>
          <p:cNvGraphicFramePr/>
          <p:nvPr/>
        </p:nvGraphicFramePr>
        <p:xfrm>
          <a:off x="976550" y="30289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{B9A2CAED-FDA2-4F2F-9215-4B98F6F2D86F}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8" name="Shape 238"/>
          <p:cNvGraphicFramePr/>
          <p:nvPr/>
        </p:nvGraphicFramePr>
        <p:xfrm>
          <a:off x="976550" y="35623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{BA21C1D5-BBEC-497A-8924-C5E65E580D5C}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Shape 239"/>
          <p:cNvGraphicFramePr/>
          <p:nvPr/>
        </p:nvGraphicFramePr>
        <p:xfrm>
          <a:off x="976550" y="40957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{ACD4B34F-0EAB-40BB-8641-28F149DE15F6}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038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" dirty="0" smtClean="0"/>
              <a:t>:</a:t>
            </a:r>
            <a:endParaRPr lang="en"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2"/>
          </p:nvPr>
        </p:nvSpPr>
        <p:spPr>
          <a:xfrm>
            <a:off x="3096675" y="1200150"/>
            <a:ext cx="3805555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for 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= 3, </a:t>
            </a: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= 5, h = 1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4294967295"/>
          </p:nvPr>
        </p:nvSpPr>
        <p:spPr>
          <a:xfrm>
            <a:off x="3084650" y="1846800"/>
            <a:ext cx="1374000" cy="2432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8E7CC3"/>
                </a:solidFill>
                <a:latin typeface="Arial"/>
                <a:cs typeface="Arial"/>
              </a:rPr>
              <a:t>1,2,3,_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8E7CC3"/>
                </a:solidFill>
                <a:latin typeface="Arial"/>
                <a:cs typeface="Arial"/>
              </a:rPr>
              <a:t>1,3,2,_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8E7CC3"/>
                </a:solidFill>
                <a:latin typeface="Arial"/>
                <a:cs typeface="Arial"/>
              </a:rPr>
              <a:t>2,1,3,_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CC0000"/>
                </a:solidFill>
                <a:latin typeface="Arial"/>
                <a:cs typeface="Arial"/>
              </a:rPr>
              <a:t>2,3,1,_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8E7CC3"/>
                </a:solidFill>
                <a:latin typeface="Arial"/>
                <a:cs typeface="Arial"/>
              </a:rPr>
              <a:t>3,1,2,_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CC0000"/>
                </a:solidFill>
                <a:latin typeface="Arial"/>
                <a:cs typeface="Arial"/>
              </a:rPr>
              <a:t>3,2,1,_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4294967295"/>
          </p:nvPr>
        </p:nvSpPr>
        <p:spPr>
          <a:xfrm>
            <a:off x="4217144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  <a:latin typeface="Arial"/>
                <a:cs typeface="Arial"/>
              </a:rPr>
              <a:t>1,2,_,3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  <a:latin typeface="Arial"/>
                <a:cs typeface="Arial"/>
              </a:rPr>
              <a:t>1,3,_,2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  <a:latin typeface="Arial"/>
                <a:cs typeface="Arial"/>
              </a:rPr>
              <a:t>2,1,_,3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  <a:latin typeface="Arial"/>
                <a:cs typeface="Arial"/>
              </a:rPr>
              <a:t>2,3,_,1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  <a:latin typeface="Arial"/>
                <a:cs typeface="Arial"/>
              </a:rPr>
              <a:t>3,1,_,2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  <a:latin typeface="Arial"/>
                <a:cs typeface="Arial"/>
              </a:rPr>
              <a:t>3,2,_,1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4294967295"/>
          </p:nvPr>
        </p:nvSpPr>
        <p:spPr>
          <a:xfrm>
            <a:off x="6482131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cs typeface="Arial"/>
              </a:rPr>
              <a:t>_,1,2,3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cs typeface="Arial"/>
              </a:rPr>
              <a:t>_,1,3,2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cs typeface="Arial"/>
              </a:rPr>
              <a:t>_,2,1,3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cs typeface="Arial"/>
              </a:rPr>
              <a:t>_,2,3,1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cs typeface="Arial"/>
              </a:rPr>
              <a:t>_,3,1,2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cs typeface="Arial"/>
              </a:rPr>
              <a:t>_,3,2,1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4294967295"/>
          </p:nvPr>
        </p:nvSpPr>
        <p:spPr>
          <a:xfrm>
            <a:off x="5349637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cs typeface="Arial"/>
              </a:rPr>
              <a:t>1,_,2,3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cs typeface="Arial"/>
              </a:rPr>
              <a:t>1,_,3,2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cs typeface="Arial"/>
              </a:rPr>
              <a:t>2,_,1,3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cs typeface="Arial"/>
              </a:rPr>
              <a:t>2,_,3,1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cs typeface="Arial"/>
              </a:rPr>
              <a:t>3,_,1,2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cs typeface="Arial"/>
              </a:rPr>
              <a:t>3,_,2,1</a:t>
            </a:r>
          </a:p>
        </p:txBody>
      </p:sp>
      <p:graphicFrame>
        <p:nvGraphicFramePr>
          <p:cNvPr id="234" name="Shape 234"/>
          <p:cNvGraphicFramePr/>
          <p:nvPr>
            <p:extLst>
              <p:ext uri="{D42A27DB-BD31-4B8C-83A1-F6EECF244321}">
                <p14:modId xmlns:p14="http://schemas.microsoft.com/office/powerpoint/2010/main" val="1965639660"/>
              </p:ext>
            </p:extLst>
          </p:nvPr>
        </p:nvGraphicFramePr>
        <p:xfrm>
          <a:off x="976550" y="14287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{EAE2A6B0-9367-465A-B5DA-C3C3649F74CA}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Shape 235"/>
          <p:cNvGraphicFramePr/>
          <p:nvPr/>
        </p:nvGraphicFramePr>
        <p:xfrm>
          <a:off x="976550" y="19621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{5FCE6D48-0F83-4594-B2D9-7A5F5BEA6805}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Shape 236"/>
          <p:cNvGraphicFramePr/>
          <p:nvPr>
            <p:extLst>
              <p:ext uri="{D42A27DB-BD31-4B8C-83A1-F6EECF244321}">
                <p14:modId xmlns:p14="http://schemas.microsoft.com/office/powerpoint/2010/main" val="2035985129"/>
              </p:ext>
            </p:extLst>
          </p:nvPr>
        </p:nvGraphicFramePr>
        <p:xfrm>
          <a:off x="976550" y="24955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{3D7ACE46-BC6A-4E36-9B36-1A7930FEE62B}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7" name="Shape 237"/>
          <p:cNvGraphicFramePr/>
          <p:nvPr/>
        </p:nvGraphicFramePr>
        <p:xfrm>
          <a:off x="976550" y="30289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{B9A2CAED-FDA2-4F2F-9215-4B98F6F2D86F}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8" name="Shape 238"/>
          <p:cNvGraphicFramePr/>
          <p:nvPr/>
        </p:nvGraphicFramePr>
        <p:xfrm>
          <a:off x="976550" y="35623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{BA21C1D5-BBEC-497A-8924-C5E65E580D5C}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Shape 239"/>
          <p:cNvGraphicFramePr/>
          <p:nvPr/>
        </p:nvGraphicFramePr>
        <p:xfrm>
          <a:off x="976550" y="40957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{ACD4B34F-0EAB-40BB-8641-28F149DE15F6}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</a:rPr>
                        <a:t>_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096675" y="1200150"/>
            <a:ext cx="6115183" cy="670199"/>
            <a:chOff x="3096675" y="1200150"/>
            <a:chExt cx="6115183" cy="670199"/>
          </a:xfrm>
        </p:grpSpPr>
        <p:sp>
          <p:nvSpPr>
            <p:cNvPr id="2" name="TextBox 1"/>
            <p:cNvSpPr txBox="1"/>
            <p:nvPr/>
          </p:nvSpPr>
          <p:spPr>
            <a:xfrm>
              <a:off x="6791495" y="1297109"/>
              <a:ext cx="2420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Student 2 prefers morning,</a:t>
              </a:r>
              <a:br>
                <a:rPr lang="en-US" dirty="0" smtClean="0">
                  <a:solidFill>
                    <a:schemeClr val="bg1"/>
                  </a:solidFill>
                </a:rPr>
              </a:br>
              <a:r>
                <a:rPr lang="en-US" dirty="0" smtClean="0">
                  <a:solidFill>
                    <a:schemeClr val="bg1"/>
                  </a:solidFill>
                </a:rPr>
                <a:t>Student 3 prefers afternoon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Shape 229"/>
            <p:cNvSpPr txBox="1">
              <a:spLocks/>
            </p:cNvSpPr>
            <p:nvPr/>
          </p:nvSpPr>
          <p:spPr>
            <a:xfrm>
              <a:off x="3096675" y="1200150"/>
              <a:ext cx="4283274" cy="67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rebuchet MS"/>
                <a:buNone/>
                <a:defRPr sz="3000" b="0" i="0" u="none" strike="noStrike" cap="none" baseline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rebuchet MS"/>
                <a:buNone/>
                <a:defRPr sz="2400" b="0" i="0" u="none" strike="noStrike" cap="none" baseline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rebuchet MS"/>
                <a:buNone/>
                <a:defRPr sz="2400" b="0" i="0" u="none" strike="noStrike" cap="none" baseline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rebuchet MS"/>
                <a:buNone/>
                <a:defRPr sz="1800" b="0" i="0" u="none" strike="noStrike" cap="none" baseline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rebuchet MS"/>
                <a:buNone/>
                <a:defRPr sz="1800" b="0" i="0" u="none" strike="noStrike" cap="none" baseline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rebuchet MS"/>
                <a:buNone/>
                <a:defRPr sz="1800" b="0" i="0" u="none" strike="noStrike" cap="none" baseline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rebuchet MS"/>
                <a:buNone/>
                <a:defRPr sz="1800" b="0" i="0" u="none" strike="noStrike" cap="none" baseline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rebuchet MS"/>
                <a:buNone/>
                <a:defRPr sz="1800" b="0" i="0" u="none" strike="noStrike" cap="none" baseline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rebuchet MS"/>
                <a:buNone/>
                <a:defRPr sz="1800" b="0" i="0" u="none" strike="noStrike" cap="none" baseline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rtl val="0"/>
                </a:defRPr>
              </a:lvl9pPr>
            </a:lstStyle>
            <a:p>
              <a:r>
                <a:rPr lang="en" dirty="0" smtClean="0"/>
                <a:t>for </a:t>
              </a:r>
              <a:r>
                <a:rPr lang="en-US" dirty="0" smtClean="0"/>
                <a:t>s</a:t>
              </a:r>
              <a:r>
                <a:rPr lang="en" dirty="0" smtClean="0"/>
                <a:t> = 3, </a:t>
              </a:r>
              <a:r>
                <a:rPr lang="en-US" dirty="0" smtClean="0"/>
                <a:t>t</a:t>
              </a:r>
              <a:r>
                <a:rPr lang="en" dirty="0" smtClean="0"/>
                <a:t> = 5, h = 1</a:t>
              </a:r>
              <a:r>
                <a:rPr lang="en-US" dirty="0" smtClean="0"/>
                <a:t>,</a:t>
              </a:r>
              <a:endParaRPr lang="en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76550" y="1428750"/>
            <a:ext cx="1963125" cy="1478425"/>
            <a:chOff x="976550" y="1428750"/>
            <a:chExt cx="1963125" cy="1478425"/>
          </a:xfrm>
        </p:grpSpPr>
        <p:graphicFrame>
          <p:nvGraphicFramePr>
            <p:cNvPr id="18" name="Shape 234"/>
            <p:cNvGraphicFramePr/>
            <p:nvPr>
              <p:extLst>
                <p:ext uri="{D42A27DB-BD31-4B8C-83A1-F6EECF244321}">
                  <p14:modId xmlns:p14="http://schemas.microsoft.com/office/powerpoint/2010/main" val="3129703327"/>
                </p:ext>
              </p:extLst>
            </p:nvPr>
          </p:nvGraphicFramePr>
          <p:xfrm>
            <a:off x="976550" y="1428750"/>
            <a:ext cx="1963125" cy="411625"/>
          </p:xfrm>
          <a:graphic>
            <a:graphicData uri="http://schemas.openxmlformats.org/drawingml/2006/table">
              <a:tbl>
                <a:tblPr>
                  <a:noFill/>
                  <a:tableStyleId>{EAE2A6B0-9367-465A-B5DA-C3C3649F74CA}</a:tableStyleId>
                </a:tblPr>
                <a:tblGrid>
                  <a:gridCol w="392625"/>
                  <a:gridCol w="392625"/>
                  <a:gridCol w="392625"/>
                  <a:gridCol w="392625"/>
                  <a:gridCol w="392625"/>
                </a:tblGrid>
                <a:tr h="411625"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b="1" dirty="0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91425" marR="91425" marT="91425" marB="91425">
                      <a:lnL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b="1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91425" marR="91425" marT="91425" marB="91425">
                      <a:lnL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b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rPr>
                          <a:t>2</a:t>
                        </a:r>
                      </a:p>
                    </a:txBody>
                    <a:tcPr marL="91425" marR="91425" marT="91425" marB="91425">
                      <a:lnL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>
                        <a:solidFill>
                          <a:srgbClr val="3C78D8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b="1" dirty="0">
                            <a:solidFill>
                              <a:srgbClr val="6E9F55"/>
                            </a:solidFill>
                          </a:rPr>
                          <a:t>3</a:t>
                        </a:r>
                      </a:p>
                    </a:txBody>
                    <a:tcPr marL="91425" marR="91425" marT="91425" marB="91425">
                      <a:lnL w="28575" cap="flat">
                        <a:solidFill>
                          <a:srgbClr val="3C78D8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b="1" dirty="0">
                            <a:solidFill>
                              <a:srgbClr val="FFFFFF"/>
                            </a:solidFill>
                          </a:rPr>
                          <a:t>_</a:t>
                        </a:r>
                      </a:p>
                    </a:txBody>
                    <a:tcPr marL="91425" marR="91425" marT="91425" marB="91425">
                      <a:lnL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  <p:graphicFrame>
          <p:nvGraphicFramePr>
            <p:cNvPr id="19" name="Shape 236"/>
            <p:cNvGraphicFramePr/>
            <p:nvPr>
              <p:extLst>
                <p:ext uri="{D42A27DB-BD31-4B8C-83A1-F6EECF244321}">
                  <p14:modId xmlns:p14="http://schemas.microsoft.com/office/powerpoint/2010/main" val="2013293835"/>
                </p:ext>
              </p:extLst>
            </p:nvPr>
          </p:nvGraphicFramePr>
          <p:xfrm>
            <a:off x="976550" y="2495550"/>
            <a:ext cx="1963125" cy="411625"/>
          </p:xfrm>
          <a:graphic>
            <a:graphicData uri="http://schemas.openxmlformats.org/drawingml/2006/table">
              <a:tbl>
                <a:tblPr>
                  <a:noFill/>
                  <a:tableStyleId>{3D7ACE46-BC6A-4E36-9B36-1A7930FEE62B}</a:tableStyleId>
                </a:tblPr>
                <a:tblGrid>
                  <a:gridCol w="392625"/>
                  <a:gridCol w="392625"/>
                  <a:gridCol w="392625"/>
                  <a:gridCol w="392625"/>
                  <a:gridCol w="392625"/>
                </a:tblGrid>
                <a:tr h="411625"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b="1" dirty="0">
                            <a:solidFill>
                              <a:srgbClr val="6E9F55"/>
                            </a:solidFill>
                          </a:rPr>
                          <a:t>2</a:t>
                        </a:r>
                      </a:p>
                    </a:txBody>
                    <a:tcPr marL="91425" marR="91425" marT="91425" marB="91425">
                      <a:lnL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b="1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91425" marR="91425" marT="91425" marB="91425">
                      <a:lnL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b="1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91425" marR="91425" marT="91425" marB="91425">
                      <a:lnL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>
                        <a:solidFill>
                          <a:srgbClr val="3C78D8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b="1" dirty="0">
                            <a:solidFill>
                              <a:srgbClr val="6E9F55"/>
                            </a:solidFill>
                          </a:rPr>
                          <a:t>3</a:t>
                        </a:r>
                      </a:p>
                    </a:txBody>
                    <a:tcPr marL="91425" marR="91425" marT="91425" marB="91425">
                      <a:lnL w="28575" cap="flat">
                        <a:solidFill>
                          <a:srgbClr val="3C78D8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" b="1" dirty="0">
                            <a:solidFill>
                              <a:srgbClr val="FFFFFF"/>
                            </a:solidFill>
                          </a:rPr>
                          <a:t>_</a:t>
                        </a:r>
                      </a:p>
                    </a:txBody>
                    <a:tcPr marL="91425" marR="91425" marT="91425" marB="91425">
                      <a:lnL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21" name="Shape 230"/>
          <p:cNvSpPr txBox="1">
            <a:spLocks/>
          </p:cNvSpPr>
          <p:nvPr/>
        </p:nvSpPr>
        <p:spPr>
          <a:xfrm>
            <a:off x="3084650" y="1846800"/>
            <a:ext cx="1374000" cy="24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 smtClean="0">
                <a:solidFill>
                  <a:srgbClr val="6E9F55"/>
                </a:solidFill>
                <a:latin typeface="Arial"/>
                <a:cs typeface="Arial"/>
              </a:rPr>
              <a:t>1,2,3,_</a:t>
            </a:r>
          </a:p>
          <a:p>
            <a:pPr>
              <a:spcBef>
                <a:spcPts val="0"/>
              </a:spcBef>
            </a:pPr>
            <a:r>
              <a:rPr lang="en" sz="1800" dirty="0" smtClean="0">
                <a:solidFill>
                  <a:srgbClr val="8E7CC3"/>
                </a:solidFill>
                <a:latin typeface="Arial"/>
                <a:cs typeface="Arial"/>
              </a:rPr>
              <a:t>1,3,2,_</a:t>
            </a:r>
          </a:p>
          <a:p>
            <a:pPr>
              <a:spcBef>
                <a:spcPts val="0"/>
              </a:spcBef>
            </a:pPr>
            <a:r>
              <a:rPr lang="en" sz="1800" dirty="0" smtClean="0">
                <a:solidFill>
                  <a:srgbClr val="6E9F55"/>
                </a:solidFill>
                <a:latin typeface="Arial"/>
                <a:cs typeface="Arial"/>
              </a:rPr>
              <a:t>2,1,3,_</a:t>
            </a:r>
          </a:p>
          <a:p>
            <a:pPr>
              <a:spcBef>
                <a:spcPts val="0"/>
              </a:spcBef>
            </a:pPr>
            <a:r>
              <a:rPr lang="en" sz="1800" dirty="0" smtClean="0">
                <a:solidFill>
                  <a:srgbClr val="CC0000"/>
                </a:solidFill>
                <a:latin typeface="Arial"/>
                <a:cs typeface="Arial"/>
              </a:rPr>
              <a:t>2,3,1,_</a:t>
            </a:r>
          </a:p>
          <a:p>
            <a:pPr>
              <a:spcBef>
                <a:spcPts val="0"/>
              </a:spcBef>
            </a:pPr>
            <a:r>
              <a:rPr lang="en" sz="1800" dirty="0" smtClean="0">
                <a:solidFill>
                  <a:srgbClr val="8E7CC3"/>
                </a:solidFill>
                <a:latin typeface="Arial"/>
                <a:cs typeface="Arial"/>
              </a:rPr>
              <a:t>3,1,2,_</a:t>
            </a:r>
          </a:p>
          <a:p>
            <a:pPr>
              <a:spcBef>
                <a:spcPts val="0"/>
              </a:spcBef>
            </a:pPr>
            <a:r>
              <a:rPr lang="en" sz="1800" dirty="0" smtClean="0">
                <a:solidFill>
                  <a:srgbClr val="CC0000"/>
                </a:solidFill>
                <a:latin typeface="Arial"/>
                <a:cs typeface="Arial"/>
              </a:rPr>
              <a:t>3,2,1,_</a:t>
            </a:r>
            <a:endParaRPr lang="en" sz="1800" dirty="0">
              <a:solidFill>
                <a:srgbClr val="CC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3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Desired Output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Number of valid schedules found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Valid schedules in preferred format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All schedules ranked by average preference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All schedules with highest average preference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Specific number of 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schedules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with highest average preference</a:t>
            </a:r>
            <a:endParaRPr lang="en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01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The </a:t>
            </a:r>
            <a:r>
              <a:rPr lang="en-US" dirty="0" smtClean="0"/>
              <a:t>Parallelization</a:t>
            </a:r>
            <a:endParaRPr lang="en" dirty="0"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096675" y="1200150"/>
            <a:ext cx="5590199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</a:t>
            </a:r>
            <a:r>
              <a:rPr lang="en" dirty="0" smtClean="0"/>
              <a:t>or 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= 3, </a:t>
            </a: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= 5, h = 1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33011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s</a:t>
            </a:r>
            <a:r>
              <a:rPr lang="en" dirty="0" smtClean="0"/>
              <a:t> </a:t>
            </a:r>
            <a:r>
              <a:rPr lang="en" dirty="0"/>
              <a:t>Students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t</a:t>
            </a:r>
            <a:r>
              <a:rPr lang="en" dirty="0" smtClean="0"/>
              <a:t> </a:t>
            </a:r>
            <a:r>
              <a:rPr lang="en" dirty="0"/>
              <a:t>Times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h Hourly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Parallelization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096675" y="1200150"/>
            <a:ext cx="5590199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</a:t>
            </a:r>
            <a:r>
              <a:rPr lang="en" dirty="0" smtClean="0"/>
              <a:t>or 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= 3, </a:t>
            </a: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= 5</a:t>
            </a:r>
            <a:r>
              <a:rPr lang="en" dirty="0" smtClean="0"/>
              <a:t>, </a:t>
            </a:r>
            <a:r>
              <a:rPr lang="en" dirty="0"/>
              <a:t>h = 1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33011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s</a:t>
            </a:r>
            <a:r>
              <a:rPr lang="en" dirty="0" smtClean="0"/>
              <a:t> </a:t>
            </a:r>
            <a:r>
              <a:rPr lang="en" dirty="0"/>
              <a:t>Students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t</a:t>
            </a:r>
            <a:r>
              <a:rPr lang="en" dirty="0" smtClean="0"/>
              <a:t> </a:t>
            </a:r>
            <a:r>
              <a:rPr lang="en" dirty="0"/>
              <a:t>Times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h Hourly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p Permutations</a:t>
            </a:r>
          </a:p>
        </p:txBody>
      </p:sp>
      <p:grpSp>
        <p:nvGrpSpPr>
          <p:cNvPr id="254" name="Shape 254"/>
          <p:cNvGrpSpPr/>
          <p:nvPr/>
        </p:nvGrpSpPr>
        <p:grpSpPr>
          <a:xfrm>
            <a:off x="529350" y="3431950"/>
            <a:ext cx="2264999" cy="940499"/>
            <a:chOff x="529350" y="3431950"/>
            <a:chExt cx="2264999" cy="940499"/>
          </a:xfrm>
        </p:grpSpPr>
        <p:sp>
          <p:nvSpPr>
            <p:cNvPr id="255" name="Shape 255"/>
            <p:cNvSpPr txBox="1"/>
            <p:nvPr/>
          </p:nvSpPr>
          <p:spPr>
            <a:xfrm>
              <a:off x="529350" y="3626025"/>
              <a:ext cx="661799" cy="67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p = </a:t>
              </a:r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1111650" y="3431950"/>
              <a:ext cx="1682699" cy="940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 dirty="0" smtClean="0">
                  <a:solidFill>
                    <a:srgbClr val="FFFFFF"/>
                  </a:solidFill>
                </a:rPr>
                <a:t>(</a:t>
              </a:r>
              <a:r>
                <a:rPr lang="en-US" sz="2400" dirty="0" smtClean="0">
                  <a:solidFill>
                    <a:srgbClr val="FFFFFF"/>
                  </a:solidFill>
                </a:rPr>
                <a:t>t</a:t>
              </a:r>
              <a:r>
                <a:rPr lang="en" sz="2400" dirty="0" smtClean="0">
                  <a:solidFill>
                    <a:srgbClr val="FFFFFF"/>
                  </a:solidFill>
                </a:rPr>
                <a:t> </a:t>
              </a:r>
              <a:r>
                <a:rPr lang="en" sz="2400" dirty="0">
                  <a:solidFill>
                    <a:srgbClr val="FFFFFF"/>
                  </a:solidFill>
                </a:rPr>
                <a:t>- h) !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 dirty="0" smtClean="0">
                  <a:solidFill>
                    <a:srgbClr val="FFFFFF"/>
                  </a:solidFill>
                </a:rPr>
                <a:t>(</a:t>
              </a:r>
              <a:r>
                <a:rPr lang="en-US" sz="2400" dirty="0" smtClean="0">
                  <a:solidFill>
                    <a:srgbClr val="FFFFFF"/>
                  </a:solidFill>
                </a:rPr>
                <a:t>t</a:t>
              </a:r>
              <a:r>
                <a:rPr lang="en" sz="2400" dirty="0" smtClean="0">
                  <a:solidFill>
                    <a:srgbClr val="FFFFFF"/>
                  </a:solidFill>
                </a:rPr>
                <a:t> </a:t>
              </a:r>
              <a:r>
                <a:rPr lang="en" sz="2400" dirty="0">
                  <a:solidFill>
                    <a:srgbClr val="FFFFFF"/>
                  </a:solidFill>
                </a:rPr>
                <a:t>- h - </a:t>
              </a:r>
              <a:r>
                <a:rPr lang="en-US" sz="2400" dirty="0" smtClean="0">
                  <a:solidFill>
                    <a:srgbClr val="FFFFFF"/>
                  </a:solidFill>
                </a:rPr>
                <a:t>s</a:t>
              </a:r>
              <a:r>
                <a:rPr lang="en" sz="2400" dirty="0" smtClean="0">
                  <a:solidFill>
                    <a:srgbClr val="FFFFFF"/>
                  </a:solidFill>
                </a:rPr>
                <a:t>) </a:t>
              </a:r>
              <a:r>
                <a:rPr lang="en" sz="2400" dirty="0">
                  <a:solidFill>
                    <a:srgbClr val="FFFFFF"/>
                  </a:solidFill>
                </a:rPr>
                <a:t>!</a:t>
              </a:r>
            </a:p>
          </p:txBody>
        </p:sp>
        <p:cxnSp>
          <p:nvCxnSpPr>
            <p:cNvPr id="257" name="Shape 257"/>
            <p:cNvCxnSpPr/>
            <p:nvPr/>
          </p:nvCxnSpPr>
          <p:spPr>
            <a:xfrm>
              <a:off x="1264050" y="3962200"/>
              <a:ext cx="1377900" cy="0"/>
            </a:xfrm>
            <a:prstGeom prst="straightConnector1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258" name="Shape 258"/>
          <p:cNvGrpSpPr/>
          <p:nvPr/>
        </p:nvGrpSpPr>
        <p:grpSpPr>
          <a:xfrm>
            <a:off x="4207550" y="1854725"/>
            <a:ext cx="2801100" cy="940499"/>
            <a:chOff x="529350" y="3431950"/>
            <a:chExt cx="2801100" cy="940499"/>
          </a:xfrm>
        </p:grpSpPr>
        <p:sp>
          <p:nvSpPr>
            <p:cNvPr id="259" name="Shape 259"/>
            <p:cNvSpPr txBox="1"/>
            <p:nvPr/>
          </p:nvSpPr>
          <p:spPr>
            <a:xfrm>
              <a:off x="529350" y="3626025"/>
              <a:ext cx="661799" cy="67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p = </a:t>
              </a: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1111650" y="3431950"/>
              <a:ext cx="2218800" cy="940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(5 - 1) !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(5 - 1 - 3) !</a:t>
              </a:r>
            </a:p>
          </p:txBody>
        </p:sp>
        <p:cxnSp>
          <p:nvCxnSpPr>
            <p:cNvPr id="261" name="Shape 261"/>
            <p:cNvCxnSpPr/>
            <p:nvPr/>
          </p:nvCxnSpPr>
          <p:spPr>
            <a:xfrm>
              <a:off x="1312612" y="3957418"/>
              <a:ext cx="1817100" cy="0"/>
            </a:xfrm>
            <a:prstGeom prst="straightConnector1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62" name="Shape 262"/>
          <p:cNvSpPr txBox="1"/>
          <p:nvPr/>
        </p:nvSpPr>
        <p:spPr>
          <a:xfrm>
            <a:off x="4600500" y="2952500"/>
            <a:ext cx="1350599" cy="67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= 24</a:t>
            </a:r>
          </a:p>
        </p:txBody>
      </p:sp>
      <p:grpSp>
        <p:nvGrpSpPr>
          <p:cNvPr id="263" name="Shape 263"/>
          <p:cNvGrpSpPr/>
          <p:nvPr/>
        </p:nvGrpSpPr>
        <p:grpSpPr>
          <a:xfrm>
            <a:off x="6874550" y="1854725"/>
            <a:ext cx="809699" cy="940499"/>
            <a:chOff x="7484150" y="1854725"/>
            <a:chExt cx="809699" cy="940499"/>
          </a:xfrm>
        </p:grpSpPr>
        <p:sp>
          <p:nvSpPr>
            <p:cNvPr id="264" name="Shape 264"/>
            <p:cNvSpPr txBox="1"/>
            <p:nvPr/>
          </p:nvSpPr>
          <p:spPr>
            <a:xfrm>
              <a:off x="7484150" y="2048800"/>
              <a:ext cx="661799" cy="67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=</a:t>
              </a:r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7837850" y="1854725"/>
              <a:ext cx="455999" cy="940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4!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1!</a:t>
              </a:r>
            </a:p>
          </p:txBody>
        </p:sp>
        <p:cxnSp>
          <p:nvCxnSpPr>
            <p:cNvPr id="266" name="Shape 266"/>
            <p:cNvCxnSpPr/>
            <p:nvPr/>
          </p:nvCxnSpPr>
          <p:spPr>
            <a:xfrm>
              <a:off x="7914049" y="2380192"/>
              <a:ext cx="379800" cy="0"/>
            </a:xfrm>
            <a:prstGeom prst="straightConnector1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Parallelization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3096675" y="1200150"/>
            <a:ext cx="5590199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for 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= 6, </a:t>
            </a: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= 10, h = 2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33011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Students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Times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h Hourly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p Permutations</a:t>
            </a:r>
          </a:p>
        </p:txBody>
      </p:sp>
      <p:grpSp>
        <p:nvGrpSpPr>
          <p:cNvPr id="278" name="Shape 278"/>
          <p:cNvGrpSpPr/>
          <p:nvPr/>
        </p:nvGrpSpPr>
        <p:grpSpPr>
          <a:xfrm>
            <a:off x="4207550" y="1854725"/>
            <a:ext cx="2801100" cy="940499"/>
            <a:chOff x="529350" y="3431950"/>
            <a:chExt cx="2801100" cy="940499"/>
          </a:xfrm>
        </p:grpSpPr>
        <p:sp>
          <p:nvSpPr>
            <p:cNvPr id="279" name="Shape 279"/>
            <p:cNvSpPr txBox="1"/>
            <p:nvPr/>
          </p:nvSpPr>
          <p:spPr>
            <a:xfrm>
              <a:off x="529350" y="3626025"/>
              <a:ext cx="661799" cy="67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p = </a:t>
              </a:r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1111650" y="3431950"/>
              <a:ext cx="2218800" cy="940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(10 - 2) !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(10 - 2 - 6) !</a:t>
              </a:r>
            </a:p>
          </p:txBody>
        </p:sp>
        <p:cxnSp>
          <p:nvCxnSpPr>
            <p:cNvPr id="281" name="Shape 281"/>
            <p:cNvCxnSpPr/>
            <p:nvPr/>
          </p:nvCxnSpPr>
          <p:spPr>
            <a:xfrm>
              <a:off x="1312612" y="3957418"/>
              <a:ext cx="1817100" cy="0"/>
            </a:xfrm>
            <a:prstGeom prst="straightConnector1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82" name="Shape 282"/>
          <p:cNvSpPr txBox="1"/>
          <p:nvPr/>
        </p:nvSpPr>
        <p:spPr>
          <a:xfrm>
            <a:off x="4600500" y="2952500"/>
            <a:ext cx="3301199" cy="67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= 20160</a:t>
            </a:r>
          </a:p>
        </p:txBody>
      </p:sp>
      <p:grpSp>
        <p:nvGrpSpPr>
          <p:cNvPr id="283" name="Shape 283"/>
          <p:cNvGrpSpPr/>
          <p:nvPr/>
        </p:nvGrpSpPr>
        <p:grpSpPr>
          <a:xfrm>
            <a:off x="6874550" y="1854725"/>
            <a:ext cx="809699" cy="940499"/>
            <a:chOff x="7484150" y="1854725"/>
            <a:chExt cx="809699" cy="940499"/>
          </a:xfrm>
        </p:grpSpPr>
        <p:sp>
          <p:nvSpPr>
            <p:cNvPr id="284" name="Shape 284"/>
            <p:cNvSpPr txBox="1"/>
            <p:nvPr/>
          </p:nvSpPr>
          <p:spPr>
            <a:xfrm>
              <a:off x="7484150" y="2048800"/>
              <a:ext cx="661799" cy="67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=</a:t>
              </a:r>
            </a:p>
          </p:txBody>
        </p:sp>
        <p:sp>
          <p:nvSpPr>
            <p:cNvPr id="285" name="Shape 285"/>
            <p:cNvSpPr txBox="1"/>
            <p:nvPr/>
          </p:nvSpPr>
          <p:spPr>
            <a:xfrm>
              <a:off x="7837850" y="1854725"/>
              <a:ext cx="455999" cy="940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8!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2!</a:t>
              </a:r>
            </a:p>
          </p:txBody>
        </p:sp>
        <p:cxnSp>
          <p:nvCxnSpPr>
            <p:cNvPr id="286" name="Shape 286"/>
            <p:cNvCxnSpPr/>
            <p:nvPr/>
          </p:nvCxnSpPr>
          <p:spPr>
            <a:xfrm>
              <a:off x="7914049" y="2380192"/>
              <a:ext cx="379800" cy="0"/>
            </a:xfrm>
            <a:prstGeom prst="straightConnector1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8" name="Shape 254"/>
          <p:cNvGrpSpPr/>
          <p:nvPr/>
        </p:nvGrpSpPr>
        <p:grpSpPr>
          <a:xfrm>
            <a:off x="529350" y="3431950"/>
            <a:ext cx="2264999" cy="940499"/>
            <a:chOff x="529350" y="3431950"/>
            <a:chExt cx="2264999" cy="940499"/>
          </a:xfrm>
        </p:grpSpPr>
        <p:sp>
          <p:nvSpPr>
            <p:cNvPr id="19" name="Shape 255"/>
            <p:cNvSpPr txBox="1"/>
            <p:nvPr/>
          </p:nvSpPr>
          <p:spPr>
            <a:xfrm>
              <a:off x="529350" y="3626025"/>
              <a:ext cx="661799" cy="67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p = </a:t>
              </a:r>
            </a:p>
          </p:txBody>
        </p:sp>
        <p:sp>
          <p:nvSpPr>
            <p:cNvPr id="20" name="Shape 256"/>
            <p:cNvSpPr txBox="1"/>
            <p:nvPr/>
          </p:nvSpPr>
          <p:spPr>
            <a:xfrm>
              <a:off x="1111650" y="3431950"/>
              <a:ext cx="1682699" cy="940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 dirty="0" smtClean="0">
                  <a:solidFill>
                    <a:srgbClr val="FFFFFF"/>
                  </a:solidFill>
                </a:rPr>
                <a:t>(</a:t>
              </a:r>
              <a:r>
                <a:rPr lang="en-US" sz="2400" dirty="0" smtClean="0">
                  <a:solidFill>
                    <a:srgbClr val="FFFFFF"/>
                  </a:solidFill>
                </a:rPr>
                <a:t>t</a:t>
              </a:r>
              <a:r>
                <a:rPr lang="en" sz="2400" dirty="0" smtClean="0">
                  <a:solidFill>
                    <a:srgbClr val="FFFFFF"/>
                  </a:solidFill>
                </a:rPr>
                <a:t> </a:t>
              </a:r>
              <a:r>
                <a:rPr lang="en" sz="2400" dirty="0">
                  <a:solidFill>
                    <a:srgbClr val="FFFFFF"/>
                  </a:solidFill>
                </a:rPr>
                <a:t>- h) !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 dirty="0" smtClean="0">
                  <a:solidFill>
                    <a:srgbClr val="FFFFFF"/>
                  </a:solidFill>
                </a:rPr>
                <a:t>(</a:t>
              </a:r>
              <a:r>
                <a:rPr lang="en-US" sz="2400" dirty="0" smtClean="0">
                  <a:solidFill>
                    <a:srgbClr val="FFFFFF"/>
                  </a:solidFill>
                </a:rPr>
                <a:t>t</a:t>
              </a:r>
              <a:r>
                <a:rPr lang="en" sz="2400" dirty="0" smtClean="0">
                  <a:solidFill>
                    <a:srgbClr val="FFFFFF"/>
                  </a:solidFill>
                </a:rPr>
                <a:t> </a:t>
              </a:r>
              <a:r>
                <a:rPr lang="en" sz="2400" dirty="0">
                  <a:solidFill>
                    <a:srgbClr val="FFFFFF"/>
                  </a:solidFill>
                </a:rPr>
                <a:t>- h - </a:t>
              </a:r>
              <a:r>
                <a:rPr lang="en-US" sz="2400" dirty="0" smtClean="0">
                  <a:solidFill>
                    <a:srgbClr val="FFFFFF"/>
                  </a:solidFill>
                </a:rPr>
                <a:t>s</a:t>
              </a:r>
              <a:r>
                <a:rPr lang="en" sz="2400" dirty="0" smtClean="0">
                  <a:solidFill>
                    <a:srgbClr val="FFFFFF"/>
                  </a:solidFill>
                </a:rPr>
                <a:t>) </a:t>
              </a:r>
              <a:r>
                <a:rPr lang="en" sz="2400" dirty="0">
                  <a:solidFill>
                    <a:srgbClr val="FFFFFF"/>
                  </a:solidFill>
                </a:rPr>
                <a:t>!</a:t>
              </a:r>
            </a:p>
          </p:txBody>
        </p:sp>
        <p:cxnSp>
          <p:nvCxnSpPr>
            <p:cNvPr id="21" name="Shape 257"/>
            <p:cNvCxnSpPr/>
            <p:nvPr/>
          </p:nvCxnSpPr>
          <p:spPr>
            <a:xfrm>
              <a:off x="1264050" y="3962200"/>
              <a:ext cx="1377900" cy="0"/>
            </a:xfrm>
            <a:prstGeom prst="straightConnector1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Parallelization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096675" y="1200150"/>
            <a:ext cx="5590199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fo</a:t>
            </a:r>
            <a:r>
              <a:rPr lang="en" dirty="0" smtClean="0"/>
              <a:t>r 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= 34, </a:t>
            </a: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= 43, h = 6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33011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s</a:t>
            </a:r>
            <a:r>
              <a:rPr lang="en" dirty="0" smtClean="0"/>
              <a:t> </a:t>
            </a:r>
            <a:r>
              <a:rPr lang="en" dirty="0"/>
              <a:t>Students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t</a:t>
            </a:r>
            <a:r>
              <a:rPr lang="en" dirty="0" smtClean="0"/>
              <a:t> </a:t>
            </a:r>
            <a:r>
              <a:rPr lang="en" dirty="0"/>
              <a:t>Times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h Hourly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p Permutations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4207550" y="1854725"/>
            <a:ext cx="2801100" cy="940499"/>
            <a:chOff x="529350" y="3431950"/>
            <a:chExt cx="2801100" cy="940499"/>
          </a:xfrm>
        </p:grpSpPr>
        <p:sp>
          <p:nvSpPr>
            <p:cNvPr id="299" name="Shape 299"/>
            <p:cNvSpPr txBox="1"/>
            <p:nvPr/>
          </p:nvSpPr>
          <p:spPr>
            <a:xfrm>
              <a:off x="529350" y="3626025"/>
              <a:ext cx="661799" cy="67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p = 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111650" y="3431950"/>
              <a:ext cx="2218800" cy="940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(43 - 6) !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(43 - 6 - 34) !</a:t>
              </a:r>
            </a:p>
          </p:txBody>
        </p:sp>
        <p:cxnSp>
          <p:nvCxnSpPr>
            <p:cNvPr id="301" name="Shape 301"/>
            <p:cNvCxnSpPr/>
            <p:nvPr/>
          </p:nvCxnSpPr>
          <p:spPr>
            <a:xfrm>
              <a:off x="1312612" y="3957418"/>
              <a:ext cx="1817100" cy="0"/>
            </a:xfrm>
            <a:prstGeom prst="straightConnector1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302" name="Shape 302"/>
          <p:cNvSpPr txBox="1"/>
          <p:nvPr/>
        </p:nvSpPr>
        <p:spPr>
          <a:xfrm>
            <a:off x="4600500" y="2952500"/>
            <a:ext cx="3960299" cy="67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= 2.294 * 10</a:t>
            </a:r>
            <a:r>
              <a:rPr lang="en" sz="3600" baseline="30000">
                <a:solidFill>
                  <a:srgbClr val="FFFFFF"/>
                </a:solidFill>
              </a:rPr>
              <a:t>42</a:t>
            </a:r>
          </a:p>
        </p:txBody>
      </p:sp>
      <p:grpSp>
        <p:nvGrpSpPr>
          <p:cNvPr id="303" name="Shape 303"/>
          <p:cNvGrpSpPr/>
          <p:nvPr/>
        </p:nvGrpSpPr>
        <p:grpSpPr>
          <a:xfrm>
            <a:off x="6874550" y="1854725"/>
            <a:ext cx="1102799" cy="940499"/>
            <a:chOff x="7484150" y="1854725"/>
            <a:chExt cx="1102799" cy="940499"/>
          </a:xfrm>
        </p:grpSpPr>
        <p:sp>
          <p:nvSpPr>
            <p:cNvPr id="304" name="Shape 304"/>
            <p:cNvSpPr txBox="1"/>
            <p:nvPr/>
          </p:nvSpPr>
          <p:spPr>
            <a:xfrm>
              <a:off x="7484150" y="2048800"/>
              <a:ext cx="661799" cy="67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=</a:t>
              </a:r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7837850" y="1854725"/>
              <a:ext cx="749099" cy="940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37!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3!</a:t>
              </a:r>
            </a:p>
          </p:txBody>
        </p:sp>
        <p:cxnSp>
          <p:nvCxnSpPr>
            <p:cNvPr id="306" name="Shape 306"/>
            <p:cNvCxnSpPr/>
            <p:nvPr/>
          </p:nvCxnSpPr>
          <p:spPr>
            <a:xfrm>
              <a:off x="7962950" y="2380193"/>
              <a:ext cx="547800" cy="0"/>
            </a:xfrm>
            <a:prstGeom prst="straightConnector1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307" name="Shape 307"/>
          <p:cNvSpPr txBox="1"/>
          <p:nvPr/>
        </p:nvSpPr>
        <p:spPr>
          <a:xfrm>
            <a:off x="4359950" y="3792275"/>
            <a:ext cx="3960299" cy="9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max size of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unsigned long long: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4359950" y="4558800"/>
            <a:ext cx="3449399" cy="50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= 2</a:t>
            </a:r>
            <a:r>
              <a:rPr lang="en" sz="2400" baseline="30000">
                <a:solidFill>
                  <a:srgbClr val="FFFFFF"/>
                </a:solidFill>
              </a:rPr>
              <a:t>64</a:t>
            </a:r>
            <a:r>
              <a:rPr lang="en" sz="2400">
                <a:solidFill>
                  <a:srgbClr val="FFFFFF"/>
                </a:solidFill>
              </a:rPr>
              <a:t> - 1 = 1.845 * 10</a:t>
            </a:r>
            <a:r>
              <a:rPr lang="en" sz="2400" baseline="30000">
                <a:solidFill>
                  <a:srgbClr val="FFFFFF"/>
                </a:solidFill>
              </a:rPr>
              <a:t>19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grpSp>
        <p:nvGrpSpPr>
          <p:cNvPr id="20" name="Shape 254"/>
          <p:cNvGrpSpPr/>
          <p:nvPr/>
        </p:nvGrpSpPr>
        <p:grpSpPr>
          <a:xfrm>
            <a:off x="529350" y="3431950"/>
            <a:ext cx="2264999" cy="940499"/>
            <a:chOff x="529350" y="3431950"/>
            <a:chExt cx="2264999" cy="940499"/>
          </a:xfrm>
        </p:grpSpPr>
        <p:sp>
          <p:nvSpPr>
            <p:cNvPr id="21" name="Shape 255"/>
            <p:cNvSpPr txBox="1"/>
            <p:nvPr/>
          </p:nvSpPr>
          <p:spPr>
            <a:xfrm>
              <a:off x="529350" y="3626025"/>
              <a:ext cx="661799" cy="67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p = </a:t>
              </a:r>
            </a:p>
          </p:txBody>
        </p:sp>
        <p:sp>
          <p:nvSpPr>
            <p:cNvPr id="22" name="Shape 256"/>
            <p:cNvSpPr txBox="1"/>
            <p:nvPr/>
          </p:nvSpPr>
          <p:spPr>
            <a:xfrm>
              <a:off x="1111650" y="3431950"/>
              <a:ext cx="1682699" cy="940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 dirty="0" smtClean="0">
                  <a:solidFill>
                    <a:srgbClr val="FFFFFF"/>
                  </a:solidFill>
                </a:rPr>
                <a:t>(</a:t>
              </a:r>
              <a:r>
                <a:rPr lang="en-US" sz="2400" dirty="0" smtClean="0">
                  <a:solidFill>
                    <a:srgbClr val="FFFFFF"/>
                  </a:solidFill>
                </a:rPr>
                <a:t>t</a:t>
              </a:r>
              <a:r>
                <a:rPr lang="en" sz="2400" dirty="0" smtClean="0">
                  <a:solidFill>
                    <a:srgbClr val="FFFFFF"/>
                  </a:solidFill>
                </a:rPr>
                <a:t> </a:t>
              </a:r>
              <a:r>
                <a:rPr lang="en" sz="2400" dirty="0">
                  <a:solidFill>
                    <a:srgbClr val="FFFFFF"/>
                  </a:solidFill>
                </a:rPr>
                <a:t>- h) !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2400" dirty="0" smtClean="0">
                  <a:solidFill>
                    <a:srgbClr val="FFFFFF"/>
                  </a:solidFill>
                </a:rPr>
                <a:t>(</a:t>
              </a:r>
              <a:r>
                <a:rPr lang="en-US" sz="2400" dirty="0" smtClean="0">
                  <a:solidFill>
                    <a:srgbClr val="FFFFFF"/>
                  </a:solidFill>
                </a:rPr>
                <a:t>t</a:t>
              </a:r>
              <a:r>
                <a:rPr lang="en" sz="2400" dirty="0" smtClean="0">
                  <a:solidFill>
                    <a:srgbClr val="FFFFFF"/>
                  </a:solidFill>
                </a:rPr>
                <a:t> </a:t>
              </a:r>
              <a:r>
                <a:rPr lang="en" sz="2400" dirty="0">
                  <a:solidFill>
                    <a:srgbClr val="FFFFFF"/>
                  </a:solidFill>
                </a:rPr>
                <a:t>- h - </a:t>
              </a:r>
              <a:r>
                <a:rPr lang="en-US" sz="2400" dirty="0" smtClean="0">
                  <a:solidFill>
                    <a:srgbClr val="FFFFFF"/>
                  </a:solidFill>
                </a:rPr>
                <a:t>s</a:t>
              </a:r>
              <a:r>
                <a:rPr lang="en" sz="2400" dirty="0" smtClean="0">
                  <a:solidFill>
                    <a:srgbClr val="FFFFFF"/>
                  </a:solidFill>
                </a:rPr>
                <a:t>) </a:t>
              </a:r>
              <a:r>
                <a:rPr lang="en" sz="2400" dirty="0">
                  <a:solidFill>
                    <a:srgbClr val="FFFFFF"/>
                  </a:solidFill>
                </a:rPr>
                <a:t>!</a:t>
              </a:r>
            </a:p>
          </p:txBody>
        </p:sp>
        <p:cxnSp>
          <p:nvCxnSpPr>
            <p:cNvPr id="23" name="Shape 257"/>
            <p:cNvCxnSpPr/>
            <p:nvPr/>
          </p:nvCxnSpPr>
          <p:spPr>
            <a:xfrm>
              <a:off x="1264050" y="3962200"/>
              <a:ext cx="1377900" cy="0"/>
            </a:xfrm>
            <a:prstGeom prst="straightConnector1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639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s</a:t>
            </a:r>
            <a:r>
              <a:rPr lang="en" dirty="0" smtClean="0"/>
              <a:t> </a:t>
            </a:r>
            <a:r>
              <a:rPr lang="en" dirty="0"/>
              <a:t>Students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3096675" y="1200150"/>
            <a:ext cx="5590199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</a:t>
            </a:r>
            <a:r>
              <a:rPr lang="en" dirty="0" smtClean="0"/>
              <a:t>or 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= 3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3084650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2,3,1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3,2,1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Revised Solution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Order possible lesson days by lowest popularity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Order students by highest preference for this lesson day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Select max number of students, in order of preference, to be assigned to this lesson day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Run process for selected day and selected students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no viable results are returned, remove last student and run process again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If, by the last day, there are no viable schedules, program will quit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Otherwise, move on to next lesson day</a:t>
            </a:r>
          </a:p>
        </p:txBody>
      </p:sp>
    </p:spTree>
    <p:extLst>
      <p:ext uri="{BB962C8B-B14F-4D97-AF65-F5344CB8AC3E}">
        <p14:creationId xmlns:p14="http://schemas.microsoft.com/office/powerpoint/2010/main" val="19564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Revised Output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each lesson day: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Number of valid schedules found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Valid schedules in preferred format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All schedules ranked by average preference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All schedules with highest average preference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Specific number of schedules</a:t>
            </a:r>
          </a:p>
          <a:p>
            <a:pPr marL="0" marR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Program will display a message on last day if this strategy was not effective.</a:t>
            </a:r>
          </a:p>
        </p:txBody>
      </p:sp>
    </p:spTree>
    <p:extLst>
      <p:ext uri="{BB962C8B-B14F-4D97-AF65-F5344CB8AC3E}">
        <p14:creationId xmlns:p14="http://schemas.microsoft.com/office/powerpoint/2010/main" val="101092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36" t="6693" r="698" b="8345"/>
          <a:stretch/>
        </p:blipFill>
        <p:spPr>
          <a:xfrm>
            <a:off x="250006" y="1183378"/>
            <a:ext cx="8670096" cy="25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67218" y="1490135"/>
            <a:ext cx="3452906" cy="233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,,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Monday,,,,,,Tuesday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,,,,,</a:t>
            </a:r>
          </a:p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,,9:00,9:30,10:00,10:30,11: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00,11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30</a:t>
            </a:r>
            <a:b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   ,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9:00,9:30,10:00,10:30,11:00,11:30</a:t>
            </a:r>
          </a:p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*,Alpha,1,1,1,2,2,1,0,0,1,1,2,2</a:t>
            </a:r>
          </a:p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*,Bravo,2,2,2,2,1,1,1,1,1,1,2,0</a:t>
            </a:r>
          </a:p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*,Charlie,1,1,1,2,2,1,1,1,1,0,0,0</a:t>
            </a:r>
          </a:p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,Delta,1,1,1,1,1,1,1,1,1,1,2,2</a:t>
            </a:r>
          </a:p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,Echo,1,1,1,1,1,2,2,2,2,2,2,2</a:t>
            </a:r>
          </a:p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,Foxtrot,1,1,1,1,1,1,0,0,1,1,1,1</a:t>
            </a:r>
          </a:p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,Gulf,0,0,0,0,2,2,2,2,2,2,2,1</a:t>
            </a:r>
          </a:p>
        </p:txBody>
      </p:sp>
      <p:pic>
        <p:nvPicPr>
          <p:cNvPr id="8" name="Picture 7" descr="driveIcon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68" y="1560135"/>
            <a:ext cx="2213642" cy="22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8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0076" y="-30004"/>
            <a:ext cx="5866723" cy="5133504"/>
          </a:xfrm>
        </p:spPr>
        <p:txBody>
          <a:bodyPr/>
          <a:lstStyle/>
          <a:p>
            <a:r>
              <a:rPr lang="en-US" sz="850" dirty="0">
                <a:latin typeface="Arial"/>
                <a:cs typeface="Arial"/>
              </a:rPr>
              <a:t>,,Monday,,,,,,,,,,,,Tuesday,,,,,,,,,,,,Thursday,,,,,,,,,,,Friday,,,,,,,</a:t>
            </a:r>
          </a:p>
          <a:p>
            <a:r>
              <a:rPr lang="en-US" sz="850" dirty="0">
                <a:latin typeface="Arial"/>
                <a:cs typeface="Arial"/>
              </a:rPr>
              <a:t>,,10:00,10:30,11:00,11:30,1:00,1:30,2:00,2:30,3:00,3:30,4:00,4:30</a:t>
            </a:r>
            <a:r>
              <a:rPr lang="en-US" sz="850" dirty="0" smtClean="0">
                <a:latin typeface="Arial"/>
                <a:cs typeface="Arial"/>
              </a:rPr>
              <a:t>,</a:t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  10</a:t>
            </a:r>
            <a:r>
              <a:rPr lang="en-US" sz="850" dirty="0">
                <a:latin typeface="Arial"/>
                <a:cs typeface="Arial"/>
              </a:rPr>
              <a:t>:00,10:30,11:00,11:30,1:00,1:30,2:00,2:30,3:00,3:30,4:00,4:30</a:t>
            </a:r>
            <a:r>
              <a:rPr lang="en-US" sz="850" dirty="0" smtClean="0">
                <a:latin typeface="Arial"/>
                <a:cs typeface="Arial"/>
              </a:rPr>
              <a:t>,</a:t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  10</a:t>
            </a:r>
            <a:r>
              <a:rPr lang="en-US" sz="850" dirty="0">
                <a:latin typeface="Arial"/>
                <a:cs typeface="Arial"/>
              </a:rPr>
              <a:t>:00,10:30,12:30,1:00,1:30,2:00,2:30,3:00,3:30,4:00,4:30</a:t>
            </a:r>
            <a:r>
              <a:rPr lang="en-US" sz="850" dirty="0" smtClean="0">
                <a:latin typeface="Arial"/>
                <a:cs typeface="Arial"/>
              </a:rPr>
              <a:t>,</a:t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  10</a:t>
            </a:r>
            <a:r>
              <a:rPr lang="en-US" sz="850" dirty="0">
                <a:latin typeface="Arial"/>
                <a:cs typeface="Arial"/>
              </a:rPr>
              <a:t>:00,10:30,12:00,12:30,1:00,1:30,2:00,2:30</a:t>
            </a:r>
          </a:p>
          <a:p>
            <a:r>
              <a:rPr lang="en-US" sz="850" dirty="0">
                <a:latin typeface="Arial"/>
                <a:cs typeface="Arial"/>
              </a:rPr>
              <a:t>,David_Anderson,1,1,1,1,1,1,1,1,1,1,1,1,1,1,1,1,1,1,1,1,1,1,1,1,1,1,1,1,1,1,1,1,1,1,1,1,1,1,1,1,1,1,1</a:t>
            </a:r>
          </a:p>
          <a:p>
            <a:r>
              <a:rPr lang="en-US" sz="850" dirty="0">
                <a:latin typeface="Arial"/>
                <a:cs typeface="Arial"/>
              </a:rPr>
              <a:t>,Ingrid_Aune,1,2,3,0,0,0,0,0,0,2,3,3,0,0,0,0,0,0,0,0,0,0,0,0,0,0,0,0,0,0,0,0,0,0,0,1,1,0,0,0,0,0,0</a:t>
            </a:r>
          </a:p>
          <a:p>
            <a:r>
              <a:rPr lang="en-US" sz="850" dirty="0">
                <a:latin typeface="Arial"/>
                <a:cs typeface="Arial"/>
              </a:rPr>
              <a:t>,Madeline_Baccam,1,0,0,0,1,0,0,0,0,0,0,0,0,0,0,0,0,0,0,0,2,3,0,0,2,3,0,0,0,0,0,0,0,3,0,1,0,0,0,1,0,0,0</a:t>
            </a:r>
          </a:p>
          <a:p>
            <a:r>
              <a:rPr lang="en-US" sz="850" dirty="0">
                <a:latin typeface="Arial"/>
                <a:cs typeface="Arial"/>
              </a:rPr>
              <a:t>*,Sarah_Bauer,0,0,0,0,1,0,0,0,0,0,0,0,1,1,1,1,0,0,0,0,0,2,2,2,1,1,0,0,0,0,0,0,0,0,1,0,0,3,3,3,0,0,0</a:t>
            </a:r>
          </a:p>
          <a:p>
            <a:r>
              <a:rPr lang="en-US" sz="850" dirty="0">
                <a:latin typeface="Arial"/>
                <a:cs typeface="Arial"/>
              </a:rPr>
              <a:t>,Xandra_Best,0,2,2,2,2,2,3,3,2,2,2,2,1,3,0,0,0,0,0,3,1,1,1,1,0,0,0,0,0,0,0,0,0,0,0,0,2,3,0,0,0,2,2</a:t>
            </a:r>
          </a:p>
          <a:p>
            <a:r>
              <a:rPr lang="en-US" sz="850" dirty="0">
                <a:latin typeface="Arial"/>
                <a:cs typeface="Arial"/>
              </a:rPr>
              <a:t>,James_Bobb,1,1,1,1,1,1,1,1,1,1,1,1,1,1,1,1,1,1,1,1,1,1,1,1,1,1,1,1,1,1,1,1,1,1,1,1,1,1,1,1,1,1,1</a:t>
            </a:r>
          </a:p>
          <a:p>
            <a:r>
              <a:rPr lang="en-US" sz="850" dirty="0">
                <a:latin typeface="Arial"/>
                <a:cs typeface="Arial"/>
              </a:rPr>
              <a:t>,Sophia_Butler,1,1,2,0,2,2,2,3,0,0,0,0,0,0,0,0,0,0,0,0,2,2,2,2,0,0,0,0,0,0,0,0,1,2,2,1,2,0,0,2,2,2,3</a:t>
            </a:r>
          </a:p>
          <a:p>
            <a:r>
              <a:rPr lang="en-US" sz="850" dirty="0">
                <a:latin typeface="Arial"/>
                <a:cs typeface="Arial"/>
              </a:rPr>
              <a:t>,Astrid_Caruso,0,0,0,0,1,0,0,0,0,0,0,1,0,0,0,0,1,2,3,2,1,1,1,1,0,0,0,0,0,0,0,0,1,2,1,0,0,0,0,2,2,1,2</a:t>
            </a:r>
          </a:p>
          <a:p>
            <a:r>
              <a:rPr lang="en-US" sz="850" dirty="0">
                <a:latin typeface="Arial"/>
                <a:cs typeface="Arial"/>
              </a:rPr>
              <a:t>,Isaac_Drewes,0,0,0,0,0,0,1,3,3,3,3,3,0,0,0,0,0,0,1,1,0,0,0,0,0,0,0,0,0,0,0,0,0,0,0,0,0,0,0,0,0,1,2</a:t>
            </a:r>
          </a:p>
          <a:p>
            <a:r>
              <a:rPr lang="en-US" sz="850" dirty="0">
                <a:latin typeface="Arial"/>
                <a:cs typeface="Arial"/>
              </a:rPr>
              <a:t>,Emma_Goodwin,1,1,1,1,1,1,1,1,1,1,1,1,1,1,1,1,1,1,1,1,1,1,1,1,1,1,1,1,1,1,1,1,1,1,1,1,1,1,1,1,1,1,1</a:t>
            </a:r>
          </a:p>
          <a:p>
            <a:r>
              <a:rPr lang="en-US" sz="850" dirty="0">
                <a:latin typeface="Arial"/>
                <a:cs typeface="Arial"/>
              </a:rPr>
              <a:t>*,Lauren_Hahn,0,0,0,0,1,2,3,2,2,2,0,0,0,0,0,1,0,0,0,0,1,0,0,0,0,0,2,2,2,0,0,0,0,0,0,0,0,0,2,2,2,2,2</a:t>
            </a:r>
          </a:p>
          <a:p>
            <a:r>
              <a:rPr lang="en-US" sz="850" dirty="0">
                <a:latin typeface="Arial"/>
                <a:cs typeface="Arial"/>
              </a:rPr>
              <a:t>,Olivia_Haines,0,0,0,1,2,2,3,3,0,0,0,2,0,0,0,0,0,0,0,0,0,0,0,0,0,0,0,0,0,0,0,0,0,0,0,0,0,0,0,1,1,1,1</a:t>
            </a:r>
          </a:p>
          <a:p>
            <a:r>
              <a:rPr lang="en-US" sz="850" dirty="0">
                <a:latin typeface="Arial"/>
                <a:cs typeface="Arial"/>
              </a:rPr>
              <a:t>,Emma_Haupt,0,0,0,0,3,3,3,3,3,3,0,0,0,0,0,0,0,3,3,3,0,0,0,0,0,0,0,0,0,0,1,1,1,1,0,0,0,0,0,0,0,0,0</a:t>
            </a:r>
          </a:p>
          <a:p>
            <a:r>
              <a:rPr lang="en-US" sz="850" dirty="0">
                <a:latin typeface="Arial"/>
                <a:cs typeface="Arial"/>
              </a:rPr>
              <a:t>*,Katherine_Jonza,0,0,0,0,0,0,0,0,2,2,2,0,0,0,0,0,3,3,3,3,0,0,0,0,0,0,0,0,0,0,0,0,0,0,0,0,0,0,0,0,0,0,0</a:t>
            </a:r>
          </a:p>
          <a:p>
            <a:r>
              <a:rPr lang="en-US" sz="850" dirty="0">
                <a:latin typeface="Arial"/>
                <a:cs typeface="Arial"/>
              </a:rPr>
              <a:t>,Benjamin_Kerswell,0,0,0,0,0,1,2,3,3,3,3,3,0,0,0,1,2,2,2,2,2,3,0,0,0,0,0,0,0,0,0,0,1,1,1,0,0,0,0,0,1,2,3</a:t>
            </a:r>
          </a:p>
          <a:p>
            <a:r>
              <a:rPr lang="en-US" sz="850" dirty="0">
                <a:latin typeface="Arial"/>
                <a:cs typeface="Arial"/>
              </a:rPr>
              <a:t>,Haley_King,0,0,0,0,0,0,1,3,0,0,0,0,0,0,0,3,2,2,2,2,2,2,2,2,0,0,1,1,1,1,1,1,1,1,1,0,0,1,0,0,0,1,1</a:t>
            </a:r>
          </a:p>
          <a:p>
            <a:r>
              <a:rPr lang="en-US" sz="850" dirty="0">
                <a:latin typeface="Arial"/>
                <a:cs typeface="Arial"/>
              </a:rPr>
              <a:t>,Katherine_Knutson,0,0,0,0,0,0,0,0,0,3,0,0,0,0,0,0,1,1,1,1,1,2,0,0,1,1,1,2,2,0,0,0,2,0,0,0,0,0,0,0,0,0,3</a:t>
            </a:r>
          </a:p>
          <a:p>
            <a:r>
              <a:rPr lang="en-US" sz="850" dirty="0">
                <a:latin typeface="Arial"/>
                <a:cs typeface="Arial"/>
              </a:rPr>
              <a:t>*,Danielle_Long,1,1,1,1,1,1,1,1,1,1,1,1,1,1,1,1,1,1,1,1,1,1,1,1,1,1,1,1,1,1,1,1,1,1,1,1,1,1,1,1,1,1,1</a:t>
            </a:r>
          </a:p>
          <a:p>
            <a:r>
              <a:rPr lang="en-US" sz="850" dirty="0">
                <a:latin typeface="Arial"/>
                <a:cs typeface="Arial"/>
              </a:rPr>
              <a:t>,Alexandra_Mauney,0,1,2,3,0,0,1,2,2,2,1,0,3,1,0,0,0,0,2,2,2,2,1,0,0,0,0,0,0,0,2,2,2,1,0,0,0,3,0,0,0,2,2</a:t>
            </a:r>
          </a:p>
          <a:p>
            <a:r>
              <a:rPr lang="en-US" sz="850" dirty="0">
                <a:latin typeface="Arial"/>
                <a:cs typeface="Arial"/>
              </a:rPr>
              <a:t>,Karice_Myers-Busch,0,0,0,0,0,0,3,3,2,2,2,2,0,0,0,0,2,2,2,2,0,0,0,0,0,0,0,1,1,0,0,0,0,0,0,0,0,0,0,0,0,3,3</a:t>
            </a:r>
          </a:p>
          <a:p>
            <a:r>
              <a:rPr lang="en-US" sz="850" dirty="0">
                <a:latin typeface="Arial"/>
                <a:cs typeface="Arial"/>
              </a:rPr>
              <a:t>,Emily_Nelson,0,0,0,0,1,1,2,2,0,0,0,0,0,0,0,0,0,0,0,0,0,0,0,0,2,2,0,0,0,0,2,2,2,2,0,0,0,3,3,3,3,3,3</a:t>
            </a:r>
          </a:p>
          <a:p>
            <a:r>
              <a:rPr lang="en-US" sz="850" dirty="0">
                <a:latin typeface="Arial"/>
                <a:cs typeface="Arial"/>
              </a:rPr>
              <a:t>,Nicole_Newell,1,1,1,1,1,1,1,1,1,1,1,1,1,1,1,1,1,1,1,1,1,1,1,1,1,1,1,1,1,1,1,1,1,1,1,1,1,1,1,1,1,1,1</a:t>
            </a:r>
          </a:p>
          <a:p>
            <a:r>
              <a:rPr lang="en-US" sz="850" dirty="0">
                <a:latin typeface="Arial"/>
                <a:cs typeface="Arial"/>
              </a:rPr>
              <a:t>*,Carolyn_Nuelle,0,0,0,0,0,0,0,0,0,0,0,1,0,0,0,0,0,0,0,0,2,3,3,3,0,0,0,0,0,0,0,0,0,2,2,0,0,0,0,0,0,0,0</a:t>
            </a:r>
          </a:p>
          <a:p>
            <a:r>
              <a:rPr lang="en-US" sz="850" dirty="0">
                <a:latin typeface="Arial"/>
                <a:cs typeface="Arial"/>
              </a:rPr>
              <a:t>*,Emily_Nyberg,3,3,3,3,2,2,0,0,1,1,1,0,0,0,1,2,2,1,0,0,1,1,1,0,0,0,0,2,2,1,0,0,0,1,0,3,3,3,3,2,2,0,0</a:t>
            </a:r>
          </a:p>
          <a:p>
            <a:r>
              <a:rPr lang="en-US" sz="850" dirty="0">
                <a:latin typeface="Arial"/>
                <a:cs typeface="Arial"/>
              </a:rPr>
              <a:t>,Hannah_Olson,1,1,1,1,1,1,1,1,1,1,1,1,1,1,1,1,1,1,1,1,1,1,1,1,1,1,1,1,1,1,1,1,1,1,1,1,1,1,1,1,1,1,1</a:t>
            </a:r>
          </a:p>
          <a:p>
            <a:r>
              <a:rPr lang="en-US" sz="850" dirty="0">
                <a:latin typeface="Arial"/>
                <a:cs typeface="Arial"/>
              </a:rPr>
              <a:t>,Naomi_Porter,1,1,1,0,0,0,0,0,0,0,0,0,0,0,0,0,0,1,2,3,3,3,3,3,0,0,0,0,0,0,2,3,3,3,3,1,1,0,0,0,0,1,3</a:t>
            </a:r>
          </a:p>
          <a:p>
            <a:r>
              <a:rPr lang="en-US" sz="850" dirty="0">
                <a:latin typeface="Arial"/>
                <a:cs typeface="Arial"/>
              </a:rPr>
              <a:t>,Madeline_Sabin,1,0,0,0,0,0,0,2,0,0,0,1,0,0,0,0,0,2,3,3,0,0,0,1,0,0,0,0,0,0,3,3,0,0,0,1,0,1,0,0,0,1,2</a:t>
            </a:r>
          </a:p>
          <a:p>
            <a:r>
              <a:rPr lang="en-US" sz="850" dirty="0">
                <a:latin typeface="Arial"/>
                <a:cs typeface="Arial"/>
              </a:rPr>
              <a:t>,Madeleine_Stephens,0,0,0,0,0,0,1,3,0,0,0,2,0,0,0,0,0,0,0,0,1,2,2,2,0,0,0,3,2,0,0,0,0,1,1,0,0,0,0,0,0,2,2</a:t>
            </a:r>
          </a:p>
          <a:p>
            <a:r>
              <a:rPr lang="en-US" sz="850" dirty="0">
                <a:latin typeface="Arial"/>
                <a:cs typeface="Arial"/>
              </a:rPr>
              <a:t>,Devon_Steve,0,0,0,0,0,0,0,0,0,3,2,1,0,0,0,0,0,0,1,1,0,0,0,0,0,0,0,0,0,0,0,0,0,0,0,0,0,0,0,0,0,0,0</a:t>
            </a:r>
          </a:p>
          <a:p>
            <a:r>
              <a:rPr lang="en-US" sz="850" dirty="0">
                <a:latin typeface="Arial"/>
                <a:cs typeface="Arial"/>
              </a:rPr>
              <a:t>,Melanie_Stevenson,1,0,0,0,1,1,2,1,0,0,0,1,0,0,0,1,1,0,0,0,2,3,3,2,1,0,0,2,2,0,0,0,0,2,3,1,0,0,0,1,2,2,2</a:t>
            </a:r>
          </a:p>
          <a:p>
            <a:r>
              <a:rPr lang="en-US" sz="850" dirty="0">
                <a:latin typeface="Arial"/>
                <a:cs typeface="Arial"/>
              </a:rPr>
              <a:t>,Elizabeth_Trites,1,0,0,0,1,0,0,0,0,0,0,0,0,0,0,2,3,3,3,3,0,0,0,0,0,0,0,0,0,0,0,0,0,0,0,1,0,0,0,1,0,0,0</a:t>
            </a:r>
          </a:p>
          <a:p>
            <a:r>
              <a:rPr lang="en-US" sz="850" dirty="0">
                <a:latin typeface="Arial"/>
                <a:cs typeface="Arial"/>
              </a:rPr>
              <a:t>,Eliza_Thompson,1,1,1,1,1,1,1,1,1,1,1,1,1,1,1,1,1,1,1,1,1,1,1,1,1,1,1,1,1,1,1,1,1,1,1,1,1,1,1,1,1,1,1</a:t>
            </a:r>
          </a:p>
          <a:p>
            <a:r>
              <a:rPr lang="en-US" sz="850" dirty="0">
                <a:latin typeface="Arial"/>
                <a:cs typeface="Arial"/>
              </a:rPr>
              <a:t>,Zachary_Westermeyer,3,3,1,0,0,0,3,3,3,2,0,0,2,2,1,0,0,0,0,2,2,2,0,0,2,2,0,0,0,0,2,2,2,1,0,3,3,0,0,0,0,3,3</a:t>
            </a:r>
          </a:p>
          <a:p>
            <a:r>
              <a:rPr lang="en-US" sz="850" dirty="0">
                <a:latin typeface="Arial"/>
                <a:cs typeface="Arial"/>
              </a:rPr>
              <a:t>,Eliza_Wolfe,1,1,1,1,1,1,1,1,1,1,1,1,1,1,1,1,1,1,1,1,1,1,1,1,1,1,1,1,1,1,1,1,1,1,1,1,1,1,1,1,1,1,1</a:t>
            </a:r>
          </a:p>
        </p:txBody>
      </p:sp>
    </p:spTree>
    <p:extLst>
      <p:ext uri="{BB962C8B-B14F-4D97-AF65-F5344CB8AC3E}">
        <p14:creationId xmlns:p14="http://schemas.microsoft.com/office/powerpoint/2010/main" val="170146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sz="3000" dirty="0"/>
          </a:p>
        </p:txBody>
      </p:sp>
      <p:pic>
        <p:nvPicPr>
          <p:cNvPr id="5" name="Picture 4" descr="driveIcon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25" y="1880135"/>
            <a:ext cx="2213642" cy="22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8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Without revised strategy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Sequential run times increase rapidly with number of schedules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Not feasible after test case 6 (51891840 schedules)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Parallelization using 2 or 4 threads cut down run time by ~ ⅓ 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Parallelization using more threads was less effective</a:t>
            </a:r>
          </a:p>
        </p:txBody>
      </p:sp>
    </p:spTree>
    <p:extLst>
      <p:ext uri="{BB962C8B-B14F-4D97-AF65-F5344CB8AC3E}">
        <p14:creationId xmlns:p14="http://schemas.microsoft.com/office/powerpoint/2010/main" val="213404419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With revised strategy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Fewer results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Sequential and parallel run times were &gt; 0:01 for all test cases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Sequential run time for real case was ~ 2:14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Parallelization on 2 threads was most effective ( ~ 1:52)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All empty times were on most popular day (Monday)</a:t>
            </a:r>
          </a:p>
        </p:txBody>
      </p:sp>
    </p:spTree>
    <p:extLst>
      <p:ext uri="{BB962C8B-B14F-4D97-AF65-F5344CB8AC3E}">
        <p14:creationId xmlns:p14="http://schemas.microsoft.com/office/powerpoint/2010/main" val="41789019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639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s</a:t>
            </a:r>
            <a:r>
              <a:rPr lang="en" dirty="0" smtClean="0"/>
              <a:t> </a:t>
            </a:r>
            <a:r>
              <a:rPr lang="en" dirty="0"/>
              <a:t>Students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t</a:t>
            </a:r>
            <a:r>
              <a:rPr lang="en" dirty="0" smtClean="0"/>
              <a:t> </a:t>
            </a:r>
            <a:r>
              <a:rPr lang="en" dirty="0"/>
              <a:t>Times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3096675" y="1200150"/>
            <a:ext cx="5590199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</a:t>
            </a:r>
            <a:r>
              <a:rPr lang="en" dirty="0" smtClean="0"/>
              <a:t>or 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= 3, </a:t>
            </a: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= 5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3084650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1,2,3,_,_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1,3,2,_,_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2,1,3,_,_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2,3,1,_,_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3,1,2,_,_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3,2,1,_,_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4"/>
          </p:nvPr>
        </p:nvSpPr>
        <p:spPr>
          <a:xfrm>
            <a:off x="4217144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1,2,_,3,_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1,3,_,2,_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2,1,_,3,_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2,3,_,1,_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3,1,_,2,_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3,2,_,1,_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5"/>
          </p:nvPr>
        </p:nvSpPr>
        <p:spPr>
          <a:xfrm>
            <a:off x="6482131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_,1,2,3,_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_,1,3,2,_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_,2,1,3,_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_,2,3,1,_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_,3,1,2,_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_,3,2,1,_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6"/>
          </p:nvPr>
        </p:nvSpPr>
        <p:spPr>
          <a:xfrm>
            <a:off x="5349637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1,_,2,3,_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1,_,3,2,_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2,_,1,3,_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2,_,3,1,_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3,_,1,2,_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3,_,2,1,_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7"/>
          </p:nvPr>
        </p:nvSpPr>
        <p:spPr>
          <a:xfrm>
            <a:off x="7614625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1,2,_,_,3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1,3,_,_,2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2,1,_,_,3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2,3,_,_,1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3,1,_,_,2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3,2,_,_,1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9"/>
          </p:nvPr>
        </p:nvSpPr>
        <p:spPr>
          <a:xfrm>
            <a:off x="3084650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2,3,1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3,2,1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3"/>
          </p:nvPr>
        </p:nvSpPr>
        <p:spPr>
          <a:xfrm>
            <a:off x="8737200" y="2678400"/>
            <a:ext cx="482999" cy="5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16" name="Shape 93"/>
          <p:cNvSpPr txBox="1">
            <a:spLocks/>
          </p:cNvSpPr>
          <p:nvPr/>
        </p:nvSpPr>
        <p:spPr>
          <a:xfrm>
            <a:off x="3096675" y="1200150"/>
            <a:ext cx="5590199" cy="67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>
            <a:r>
              <a:rPr lang="en" dirty="0" smtClean="0"/>
              <a:t>for </a:t>
            </a:r>
            <a:r>
              <a:rPr lang="en-US" dirty="0" smtClean="0"/>
              <a:t>s</a:t>
            </a:r>
            <a:r>
              <a:rPr lang="en" dirty="0" smtClean="0"/>
              <a:t> = 3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639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s</a:t>
            </a:r>
            <a:r>
              <a:rPr lang="en" dirty="0" smtClean="0"/>
              <a:t> </a:t>
            </a:r>
            <a:r>
              <a:rPr lang="en" dirty="0"/>
              <a:t>Students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t</a:t>
            </a:r>
            <a:r>
              <a:rPr lang="en" dirty="0" smtClean="0"/>
              <a:t> </a:t>
            </a:r>
            <a:r>
              <a:rPr lang="en" dirty="0"/>
              <a:t>Times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3096675" y="1200150"/>
            <a:ext cx="5590199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</a:t>
            </a:r>
            <a:r>
              <a:rPr lang="en" dirty="0" smtClean="0"/>
              <a:t>or 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= 3, </a:t>
            </a: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= 5, 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3084650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1,2,3,_,_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1,3,2,_,_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2,1,3,_,_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2,3,1,_,_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3,1,2,_,_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3,2,1,_,_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4"/>
          </p:nvPr>
        </p:nvSpPr>
        <p:spPr>
          <a:xfrm>
            <a:off x="4217144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1,2,_,3,_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1,3,_,2,_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2,1,_,3,_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2,3,_,1,_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3,1,_,2,_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3,2,_,1,_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5"/>
          </p:nvPr>
        </p:nvSpPr>
        <p:spPr>
          <a:xfrm>
            <a:off x="6482131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_,1,2,3,_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_,1,3,2,_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_,2,1,3,_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_,2,3,1,_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_,3,1,2,_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_,3,2,1,_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6"/>
          </p:nvPr>
        </p:nvSpPr>
        <p:spPr>
          <a:xfrm>
            <a:off x="5349637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1,_,2,3,_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1,_,3,2,_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2,_,1,3,_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2,_,3,1,_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3,_,1,2,_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3,_,2,1,_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7"/>
          </p:nvPr>
        </p:nvSpPr>
        <p:spPr>
          <a:xfrm>
            <a:off x="7614625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1,2,_,_,3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1,3,_,_,2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2,1,_,_,3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2,3,_,_,1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3,1,_,_,2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3,2,_,_,1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855700" y="1076145"/>
            <a:ext cx="2346899" cy="75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student 2</a:t>
            </a:r>
            <a:br>
              <a:rPr lang="en" sz="2400" dirty="0">
                <a:solidFill>
                  <a:srgbClr val="FFFFFF"/>
                </a:solidFill>
              </a:rPr>
            </a:br>
            <a:r>
              <a:rPr lang="en" sz="2400" dirty="0">
                <a:solidFill>
                  <a:srgbClr val="FFFFFF"/>
                </a:solidFill>
              </a:rPr>
              <a:t>can’t do time 4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8"/>
          </p:nvPr>
        </p:nvSpPr>
        <p:spPr>
          <a:xfrm>
            <a:off x="8737200" y="2678400"/>
            <a:ext cx="482999" cy="5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639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s</a:t>
            </a:r>
            <a:r>
              <a:rPr lang="en" dirty="0" smtClean="0"/>
              <a:t> </a:t>
            </a:r>
            <a:r>
              <a:rPr lang="en" dirty="0"/>
              <a:t>Students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t</a:t>
            </a:r>
            <a:r>
              <a:rPr lang="en" dirty="0" smtClean="0"/>
              <a:t> </a:t>
            </a:r>
            <a:r>
              <a:rPr lang="en" dirty="0"/>
              <a:t>Times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3096675" y="1200150"/>
            <a:ext cx="5590199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for </a:t>
            </a:r>
            <a:r>
              <a:rPr lang="en-US" dirty="0"/>
              <a:t>s</a:t>
            </a:r>
            <a:r>
              <a:rPr lang="en" dirty="0" smtClean="0"/>
              <a:t> </a:t>
            </a:r>
            <a:r>
              <a:rPr lang="en" dirty="0"/>
              <a:t>= 3, </a:t>
            </a: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= 5, 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3084650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1,2,3,_,_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1,3,2,_,_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2,1,3,_,_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2,3,1,_,_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3,1,2,_,_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3,2,1,_,_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4"/>
          </p:nvPr>
        </p:nvSpPr>
        <p:spPr>
          <a:xfrm>
            <a:off x="4217144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1,2,_,3,_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0000"/>
                </a:solidFill>
              </a:rPr>
              <a:t>1,3,_,2,_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2,1,_,3,_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2,3,_,1,_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0000"/>
                </a:solidFill>
              </a:rPr>
              <a:t>3,1,_,2,_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3,2,_,1,_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5"/>
          </p:nvPr>
        </p:nvSpPr>
        <p:spPr>
          <a:xfrm>
            <a:off x="6482131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_,1,2,3,_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0000"/>
                </a:solidFill>
              </a:rPr>
              <a:t>_,1,3,2,_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_,2,1,3,_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_,2,3,1,_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0000"/>
                </a:solidFill>
              </a:rPr>
              <a:t>_,3,1,2,_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_,3,2,1,_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6"/>
          </p:nvPr>
        </p:nvSpPr>
        <p:spPr>
          <a:xfrm>
            <a:off x="5349637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1,_,2,3,_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0000"/>
                </a:solidFill>
              </a:rPr>
              <a:t>1,_,3,2,_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2,_,1,3,_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2,_,3,1,_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0000"/>
                </a:solidFill>
              </a:rPr>
              <a:t>3,_,1,2,_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3,_,2,1,_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7"/>
          </p:nvPr>
        </p:nvSpPr>
        <p:spPr>
          <a:xfrm>
            <a:off x="7614625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1,2,_,_,3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1,3,_,_,2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2,1,_,_,3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2,3,_,_,1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3,1,_,_,2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3,2,_,_,1</a:t>
            </a:r>
          </a:p>
        </p:txBody>
      </p:sp>
      <p:sp>
        <p:nvSpPr>
          <p:cNvPr id="11" name="Shape 114"/>
          <p:cNvSpPr txBox="1"/>
          <p:nvPr/>
        </p:nvSpPr>
        <p:spPr>
          <a:xfrm>
            <a:off x="5855700" y="1076145"/>
            <a:ext cx="2346899" cy="75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student 2</a:t>
            </a:r>
            <a:br>
              <a:rPr lang="en" sz="2400" dirty="0">
                <a:solidFill>
                  <a:srgbClr val="FFFFFF"/>
                </a:solidFill>
              </a:rPr>
            </a:br>
            <a:r>
              <a:rPr lang="en" sz="2400" dirty="0">
                <a:solidFill>
                  <a:srgbClr val="FFFFFF"/>
                </a:solidFill>
              </a:rPr>
              <a:t>can’t do time 4</a:t>
            </a:r>
          </a:p>
        </p:txBody>
      </p:sp>
      <p:sp>
        <p:nvSpPr>
          <p:cNvPr id="12" name="Shape 115"/>
          <p:cNvSpPr txBox="1">
            <a:spLocks/>
          </p:cNvSpPr>
          <p:nvPr/>
        </p:nvSpPr>
        <p:spPr>
          <a:xfrm>
            <a:off x="8737200" y="2678400"/>
            <a:ext cx="482999" cy="5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" sz="1800" smtClean="0">
                <a:solidFill>
                  <a:srgbClr val="FFFFFF"/>
                </a:solidFill>
              </a:rPr>
              <a:t>...</a:t>
            </a:r>
            <a:endParaRPr lang="en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639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Students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t</a:t>
            </a:r>
            <a:r>
              <a:rPr lang="en" dirty="0" smtClean="0"/>
              <a:t> </a:t>
            </a:r>
            <a:r>
              <a:rPr lang="en" dirty="0"/>
              <a:t>Times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3"/>
          </p:nvPr>
        </p:nvSpPr>
        <p:spPr>
          <a:xfrm>
            <a:off x="3084650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1,2,3,_,_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1,3,2,_,_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2,1,3,_,_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2,3,1,_,_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3,1,2,_,_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3,2,1,_,_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4"/>
          </p:nvPr>
        </p:nvSpPr>
        <p:spPr>
          <a:xfrm>
            <a:off x="4217144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1,2,_,3,_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1,3,_,2,_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2,1,_,3,_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2,3,_,1,_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3,1,_,2,_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3,2,_,1,_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5"/>
          </p:nvPr>
        </p:nvSpPr>
        <p:spPr>
          <a:xfrm>
            <a:off x="6482131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_,1,2,3,_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_,1,3,2,_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_,2,1,3,_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_,2,3,1,_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_,3,1,2,_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_,3,2,1,_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6"/>
          </p:nvPr>
        </p:nvSpPr>
        <p:spPr>
          <a:xfrm>
            <a:off x="5349637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1,_,2,3,_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1,_,3,2,_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2,_,1,3,_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2,_,3,1,_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3,_,1,2,_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3,_,2,1,_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7"/>
          </p:nvPr>
        </p:nvSpPr>
        <p:spPr>
          <a:xfrm>
            <a:off x="7614625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1,2,_,_,3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1,3,_,_,2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2,1,_,_,3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2,3,_,_,1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3,1,_,_,2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3,2,_,_,1</a:t>
            </a:r>
          </a:p>
        </p:txBody>
      </p:sp>
      <p:sp>
        <p:nvSpPr>
          <p:cNvPr id="13" name="Shape 149"/>
          <p:cNvSpPr txBox="1">
            <a:spLocks noGrp="1"/>
          </p:cNvSpPr>
          <p:nvPr>
            <p:ph type="body" idx="2"/>
          </p:nvPr>
        </p:nvSpPr>
        <p:spPr>
          <a:xfrm>
            <a:off x="3096675" y="1200150"/>
            <a:ext cx="5590199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</a:t>
            </a:r>
            <a:r>
              <a:rPr lang="en" dirty="0" smtClean="0"/>
              <a:t>or 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= 3, </a:t>
            </a: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= 5, h = 1 </a:t>
            </a:r>
            <a:r>
              <a:rPr lang="en" sz="2400" dirty="0"/>
              <a:t>(student 1)</a:t>
            </a:r>
          </a:p>
        </p:txBody>
      </p:sp>
      <p:sp>
        <p:nvSpPr>
          <p:cNvPr id="14" name="Shape 149"/>
          <p:cNvSpPr txBox="1">
            <a:spLocks/>
          </p:cNvSpPr>
          <p:nvPr/>
        </p:nvSpPr>
        <p:spPr>
          <a:xfrm>
            <a:off x="3096675" y="1200150"/>
            <a:ext cx="5590199" cy="67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>
            <a:r>
              <a:rPr lang="en" dirty="0" smtClean="0"/>
              <a:t>for </a:t>
            </a:r>
            <a:r>
              <a:rPr lang="en-US" dirty="0" smtClean="0"/>
              <a:t>s</a:t>
            </a:r>
            <a:r>
              <a:rPr lang="en" dirty="0" smtClean="0"/>
              <a:t> = 3, </a:t>
            </a:r>
            <a:r>
              <a:rPr lang="en-US" dirty="0" smtClean="0"/>
              <a:t>t</a:t>
            </a:r>
            <a:r>
              <a:rPr lang="en" dirty="0" smtClean="0"/>
              <a:t> = 5</a:t>
            </a:r>
            <a:endParaRPr lang="en" sz="2400" dirty="0"/>
          </a:p>
        </p:txBody>
      </p:sp>
      <p:sp>
        <p:nvSpPr>
          <p:cNvPr id="15" name="Shape 148"/>
          <p:cNvSpPr txBox="1">
            <a:spLocks/>
          </p:cNvSpPr>
          <p:nvPr/>
        </p:nvSpPr>
        <p:spPr>
          <a:xfrm>
            <a:off x="457200" y="1200150"/>
            <a:ext cx="26394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>
            <a:pPr marL="457200" indent="-419100">
              <a:buFont typeface="Arial"/>
              <a:buChar char="●"/>
            </a:pPr>
            <a:r>
              <a:rPr lang="en-US" dirty="0"/>
              <a:t>s</a:t>
            </a:r>
            <a:r>
              <a:rPr lang="en" dirty="0" smtClean="0"/>
              <a:t> Students</a:t>
            </a:r>
          </a:p>
          <a:p>
            <a:pPr marL="457200" indent="-419100">
              <a:buFont typeface="Arial"/>
              <a:buChar char="●"/>
            </a:pPr>
            <a:r>
              <a:rPr lang="en-US" dirty="0" smtClean="0"/>
              <a:t>t</a:t>
            </a:r>
            <a:r>
              <a:rPr lang="en" dirty="0" smtClean="0"/>
              <a:t> Times</a:t>
            </a:r>
          </a:p>
          <a:p>
            <a:pPr marL="457200" indent="-419100">
              <a:buFont typeface="Arial"/>
              <a:buChar char="●"/>
            </a:pPr>
            <a:r>
              <a:rPr lang="en" dirty="0" smtClean="0"/>
              <a:t>h Hourly</a:t>
            </a:r>
            <a:endParaRPr lang="en" dirty="0"/>
          </a:p>
        </p:txBody>
      </p:sp>
      <p:sp>
        <p:nvSpPr>
          <p:cNvPr id="16" name="Shape 115"/>
          <p:cNvSpPr txBox="1">
            <a:spLocks/>
          </p:cNvSpPr>
          <p:nvPr/>
        </p:nvSpPr>
        <p:spPr>
          <a:xfrm>
            <a:off x="8737200" y="2678400"/>
            <a:ext cx="482999" cy="5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" sz="1800" smtClean="0">
                <a:solidFill>
                  <a:srgbClr val="FFFFFF"/>
                </a:solidFill>
              </a:rPr>
              <a:t>...</a:t>
            </a:r>
            <a:endParaRPr lang="en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639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s</a:t>
            </a:r>
            <a:r>
              <a:rPr lang="en" dirty="0" smtClean="0"/>
              <a:t> </a:t>
            </a:r>
            <a:r>
              <a:rPr lang="en" dirty="0"/>
              <a:t>Students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t</a:t>
            </a:r>
            <a:r>
              <a:rPr lang="en" dirty="0" smtClean="0"/>
              <a:t> </a:t>
            </a:r>
            <a:r>
              <a:rPr lang="en" dirty="0"/>
              <a:t>Times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h Hourly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096675" y="1200150"/>
            <a:ext cx="5590199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for 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= 3, </a:t>
            </a: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= 5, h = 1 </a:t>
            </a:r>
            <a:r>
              <a:rPr lang="en" sz="2400" dirty="0"/>
              <a:t>(student 1)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3084650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1,1,2,3,_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1,1,3,2,_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2,1,1,3,_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2,3,1,1,_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3,1,1,2,_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3,2,1,1,_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4"/>
          </p:nvPr>
        </p:nvSpPr>
        <p:spPr>
          <a:xfrm>
            <a:off x="4217144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1,1,2,_,3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1,1,3,_,2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2,1,1,_,3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2,3,_,1,1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3,1,1,_,2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3,2,_,1,1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5"/>
          </p:nvPr>
        </p:nvSpPr>
        <p:spPr>
          <a:xfrm>
            <a:off x="6482131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_,1,1,2,3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_,1,1,3,2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_,2,1,1,3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_,2,3,1,1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_,3,1,1,2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_,3,2,1,1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6"/>
          </p:nvPr>
        </p:nvSpPr>
        <p:spPr>
          <a:xfrm>
            <a:off x="5349637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1,1,_,2,3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1,1,_,3,2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2,_,1,1,3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2,_,3,1,1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3,_,1,1,2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3,_,2,1,1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639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s</a:t>
            </a:r>
            <a:r>
              <a:rPr lang="en" dirty="0" smtClean="0"/>
              <a:t> </a:t>
            </a:r>
            <a:r>
              <a:rPr lang="en" dirty="0"/>
              <a:t>Students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/>
              <a:t>t</a:t>
            </a:r>
            <a:r>
              <a:rPr lang="en" dirty="0" smtClean="0"/>
              <a:t> </a:t>
            </a:r>
            <a:r>
              <a:rPr lang="en" dirty="0"/>
              <a:t>Times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h Hourly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2"/>
          </p:nvPr>
        </p:nvSpPr>
        <p:spPr>
          <a:xfrm>
            <a:off x="3096675" y="1200150"/>
            <a:ext cx="5590199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</a:t>
            </a:r>
            <a:r>
              <a:rPr lang="en" dirty="0" smtClean="0"/>
              <a:t>or 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= 3, </a:t>
            </a: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= 5, h = 1 </a:t>
            </a:r>
            <a:r>
              <a:rPr lang="en" sz="2400" dirty="0"/>
              <a:t>(student 1)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3"/>
          </p:nvPr>
        </p:nvSpPr>
        <p:spPr>
          <a:xfrm>
            <a:off x="3084650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1,2,3,_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1,3,2,_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3,2,1,_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4"/>
          </p:nvPr>
        </p:nvSpPr>
        <p:spPr>
          <a:xfrm>
            <a:off x="4217144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1,2,_,3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1,3,_,2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2,3,_,1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3,2,_,1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5"/>
          </p:nvPr>
        </p:nvSpPr>
        <p:spPr>
          <a:xfrm>
            <a:off x="6482131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_,1,2,3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_,1,3,2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_,2,1,3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_,2,3,1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_,3,1,2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_,3,2,1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6"/>
          </p:nvPr>
        </p:nvSpPr>
        <p:spPr>
          <a:xfrm>
            <a:off x="5349637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1,_,2,3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1,_,3,2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2,_,1,3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2,_,3,1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3,_,1,2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3,_,2,1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639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</a:t>
            </a:r>
            <a:r>
              <a:rPr lang="en" dirty="0" smtClean="0"/>
              <a:t>:</a:t>
            </a:r>
            <a:endParaRPr lang="en"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2"/>
          </p:nvPr>
        </p:nvSpPr>
        <p:spPr>
          <a:xfrm>
            <a:off x="3096675" y="1200150"/>
            <a:ext cx="5590199" cy="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for 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= 3, </a:t>
            </a:r>
            <a:r>
              <a:rPr lang="en-US" dirty="0" smtClean="0"/>
              <a:t>t</a:t>
            </a:r>
            <a:r>
              <a:rPr lang="en" dirty="0" smtClean="0"/>
              <a:t> </a:t>
            </a:r>
            <a:r>
              <a:rPr lang="en" dirty="0"/>
              <a:t>= 5, h = 1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3"/>
          </p:nvPr>
        </p:nvSpPr>
        <p:spPr>
          <a:xfrm>
            <a:off x="3084650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1,2,3,_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1,3,2,_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2,1,3,_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2,3,1,_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3,1,2,_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3,2,1,_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4"/>
          </p:nvPr>
        </p:nvSpPr>
        <p:spPr>
          <a:xfrm>
            <a:off x="4217144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1,2,_,3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1,3,_,2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2,1,_,3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2,3,_,1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3,1,_,2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3,2,_,1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5"/>
          </p:nvPr>
        </p:nvSpPr>
        <p:spPr>
          <a:xfrm>
            <a:off x="6482131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_,1,2,3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_,1,3,2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_,2,1,3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_,2,3,1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_,3,1,2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_,3,2,1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6"/>
          </p:nvPr>
        </p:nvSpPr>
        <p:spPr>
          <a:xfrm>
            <a:off x="5349637" y="1846800"/>
            <a:ext cx="1374000" cy="24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1,_,2,3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1,_,3,2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2,_,1,3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2,_,3,1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3,_,1,2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3,_,2,1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976550" y="1428750"/>
          <a:ext cx="1963125" cy="411625"/>
        </p:xfrm>
        <a:graphic>
          <a:graphicData uri="http://schemas.openxmlformats.org/drawingml/2006/table">
            <a:tbl>
              <a:tblPr>
                <a:noFill/>
                <a:tableStyleId>{4220FCCE-B3E7-4055-A8C1-5FCB0E290877}</a:tableStyleId>
              </a:tblPr>
              <a:tblGrid>
                <a:gridCol w="392625"/>
                <a:gridCol w="392625"/>
                <a:gridCol w="392625"/>
                <a:gridCol w="392625"/>
                <a:gridCol w="392625"/>
              </a:tblGrid>
              <a:tr h="411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2200</Words>
  <Application>Microsoft Macintosh PowerPoint</Application>
  <PresentationFormat>On-screen Show (16:9)</PresentationFormat>
  <Paragraphs>697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spotlight</vt:lpstr>
      <vt:lpstr>Parallel Lesson Scheduler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Desired Output</vt:lpstr>
      <vt:lpstr>The Parallelization</vt:lpstr>
      <vt:lpstr>The Parallelization</vt:lpstr>
      <vt:lpstr>The Parallelization</vt:lpstr>
      <vt:lpstr>The Parallelization</vt:lpstr>
      <vt:lpstr>The Revised Solution</vt:lpstr>
      <vt:lpstr>The Revised Output</vt:lpstr>
      <vt:lpstr>The Data</vt:lpstr>
      <vt:lpstr>The Data</vt:lpstr>
      <vt:lpstr>The Data</vt:lpstr>
      <vt:lpstr>The Results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Lesson Scheduler</dc:title>
  <cp:lastModifiedBy>Xandra Best</cp:lastModifiedBy>
  <cp:revision>24</cp:revision>
  <dcterms:modified xsi:type="dcterms:W3CDTF">2015-01-30T16:51:35Z</dcterms:modified>
</cp:coreProperties>
</file>