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0mdkBD3bJ/t5DartHx6qEdTDd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139ff34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139ff34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139ff34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139ff34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139ff347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139ff347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7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None/>
              <a:defRPr sz="2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5"/>
          <p:cNvSpPr txBox="1"/>
          <p:nvPr>
            <p:ph idx="1" type="subTitle"/>
          </p:nvPr>
        </p:nvSpPr>
        <p:spPr>
          <a:xfrm>
            <a:off x="1370400" y="1287950"/>
            <a:ext cx="640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" name="Google Shape;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6549" y="3879075"/>
            <a:ext cx="1483275" cy="7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75" y="3991050"/>
            <a:ext cx="1050126" cy="105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5"/>
          <p:cNvSpPr txBox="1"/>
          <p:nvPr>
            <p:ph idx="2" type="body"/>
          </p:nvPr>
        </p:nvSpPr>
        <p:spPr>
          <a:xfrm>
            <a:off x="1416150" y="2001675"/>
            <a:ext cx="2912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3" type="body"/>
          </p:nvPr>
        </p:nvSpPr>
        <p:spPr>
          <a:xfrm>
            <a:off x="4328250" y="2001675"/>
            <a:ext cx="2912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4" type="subTitle"/>
          </p:nvPr>
        </p:nvSpPr>
        <p:spPr>
          <a:xfrm>
            <a:off x="4026450" y="3879075"/>
            <a:ext cx="10911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5" type="body"/>
          </p:nvPr>
        </p:nvSpPr>
        <p:spPr>
          <a:xfrm>
            <a:off x="3142650" y="2764850"/>
            <a:ext cx="28587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2921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857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79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30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TITLE_AND_BODY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horizontal">
  <p:cSld name="TITLE_AND_BODY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5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1" name="Google Shape;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6"/>
          <p:cNvSpPr txBox="1"/>
          <p:nvPr>
            <p:ph type="title"/>
          </p:nvPr>
        </p:nvSpPr>
        <p:spPr>
          <a:xfrm>
            <a:off x="311700" y="216000"/>
            <a:ext cx="76317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>
            <a:off x="311700" y="936000"/>
            <a:ext cx="3701400" cy="4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26"/>
          <p:cNvSpPr txBox="1"/>
          <p:nvPr>
            <p:ph idx="2" type="body"/>
          </p:nvPr>
        </p:nvSpPr>
        <p:spPr>
          <a:xfrm>
            <a:off x="4295817" y="936000"/>
            <a:ext cx="3701400" cy="4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2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8" name="Google Shape;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" y="0"/>
            <a:ext cx="9144000" cy="514774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7"/>
          <p:cNvSpPr txBox="1"/>
          <p:nvPr>
            <p:ph type="title"/>
          </p:nvPr>
        </p:nvSpPr>
        <p:spPr>
          <a:xfrm>
            <a:off x="311700" y="216000"/>
            <a:ext cx="35523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7"/>
          <p:cNvSpPr txBox="1"/>
          <p:nvPr>
            <p:ph idx="1" type="body"/>
          </p:nvPr>
        </p:nvSpPr>
        <p:spPr>
          <a:xfrm>
            <a:off x="311700" y="1209178"/>
            <a:ext cx="35523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/>
          <p:nvPr>
            <p:ph type="title"/>
          </p:nvPr>
        </p:nvSpPr>
        <p:spPr>
          <a:xfrm>
            <a:off x="307250" y="450150"/>
            <a:ext cx="8468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p2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u="sng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alternativo">
  <p:cSld name="SECTION_TITLE_AND_DESCRIPTION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9"/>
          <p:cNvSpPr txBox="1"/>
          <p:nvPr>
            <p:ph type="title"/>
          </p:nvPr>
        </p:nvSpPr>
        <p:spPr>
          <a:xfrm>
            <a:off x="4752825" y="12100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9"/>
          <p:cNvSpPr txBox="1"/>
          <p:nvPr>
            <p:ph idx="1" type="subTitle"/>
          </p:nvPr>
        </p:nvSpPr>
        <p:spPr>
          <a:xfrm>
            <a:off x="4752825" y="27799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9"/>
          <p:cNvSpPr txBox="1"/>
          <p:nvPr>
            <p:ph idx="2" type="body"/>
          </p:nvPr>
        </p:nvSpPr>
        <p:spPr>
          <a:xfrm>
            <a:off x="367500" y="277225"/>
            <a:ext cx="3837000" cy="45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/>
          <p:nvPr>
            <p:ph idx="1" type="body"/>
          </p:nvPr>
        </p:nvSpPr>
        <p:spPr>
          <a:xfrm>
            <a:off x="173150" y="440762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5" name="Google Shape;105;p3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3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ido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ro">
  <p:cSld name="BLANK_1"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65" y="-225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6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311700" y="936000"/>
            <a:ext cx="7670100" cy="3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" name="Google Shape;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6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7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" name="Google Shape;30;p17"/>
          <p:cNvSpPr/>
          <p:nvPr/>
        </p:nvSpPr>
        <p:spPr>
          <a:xfrm>
            <a:off x="2924850" y="1713600"/>
            <a:ext cx="92400" cy="17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">
  <p:cSld name="TITLE_AND_BODY_3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385575" y="1759450"/>
            <a:ext cx="7565700" cy="2623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2" type="body"/>
          </p:nvPr>
        </p:nvSpPr>
        <p:spPr>
          <a:xfrm>
            <a:off x="311700" y="939025"/>
            <a:ext cx="75315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" name="Google Shape;37;p18"/>
          <p:cNvSpPr txBox="1"/>
          <p:nvPr>
            <p:ph idx="3" type="subTitle"/>
          </p:nvPr>
        </p:nvSpPr>
        <p:spPr>
          <a:xfrm>
            <a:off x="385725" y="1798875"/>
            <a:ext cx="7295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8" name="Google Shape;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ódigo">
  <p:cSld name="TITLE_AND_BODY_4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5400" y="1354850"/>
            <a:ext cx="7446900" cy="35373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" name="Google Shape;44;p19"/>
          <p:cNvSpPr txBox="1"/>
          <p:nvPr>
            <p:ph idx="2" type="subTitle"/>
          </p:nvPr>
        </p:nvSpPr>
        <p:spPr>
          <a:xfrm>
            <a:off x="386225" y="944613"/>
            <a:ext cx="72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5" name="Google Shape;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horizontal">
  <p:cSld name="TITLE_AND_TWO_COLUMNS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0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311700" y="936000"/>
            <a:ext cx="4079400" cy="3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702805" y="936000"/>
            <a:ext cx="4079400" cy="3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2" name="Google Shape;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adecimentos">
  <p:cSld name="BIG_NUMBER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21"/>
          <p:cNvSpPr txBox="1"/>
          <p:nvPr>
            <p:ph type="title"/>
          </p:nvPr>
        </p:nvSpPr>
        <p:spPr>
          <a:xfrm>
            <a:off x="1799275" y="1078975"/>
            <a:ext cx="5484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2632525" y="2550325"/>
            <a:ext cx="381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7" name="Google Shape;57;p21"/>
          <p:cNvPicPr preferRelativeResize="0"/>
          <p:nvPr/>
        </p:nvPicPr>
        <p:blipFill rotWithShape="1">
          <a:blip r:embed="rId2">
            <a:alphaModFix/>
          </a:blip>
          <a:srcRect b="26089" l="0" r="0" t="26170"/>
          <a:stretch/>
        </p:blipFill>
        <p:spPr>
          <a:xfrm>
            <a:off x="2632537" y="3465523"/>
            <a:ext cx="3817498" cy="136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horizontal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2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" type="body"/>
          </p:nvPr>
        </p:nvSpPr>
        <p:spPr>
          <a:xfrm>
            <a:off x="311700" y="936000"/>
            <a:ext cx="85206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3" name="Google Shape;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 horizontal">
  <p:cSld name="TITLE_AND_BODY_3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624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3"/>
          <p:cNvSpPr txBox="1"/>
          <p:nvPr>
            <p:ph idx="1" type="body"/>
          </p:nvPr>
        </p:nvSpPr>
        <p:spPr>
          <a:xfrm>
            <a:off x="394400" y="1759450"/>
            <a:ext cx="8470200" cy="24705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2" type="body"/>
          </p:nvPr>
        </p:nvSpPr>
        <p:spPr>
          <a:xfrm>
            <a:off x="311700" y="939025"/>
            <a:ext cx="84321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0" name="Google Shape;70;p23"/>
          <p:cNvSpPr txBox="1"/>
          <p:nvPr>
            <p:ph idx="3" type="subTitle"/>
          </p:nvPr>
        </p:nvSpPr>
        <p:spPr>
          <a:xfrm>
            <a:off x="394576" y="1798875"/>
            <a:ext cx="81681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1" name="Google Shape;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2160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936000"/>
            <a:ext cx="8520600" cy="3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Apresentação do Inteligência Computacional</a:t>
            </a:r>
            <a:endParaRPr/>
          </a:p>
        </p:txBody>
      </p:sp>
      <p:sp>
        <p:nvSpPr>
          <p:cNvPr id="119" name="Google Shape;119;p1"/>
          <p:cNvSpPr txBox="1"/>
          <p:nvPr>
            <p:ph idx="1" type="subTitle"/>
          </p:nvPr>
        </p:nvSpPr>
        <p:spPr>
          <a:xfrm>
            <a:off x="1370400" y="1287950"/>
            <a:ext cx="640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Competição 1</a:t>
            </a:r>
            <a:endParaRPr/>
          </a:p>
        </p:txBody>
      </p:sp>
      <p:sp>
        <p:nvSpPr>
          <p:cNvPr id="120" name="Google Shape;120;p1"/>
          <p:cNvSpPr txBox="1"/>
          <p:nvPr>
            <p:ph idx="2" type="body"/>
          </p:nvPr>
        </p:nvSpPr>
        <p:spPr>
          <a:xfrm>
            <a:off x="1416150" y="2001675"/>
            <a:ext cx="2912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700"/>
              <a:buNone/>
            </a:pPr>
            <a:r>
              <a:rPr lang="pt-BR"/>
              <a:t>Tharic de Freitas Araujo¹</a:t>
            </a:r>
            <a:endParaRPr baseline="30000"/>
          </a:p>
        </p:txBody>
      </p:sp>
      <p:sp>
        <p:nvSpPr>
          <p:cNvPr id="121" name="Google Shape;121;p1"/>
          <p:cNvSpPr txBox="1"/>
          <p:nvPr>
            <p:ph idx="3" type="body"/>
          </p:nvPr>
        </p:nvSpPr>
        <p:spPr>
          <a:xfrm>
            <a:off x="4328250" y="2001675"/>
            <a:ext cx="3399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700"/>
              <a:buNone/>
            </a:pPr>
            <a:r>
              <a:rPr lang="pt-BR"/>
              <a:t>Alexandre Alves da Silva Filho²</a:t>
            </a:r>
            <a:endParaRPr baseline="30000"/>
          </a:p>
        </p:txBody>
      </p:sp>
      <p:sp>
        <p:nvSpPr>
          <p:cNvPr id="122" name="Google Shape;122;p1"/>
          <p:cNvSpPr txBox="1"/>
          <p:nvPr>
            <p:ph idx="4" type="subTitle"/>
          </p:nvPr>
        </p:nvSpPr>
        <p:spPr>
          <a:xfrm>
            <a:off x="4026450" y="3656950"/>
            <a:ext cx="109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pt-BR"/>
              <a:t>2022</a:t>
            </a:r>
            <a:endParaRPr/>
          </a:p>
        </p:txBody>
      </p:sp>
      <p:sp>
        <p:nvSpPr>
          <p:cNvPr id="123" name="Google Shape;123;p1"/>
          <p:cNvSpPr txBox="1"/>
          <p:nvPr>
            <p:ph idx="5" type="body"/>
          </p:nvPr>
        </p:nvSpPr>
        <p:spPr>
          <a:xfrm>
            <a:off x="2366325" y="2498386"/>
            <a:ext cx="4411350" cy="17666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1199" lvl="0" marL="224999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>
                <a:solidFill>
                  <a:schemeClr val="dk1"/>
                </a:solidFill>
              </a:rPr>
              <a:t>tharic96@discente.ufg.br – Matrícula 201700276 </a:t>
            </a:r>
            <a:endParaRPr>
              <a:solidFill>
                <a:schemeClr val="dk1"/>
              </a:solidFill>
            </a:endParaRPr>
          </a:p>
          <a:p>
            <a:pPr indent="-121199" lvl="0" marL="224999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alexandrefilho@discente.ufg.br – Matrícula 202004702</a:t>
            </a:r>
            <a:endParaRPr/>
          </a:p>
          <a:p>
            <a:pPr indent="-44999" lvl="0" marL="224999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1"/>
          </a:p>
          <a:p>
            <a:pPr indent="0" lvl="0" marL="103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Material elaborado em parceria com a professora Nadia Felix Felipe da Silva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139ff3479_0_0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Escolhidas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b139ff3479_0_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g1b139ff3479_0_0"/>
          <p:cNvSpPr txBox="1"/>
          <p:nvPr/>
        </p:nvSpPr>
        <p:spPr>
          <a:xfrm>
            <a:off x="1795650" y="980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g1b139ff347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19100"/>
            <a:ext cx="4001272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193" name="Google Shape;193;p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Exemplo de um código</a:t>
            </a:r>
            <a:endParaRPr/>
          </a:p>
        </p:txBody>
      </p:sp>
      <p:sp>
        <p:nvSpPr>
          <p:cNvPr id="199" name="Google Shape;199;p9"/>
          <p:cNvSpPr txBox="1"/>
          <p:nvPr>
            <p:ph idx="1" type="body"/>
          </p:nvPr>
        </p:nvSpPr>
        <p:spPr>
          <a:xfrm>
            <a:off x="386225" y="3426225"/>
            <a:ext cx="7446900" cy="1277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</a:rPr>
              <a:t>classifier = RandomForestClassifier(class_weight = 'balanced', n_estimators=50, random_state=0)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</a:rPr>
              <a:t>classifier.fit(x_train, y_train)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</a:rPr>
              <a:t>y_pred = classifier.predict(x_test)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1" name="Google Shape;201;p9"/>
          <p:cNvSpPr txBox="1"/>
          <p:nvPr>
            <p:ph idx="2" type="subTitle"/>
          </p:nvPr>
        </p:nvSpPr>
        <p:spPr>
          <a:xfrm>
            <a:off x="386225" y="3026025"/>
            <a:ext cx="21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pt-BR">
                <a:solidFill>
                  <a:schemeClr val="accent1"/>
                </a:solidFill>
              </a:rPr>
              <a:t>Código 2: </a:t>
            </a:r>
            <a:r>
              <a:rPr lang="pt-BR"/>
              <a:t>random forest</a:t>
            </a:r>
            <a:endParaRPr/>
          </a:p>
        </p:txBody>
      </p:sp>
      <p:sp>
        <p:nvSpPr>
          <p:cNvPr id="202" name="Google Shape;202;p9"/>
          <p:cNvSpPr txBox="1"/>
          <p:nvPr>
            <p:ph idx="2" type="subTitle"/>
          </p:nvPr>
        </p:nvSpPr>
        <p:spPr>
          <a:xfrm>
            <a:off x="311700" y="865325"/>
            <a:ext cx="21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pt-BR">
                <a:solidFill>
                  <a:schemeClr val="accent1"/>
                </a:solidFill>
              </a:rPr>
              <a:t>Código 1: </a:t>
            </a:r>
            <a:r>
              <a:rPr lang="pt-BR"/>
              <a:t>train-test-split</a:t>
            </a:r>
            <a:endParaRPr/>
          </a:p>
        </p:txBody>
      </p:sp>
      <p:sp>
        <p:nvSpPr>
          <p:cNvPr id="203" name="Google Shape;203;p9"/>
          <p:cNvSpPr txBox="1"/>
          <p:nvPr>
            <p:ph idx="1" type="body"/>
          </p:nvPr>
        </p:nvSpPr>
        <p:spPr>
          <a:xfrm>
            <a:off x="311700" y="1265525"/>
            <a:ext cx="7446900" cy="1058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</a:rPr>
              <a:t>X_train</a:t>
            </a:r>
            <a:r>
              <a:rPr lang="pt-BR" sz="1050">
                <a:solidFill>
                  <a:srgbClr val="DCDCDC"/>
                </a:solidFill>
                <a:highlight>
                  <a:srgbClr val="1E1E1E"/>
                </a:highlight>
              </a:rPr>
              <a:t>,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</a:rPr>
              <a:t> X_test</a:t>
            </a:r>
            <a:r>
              <a:rPr lang="pt-BR" sz="1050">
                <a:solidFill>
                  <a:srgbClr val="DCDCDC"/>
                </a:solidFill>
                <a:highlight>
                  <a:srgbClr val="1E1E1E"/>
                </a:highlight>
              </a:rPr>
              <a:t>,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</a:rPr>
              <a:t> y_train</a:t>
            </a:r>
            <a:r>
              <a:rPr lang="pt-BR" sz="1050">
                <a:solidFill>
                  <a:srgbClr val="DCDCDC"/>
                </a:solidFill>
                <a:highlight>
                  <a:srgbClr val="1E1E1E"/>
                </a:highlight>
              </a:rPr>
              <a:t>,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</a:rPr>
              <a:t> y_test = train_test_split</a:t>
            </a:r>
            <a:r>
              <a:rPr lang="pt-BR" sz="1050">
                <a:solidFill>
                  <a:srgbClr val="DCDCDC"/>
                </a:solidFill>
                <a:highlight>
                  <a:srgbClr val="1E1E1E"/>
                </a:highlight>
              </a:rPr>
              <a:t>(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</a:rPr>
              <a:t>X</a:t>
            </a:r>
            <a:r>
              <a:rPr lang="pt-BR" sz="1050">
                <a:solidFill>
                  <a:srgbClr val="DCDCDC"/>
                </a:solidFill>
                <a:highlight>
                  <a:srgbClr val="1E1E1E"/>
                </a:highlight>
              </a:rPr>
              <a:t>,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</a:rPr>
              <a:t> y</a:t>
            </a:r>
            <a:r>
              <a:rPr lang="pt-BR" sz="1050">
                <a:solidFill>
                  <a:srgbClr val="DCDCDC"/>
                </a:solidFill>
                <a:highlight>
                  <a:srgbClr val="1E1E1E"/>
                </a:highlight>
              </a:rPr>
              <a:t>,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</a:rPr>
              <a:t> test_size=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</a:rPr>
              <a:t>0.3</a:t>
            </a:r>
            <a:r>
              <a:rPr lang="pt-BR" sz="1050">
                <a:solidFill>
                  <a:srgbClr val="DCDCDC"/>
                </a:solidFill>
                <a:highlight>
                  <a:srgbClr val="1E1E1E"/>
                </a:highlight>
              </a:rPr>
              <a:t>,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</a:rPr>
              <a:t> random_state=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</a:rPr>
              <a:t>0</a:t>
            </a:r>
            <a:r>
              <a:rPr lang="pt-BR" sz="1050">
                <a:solidFill>
                  <a:srgbClr val="DCDCDC"/>
                </a:solidFill>
                <a:highlight>
                  <a:srgbClr val="1E1E1E"/>
                </a:highlight>
              </a:rPr>
              <a:t>,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</a:rPr>
              <a:t> shuffle = 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</a:rPr>
              <a:t>True</a:t>
            </a:r>
            <a:r>
              <a:rPr lang="pt-BR" sz="1050">
                <a:solidFill>
                  <a:srgbClr val="DCDCDC"/>
                </a:solidFill>
                <a:highlight>
                  <a:srgbClr val="1E1E1E"/>
                </a:highlight>
              </a:rPr>
              <a:t>)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AVALIAÇÃO</a:t>
            </a:r>
            <a:endParaRPr/>
          </a:p>
        </p:txBody>
      </p:sp>
      <p:sp>
        <p:nvSpPr>
          <p:cNvPr id="209" name="Google Shape;209;p1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Exemplo de um código</a:t>
            </a:r>
            <a:endParaRPr/>
          </a:p>
        </p:txBody>
      </p:sp>
      <p:sp>
        <p:nvSpPr>
          <p:cNvPr id="215" name="Google Shape;215;p1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6" name="Google Shape;216;p11"/>
          <p:cNvSpPr txBox="1"/>
          <p:nvPr>
            <p:ph idx="2" type="subTitle"/>
          </p:nvPr>
        </p:nvSpPr>
        <p:spPr>
          <a:xfrm>
            <a:off x="386225" y="944613"/>
            <a:ext cx="72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pt-BR">
                <a:solidFill>
                  <a:schemeClr val="accent1"/>
                </a:solidFill>
              </a:rPr>
              <a:t>Figura : </a:t>
            </a:r>
            <a:r>
              <a:rPr lang="pt-BR"/>
              <a:t>acurácia e classification report</a:t>
            </a:r>
            <a:endParaRPr/>
          </a:p>
        </p:txBody>
      </p:sp>
      <p:pic>
        <p:nvPicPr>
          <p:cNvPr id="217" name="Google Shape;2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25" y="1349083"/>
            <a:ext cx="7700552" cy="3578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3" name="Google Shape;223;p13"/>
          <p:cNvSpPr txBox="1"/>
          <p:nvPr>
            <p:ph type="title"/>
          </p:nvPr>
        </p:nvSpPr>
        <p:spPr>
          <a:xfrm>
            <a:off x="1799275" y="1078975"/>
            <a:ext cx="5484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224" name="Google Shape;224;p13"/>
          <p:cNvSpPr txBox="1"/>
          <p:nvPr>
            <p:ph idx="1" type="body"/>
          </p:nvPr>
        </p:nvSpPr>
        <p:spPr>
          <a:xfrm>
            <a:off x="1605921" y="2338322"/>
            <a:ext cx="5870708" cy="1058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pt-BR" sz="1800"/>
              <a:t>Dúvidas ou sugestões:</a:t>
            </a:r>
            <a:endParaRPr b="1" sz="18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pt-BR" sz="1400"/>
              <a:t>tharic96@discente.ufg.br ou  alexandrefilho@discente.ufg.br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129" name="Google Shape;129;p2"/>
          <p:cNvSpPr txBox="1"/>
          <p:nvPr>
            <p:ph idx="1" type="body"/>
          </p:nvPr>
        </p:nvSpPr>
        <p:spPr>
          <a:xfrm>
            <a:off x="311700" y="936000"/>
            <a:ext cx="7670100" cy="13172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u="sng">
                <a:solidFill>
                  <a:schemeClr val="hlink"/>
                </a:solidFill>
              </a:rPr>
              <a:t>O problema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u="sng">
                <a:solidFill>
                  <a:schemeClr val="hlink"/>
                </a:solidFill>
              </a:rPr>
              <a:t>Conjunto de dados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u="sng">
                <a:solidFill>
                  <a:schemeClr val="hlink"/>
                </a:solidFill>
              </a:rPr>
              <a:t>Algoritmos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u="sng">
                <a:solidFill>
                  <a:schemeClr val="hlink"/>
                </a:solidFill>
              </a:rPr>
              <a:t>Avaliação </a:t>
            </a:r>
            <a:endParaRPr/>
          </a:p>
        </p:txBody>
      </p:sp>
      <p:sp>
        <p:nvSpPr>
          <p:cNvPr id="130" name="Google Shape;130;p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DESCRIÇÃO DO PROBLEMA</a:t>
            </a:r>
            <a:endParaRPr/>
          </a:p>
        </p:txBody>
      </p:sp>
      <p:sp>
        <p:nvSpPr>
          <p:cNvPr id="136" name="Google Shape;136;p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idx="1" type="body"/>
          </p:nvPr>
        </p:nvSpPr>
        <p:spPr>
          <a:xfrm>
            <a:off x="385575" y="1759450"/>
            <a:ext cx="7565700" cy="133482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pt-BR"/>
              <a:t>O problema se concentra no alto custo enfrentado por operadoras de planos de saúde para que auditores verifiquem se uma solicitação de consulta, exame ou procedimento deverá ser autorizado ou negado.</a:t>
            </a:r>
            <a:endParaRPr/>
          </a:p>
        </p:txBody>
      </p:sp>
      <p:sp>
        <p:nvSpPr>
          <p:cNvPr id="142" name="Google Shape;142;p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Problema Central</a:t>
            </a:r>
            <a:endParaRPr/>
          </a:p>
        </p:txBody>
      </p:sp>
      <p:sp>
        <p:nvSpPr>
          <p:cNvPr id="143" name="Google Shape;143;p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4" name="Google Shape;144;p4"/>
          <p:cNvSpPr txBox="1"/>
          <p:nvPr>
            <p:ph idx="3" type="subTitle"/>
          </p:nvPr>
        </p:nvSpPr>
        <p:spPr>
          <a:xfrm>
            <a:off x="385725" y="1798875"/>
            <a:ext cx="7295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Autorizar ou negar solicitação de plano de saúde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CONJUNTO DE DADOS</a:t>
            </a:r>
            <a:endParaRPr/>
          </a:p>
        </p:txBody>
      </p:sp>
      <p:sp>
        <p:nvSpPr>
          <p:cNvPr id="150" name="Google Shape;150;p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3346265" y="169242"/>
            <a:ext cx="4545172" cy="586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pt-BR" sz="1400">
                <a:solidFill>
                  <a:schemeClr val="accent1"/>
                </a:solidFill>
              </a:rPr>
              <a:t>Figura 1:</a:t>
            </a:r>
            <a:r>
              <a:rPr lang="pt-BR" sz="1400"/>
              <a:t> Informações das features da base de treino</a:t>
            </a:r>
            <a:endParaRPr sz="1400"/>
          </a:p>
        </p:txBody>
      </p:sp>
      <p:sp>
        <p:nvSpPr>
          <p:cNvPr id="156" name="Google Shape;156;p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7" y="169242"/>
            <a:ext cx="3254198" cy="49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231" y="0"/>
            <a:ext cx="25108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>
            <p:ph idx="1" type="body"/>
          </p:nvPr>
        </p:nvSpPr>
        <p:spPr>
          <a:xfrm>
            <a:off x="2429577" y="4703617"/>
            <a:ext cx="3959094" cy="586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pt-BR" sz="1400">
                <a:solidFill>
                  <a:schemeClr val="accent1"/>
                </a:solidFill>
              </a:rPr>
              <a:t>Figura 2:</a:t>
            </a:r>
            <a:r>
              <a:rPr lang="pt-BR" sz="1400"/>
              <a:t> Variáveis distintas na base de treino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139ff3479_0_10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Feature Engineering</a:t>
            </a:r>
            <a:endParaRPr/>
          </a:p>
        </p:txBody>
      </p:sp>
      <p:sp>
        <p:nvSpPr>
          <p:cNvPr id="170" name="Google Shape;170;g1b139ff3479_0_10"/>
          <p:cNvSpPr txBox="1"/>
          <p:nvPr>
            <p:ph idx="1" type="body"/>
          </p:nvPr>
        </p:nvSpPr>
        <p:spPr>
          <a:xfrm>
            <a:off x="311700" y="936000"/>
            <a:ext cx="7670100" cy="15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Foram convertidos os campos “DT_REQUISICAO” E “DT_NASCIMENTO” para variáveis de data, contendo Ano, mês e 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seguida foram subtraídas, criando o campo “IDADE”, reduzindo variáveis distintas</a:t>
            </a:r>
            <a:endParaRPr/>
          </a:p>
        </p:txBody>
      </p:sp>
      <p:sp>
        <p:nvSpPr>
          <p:cNvPr id="171" name="Google Shape;171;g1b139ff3479_0_1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2" name="Google Shape;172;g1b139ff347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05412"/>
            <a:ext cx="8839201" cy="199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139ff3479_0_1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Após o pré processamento</a:t>
            </a:r>
            <a:endParaRPr/>
          </a:p>
        </p:txBody>
      </p:sp>
      <p:sp>
        <p:nvSpPr>
          <p:cNvPr id="178" name="Google Shape;178;g1b139ff3479_0_1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9" name="Google Shape;179;g1b139ff3479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380460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FGTeX Presentation">
  <a:themeElements>
    <a:clrScheme name="Simple Light">
      <a:dk1>
        <a:srgbClr val="212121"/>
      </a:dk1>
      <a:lt1>
        <a:srgbClr val="FFFFFF"/>
      </a:lt1>
      <a:dk2>
        <a:srgbClr val="969696"/>
      </a:dk2>
      <a:lt2>
        <a:srgbClr val="F9F9F9"/>
      </a:lt2>
      <a:accent1>
        <a:srgbClr val="0072B9"/>
      </a:accent1>
      <a:accent2>
        <a:srgbClr val="005CA1"/>
      </a:accent2>
      <a:accent3>
        <a:srgbClr val="BF53DB"/>
      </a:accent3>
      <a:accent4>
        <a:srgbClr val="8E1AAA"/>
      </a:accent4>
      <a:accent5>
        <a:srgbClr val="7ABC0C"/>
      </a:accent5>
      <a:accent6>
        <a:srgbClr val="5B8D08"/>
      </a:accent6>
      <a:hlink>
        <a:srgbClr val="0072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Tharic Araujo</dc:creator>
</cp:coreProperties>
</file>