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FBC71-A980-44BF-8570-4937DB0EA9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6B011-0ACC-4DA0-8AC6-88CF8B1C6E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solidFill>
                <a:schemeClr val="tx1">
                  <a:lumMod val="85000"/>
                </a:schemeClr>
              </a:solidFill>
            </a:rPr>
            <a:t>Flexible address input for improved user experience</a:t>
          </a:r>
          <a:endParaRPr lang="en-US" dirty="0">
            <a:solidFill>
              <a:schemeClr val="tx1">
                <a:lumMod val="85000"/>
              </a:schemeClr>
            </a:solidFill>
          </a:endParaRPr>
        </a:p>
      </dgm:t>
    </dgm:pt>
    <dgm:pt modelId="{5BA6BBB4-39A1-4DD9-BD7C-759820221872}" type="parTrans" cxnId="{C76B14D9-6AE9-4D00-981D-256985B53B8A}">
      <dgm:prSet/>
      <dgm:spPr/>
      <dgm:t>
        <a:bodyPr/>
        <a:lstStyle/>
        <a:p>
          <a:endParaRPr lang="en-US"/>
        </a:p>
      </dgm:t>
    </dgm:pt>
    <dgm:pt modelId="{7B0CB904-0065-4BF5-BDEA-536C0CB914EC}" type="sibTrans" cxnId="{C76B14D9-6AE9-4D00-981D-256985B53B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2A07F5-5044-4E6B-BD14-C21C393A37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solidFill>
                <a:schemeClr val="tx1">
                  <a:lumMod val="85000"/>
                </a:schemeClr>
              </a:solidFill>
            </a:rPr>
            <a:t>Intelligent geolocation algorithms to interpret user input</a:t>
          </a:r>
          <a:endParaRPr lang="en-US" dirty="0">
            <a:solidFill>
              <a:schemeClr val="tx1">
                <a:lumMod val="85000"/>
              </a:schemeClr>
            </a:solidFill>
          </a:endParaRPr>
        </a:p>
      </dgm:t>
    </dgm:pt>
    <dgm:pt modelId="{78636E05-64BE-4C20-95E9-044BA7655BCD}" type="parTrans" cxnId="{027D632A-A6AF-4A31-8D38-A9CBD52573ED}">
      <dgm:prSet/>
      <dgm:spPr/>
      <dgm:t>
        <a:bodyPr/>
        <a:lstStyle/>
        <a:p>
          <a:endParaRPr lang="en-US"/>
        </a:p>
      </dgm:t>
    </dgm:pt>
    <dgm:pt modelId="{98689409-DB7A-4364-8428-E3E4E760FA45}" type="sibTrans" cxnId="{027D632A-A6AF-4A31-8D38-A9CBD52573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387543-AF45-46D1-849A-B52209687D4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>
              <a:solidFill>
                <a:schemeClr val="tx1">
                  <a:lumMod val="85000"/>
                </a:schemeClr>
              </a:solidFill>
            </a:rPr>
            <a:t>Accurate location data retrieval for the desired destination</a:t>
          </a:r>
          <a:endParaRPr lang="en-US" dirty="0">
            <a:solidFill>
              <a:schemeClr val="tx1">
                <a:lumMod val="85000"/>
              </a:schemeClr>
            </a:solidFill>
          </a:endParaRPr>
        </a:p>
      </dgm:t>
    </dgm:pt>
    <dgm:pt modelId="{60A73B8D-1086-4538-A48C-C9486A1FD346}" type="parTrans" cxnId="{A925DB34-A93C-4C3E-A29A-413CD9D49545}">
      <dgm:prSet/>
      <dgm:spPr/>
      <dgm:t>
        <a:bodyPr/>
        <a:lstStyle/>
        <a:p>
          <a:endParaRPr lang="en-US"/>
        </a:p>
      </dgm:t>
    </dgm:pt>
    <dgm:pt modelId="{BF3DC4A5-B3C8-4D69-A8BE-44AD2A06D042}" type="sibTrans" cxnId="{A925DB34-A93C-4C3E-A29A-413CD9D495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571ABE-B1C6-48EB-B794-48A69406607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>
              <a:solidFill>
                <a:schemeClr val="tx1">
                  <a:lumMod val="85000"/>
                </a:schemeClr>
              </a:solidFill>
            </a:rPr>
            <a:t>Convenient route planning with a single click</a:t>
          </a:r>
          <a:endParaRPr lang="en-US">
            <a:solidFill>
              <a:schemeClr val="tx1">
                <a:lumMod val="85000"/>
              </a:schemeClr>
            </a:solidFill>
          </a:endParaRPr>
        </a:p>
      </dgm:t>
    </dgm:pt>
    <dgm:pt modelId="{C40B2484-81C2-452F-916F-43D1DA7F0E74}" type="parTrans" cxnId="{72B6A81E-022C-4FB3-92F2-DF3DE2660926}">
      <dgm:prSet/>
      <dgm:spPr/>
      <dgm:t>
        <a:bodyPr/>
        <a:lstStyle/>
        <a:p>
          <a:endParaRPr lang="en-US"/>
        </a:p>
      </dgm:t>
    </dgm:pt>
    <dgm:pt modelId="{F607BEE0-3837-4670-8D0F-54AB9CBC5FC7}" type="sibTrans" cxnId="{72B6A81E-022C-4FB3-92F2-DF3DE2660926}">
      <dgm:prSet/>
      <dgm:spPr/>
      <dgm:t>
        <a:bodyPr/>
        <a:lstStyle/>
        <a:p>
          <a:endParaRPr lang="en-US"/>
        </a:p>
      </dgm:t>
    </dgm:pt>
    <dgm:pt modelId="{89CCE9EA-8C60-4283-A4A1-9669AE7F0D32}" type="pres">
      <dgm:prSet presAssocID="{CC8FBC71-A980-44BF-8570-4937DB0EA90E}" presName="root" presStyleCnt="0">
        <dgm:presLayoutVars>
          <dgm:dir/>
          <dgm:resizeHandles val="exact"/>
        </dgm:presLayoutVars>
      </dgm:prSet>
      <dgm:spPr/>
    </dgm:pt>
    <dgm:pt modelId="{3285E9FB-ED14-40DD-BA63-5BE21191E000}" type="pres">
      <dgm:prSet presAssocID="{CC8FBC71-A980-44BF-8570-4937DB0EA90E}" presName="container" presStyleCnt="0">
        <dgm:presLayoutVars>
          <dgm:dir/>
          <dgm:resizeHandles val="exact"/>
        </dgm:presLayoutVars>
      </dgm:prSet>
      <dgm:spPr/>
    </dgm:pt>
    <dgm:pt modelId="{76D86F51-714C-4640-8A3A-5CF84AF3DA56}" type="pres">
      <dgm:prSet presAssocID="{5936B011-0ACC-4DA0-8AC6-88CF8B1C6E72}" presName="compNode" presStyleCnt="0"/>
      <dgm:spPr/>
    </dgm:pt>
    <dgm:pt modelId="{76457D8D-8236-4D20-9DE1-7358487CBBCE}" type="pres">
      <dgm:prSet presAssocID="{5936B011-0ACC-4DA0-8AC6-88CF8B1C6E72}" presName="iconBgRect" presStyleLbl="bgShp" presStyleIdx="0" presStyleCnt="4"/>
      <dgm:spPr/>
    </dgm:pt>
    <dgm:pt modelId="{6E18A60B-2C05-4F61-AFE9-D24D52EF89FE}" type="pres">
      <dgm:prSet presAssocID="{5936B011-0ACC-4DA0-8AC6-88CF8B1C6E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CC964F4-88B4-4EF4-9C8A-41A121554A6E}" type="pres">
      <dgm:prSet presAssocID="{5936B011-0ACC-4DA0-8AC6-88CF8B1C6E72}" presName="spaceRect" presStyleCnt="0"/>
      <dgm:spPr/>
    </dgm:pt>
    <dgm:pt modelId="{A94CBA09-3C43-4881-BD27-F71D3338897B}" type="pres">
      <dgm:prSet presAssocID="{5936B011-0ACC-4DA0-8AC6-88CF8B1C6E72}" presName="textRect" presStyleLbl="revTx" presStyleIdx="0" presStyleCnt="4">
        <dgm:presLayoutVars>
          <dgm:chMax val="1"/>
          <dgm:chPref val="1"/>
        </dgm:presLayoutVars>
      </dgm:prSet>
      <dgm:spPr/>
    </dgm:pt>
    <dgm:pt modelId="{332356C6-525A-4185-A18C-4D47F103382D}" type="pres">
      <dgm:prSet presAssocID="{7B0CB904-0065-4BF5-BDEA-536C0CB914EC}" presName="sibTrans" presStyleLbl="sibTrans2D1" presStyleIdx="0" presStyleCnt="0"/>
      <dgm:spPr/>
    </dgm:pt>
    <dgm:pt modelId="{2BB42663-E4DC-42CE-B37B-FB78A158A669}" type="pres">
      <dgm:prSet presAssocID="{C72A07F5-5044-4E6B-BD14-C21C393A3720}" presName="compNode" presStyleCnt="0"/>
      <dgm:spPr/>
    </dgm:pt>
    <dgm:pt modelId="{D904FAC4-24EB-48D3-9282-D5E015F09C21}" type="pres">
      <dgm:prSet presAssocID="{C72A07F5-5044-4E6B-BD14-C21C393A3720}" presName="iconBgRect" presStyleLbl="bgShp" presStyleIdx="1" presStyleCnt="4"/>
      <dgm:spPr/>
    </dgm:pt>
    <dgm:pt modelId="{F5DDF3DB-461C-420F-BC26-630116281B09}" type="pres">
      <dgm:prSet presAssocID="{C72A07F5-5044-4E6B-BD14-C21C393A37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7176AAF2-3205-4967-A72C-A48ECAFF4D92}" type="pres">
      <dgm:prSet presAssocID="{C72A07F5-5044-4E6B-BD14-C21C393A3720}" presName="spaceRect" presStyleCnt="0"/>
      <dgm:spPr/>
    </dgm:pt>
    <dgm:pt modelId="{B98F31C1-6DF6-4DED-97E4-F24D2325CC96}" type="pres">
      <dgm:prSet presAssocID="{C72A07F5-5044-4E6B-BD14-C21C393A3720}" presName="textRect" presStyleLbl="revTx" presStyleIdx="1" presStyleCnt="4">
        <dgm:presLayoutVars>
          <dgm:chMax val="1"/>
          <dgm:chPref val="1"/>
        </dgm:presLayoutVars>
      </dgm:prSet>
      <dgm:spPr/>
    </dgm:pt>
    <dgm:pt modelId="{4F99D863-763B-4DAF-BCD3-D02A36E8727D}" type="pres">
      <dgm:prSet presAssocID="{98689409-DB7A-4364-8428-E3E4E760FA45}" presName="sibTrans" presStyleLbl="sibTrans2D1" presStyleIdx="0" presStyleCnt="0"/>
      <dgm:spPr/>
    </dgm:pt>
    <dgm:pt modelId="{888D1ECF-1E11-42DC-A5E1-6C3205BE0075}" type="pres">
      <dgm:prSet presAssocID="{15387543-AF45-46D1-849A-B52209687D41}" presName="compNode" presStyleCnt="0"/>
      <dgm:spPr/>
    </dgm:pt>
    <dgm:pt modelId="{748610BA-55C9-480F-8E49-7B29DAB7562D}" type="pres">
      <dgm:prSet presAssocID="{15387543-AF45-46D1-849A-B52209687D41}" presName="iconBgRect" presStyleLbl="bgShp" presStyleIdx="2" presStyleCnt="4"/>
      <dgm:spPr/>
    </dgm:pt>
    <dgm:pt modelId="{7C94B0C3-5EF2-40F8-8F41-BB9EC6961D18}" type="pres">
      <dgm:prSet presAssocID="{15387543-AF45-46D1-849A-B52209687D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C98F353-71B3-4156-B11C-9490E1A46542}" type="pres">
      <dgm:prSet presAssocID="{15387543-AF45-46D1-849A-B52209687D41}" presName="spaceRect" presStyleCnt="0"/>
      <dgm:spPr/>
    </dgm:pt>
    <dgm:pt modelId="{8FA763C5-878C-4E78-B19F-96B0093257D1}" type="pres">
      <dgm:prSet presAssocID="{15387543-AF45-46D1-849A-B52209687D41}" presName="textRect" presStyleLbl="revTx" presStyleIdx="2" presStyleCnt="4">
        <dgm:presLayoutVars>
          <dgm:chMax val="1"/>
          <dgm:chPref val="1"/>
        </dgm:presLayoutVars>
      </dgm:prSet>
      <dgm:spPr/>
    </dgm:pt>
    <dgm:pt modelId="{7CA84C79-FDD2-4C3F-BB92-E90C545D3FCC}" type="pres">
      <dgm:prSet presAssocID="{BF3DC4A5-B3C8-4D69-A8BE-44AD2A06D042}" presName="sibTrans" presStyleLbl="sibTrans2D1" presStyleIdx="0" presStyleCnt="0"/>
      <dgm:spPr/>
    </dgm:pt>
    <dgm:pt modelId="{A92E657D-0748-47E9-A57D-8549F91D7530}" type="pres">
      <dgm:prSet presAssocID="{E3571ABE-B1C6-48EB-B794-48A694066073}" presName="compNode" presStyleCnt="0"/>
      <dgm:spPr/>
    </dgm:pt>
    <dgm:pt modelId="{1FCE0D7D-067D-4312-A97D-9DD3C223BAE6}" type="pres">
      <dgm:prSet presAssocID="{E3571ABE-B1C6-48EB-B794-48A694066073}" presName="iconBgRect" presStyleLbl="bgShp" presStyleIdx="3" presStyleCnt="4"/>
      <dgm:spPr/>
    </dgm:pt>
    <dgm:pt modelId="{C6161198-FBAD-40CC-A310-BA0A77750E37}" type="pres">
      <dgm:prSet presAssocID="{E3571ABE-B1C6-48EB-B794-48A6940660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07B26000-705F-45BF-B929-D8F53EA50B3C}" type="pres">
      <dgm:prSet presAssocID="{E3571ABE-B1C6-48EB-B794-48A694066073}" presName="spaceRect" presStyleCnt="0"/>
      <dgm:spPr/>
    </dgm:pt>
    <dgm:pt modelId="{6F520F58-54A8-45CC-B8A1-BE7FDDCD5D89}" type="pres">
      <dgm:prSet presAssocID="{E3571ABE-B1C6-48EB-B794-48A6940660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5B7601-5B36-46F1-9236-9891C0EA5498}" type="presOf" srcId="{98689409-DB7A-4364-8428-E3E4E760FA45}" destId="{4F99D863-763B-4DAF-BCD3-D02A36E8727D}" srcOrd="0" destOrd="0" presId="urn:microsoft.com/office/officeart/2018/2/layout/IconCircleList"/>
    <dgm:cxn modelId="{4889F413-B26E-49DD-9A40-8450A30E7470}" type="presOf" srcId="{C72A07F5-5044-4E6B-BD14-C21C393A3720}" destId="{B98F31C1-6DF6-4DED-97E4-F24D2325CC96}" srcOrd="0" destOrd="0" presId="urn:microsoft.com/office/officeart/2018/2/layout/IconCircleList"/>
    <dgm:cxn modelId="{C30C9115-6FE2-471B-A72A-161B05722BA2}" type="presOf" srcId="{E3571ABE-B1C6-48EB-B794-48A694066073}" destId="{6F520F58-54A8-45CC-B8A1-BE7FDDCD5D89}" srcOrd="0" destOrd="0" presId="urn:microsoft.com/office/officeart/2018/2/layout/IconCircleList"/>
    <dgm:cxn modelId="{72B6A81E-022C-4FB3-92F2-DF3DE2660926}" srcId="{CC8FBC71-A980-44BF-8570-4937DB0EA90E}" destId="{E3571ABE-B1C6-48EB-B794-48A694066073}" srcOrd="3" destOrd="0" parTransId="{C40B2484-81C2-452F-916F-43D1DA7F0E74}" sibTransId="{F607BEE0-3837-4670-8D0F-54AB9CBC5FC7}"/>
    <dgm:cxn modelId="{027D632A-A6AF-4A31-8D38-A9CBD52573ED}" srcId="{CC8FBC71-A980-44BF-8570-4937DB0EA90E}" destId="{C72A07F5-5044-4E6B-BD14-C21C393A3720}" srcOrd="1" destOrd="0" parTransId="{78636E05-64BE-4C20-95E9-044BA7655BCD}" sibTransId="{98689409-DB7A-4364-8428-E3E4E760FA45}"/>
    <dgm:cxn modelId="{B7718131-717C-43F5-B4D1-68948A2B2E52}" type="presOf" srcId="{7B0CB904-0065-4BF5-BDEA-536C0CB914EC}" destId="{332356C6-525A-4185-A18C-4D47F103382D}" srcOrd="0" destOrd="0" presId="urn:microsoft.com/office/officeart/2018/2/layout/IconCircleList"/>
    <dgm:cxn modelId="{A925DB34-A93C-4C3E-A29A-413CD9D49545}" srcId="{CC8FBC71-A980-44BF-8570-4937DB0EA90E}" destId="{15387543-AF45-46D1-849A-B52209687D41}" srcOrd="2" destOrd="0" parTransId="{60A73B8D-1086-4538-A48C-C9486A1FD346}" sibTransId="{BF3DC4A5-B3C8-4D69-A8BE-44AD2A06D042}"/>
    <dgm:cxn modelId="{84874D64-5F60-46DC-A282-B3119562E8D6}" type="presOf" srcId="{5936B011-0ACC-4DA0-8AC6-88CF8B1C6E72}" destId="{A94CBA09-3C43-4881-BD27-F71D3338897B}" srcOrd="0" destOrd="0" presId="urn:microsoft.com/office/officeart/2018/2/layout/IconCircleList"/>
    <dgm:cxn modelId="{E9869467-0F33-49CE-BC5A-50C68FB4890E}" type="presOf" srcId="{BF3DC4A5-B3C8-4D69-A8BE-44AD2A06D042}" destId="{7CA84C79-FDD2-4C3F-BB92-E90C545D3FCC}" srcOrd="0" destOrd="0" presId="urn:microsoft.com/office/officeart/2018/2/layout/IconCircleList"/>
    <dgm:cxn modelId="{EB32A772-E3EA-4D9B-B581-16D4DBF2526B}" type="presOf" srcId="{CC8FBC71-A980-44BF-8570-4937DB0EA90E}" destId="{89CCE9EA-8C60-4283-A4A1-9669AE7F0D32}" srcOrd="0" destOrd="0" presId="urn:microsoft.com/office/officeart/2018/2/layout/IconCircleList"/>
    <dgm:cxn modelId="{617784BD-CD67-4558-BA2C-AA0613684427}" type="presOf" srcId="{15387543-AF45-46D1-849A-B52209687D41}" destId="{8FA763C5-878C-4E78-B19F-96B0093257D1}" srcOrd="0" destOrd="0" presId="urn:microsoft.com/office/officeart/2018/2/layout/IconCircleList"/>
    <dgm:cxn modelId="{C76B14D9-6AE9-4D00-981D-256985B53B8A}" srcId="{CC8FBC71-A980-44BF-8570-4937DB0EA90E}" destId="{5936B011-0ACC-4DA0-8AC6-88CF8B1C6E72}" srcOrd="0" destOrd="0" parTransId="{5BA6BBB4-39A1-4DD9-BD7C-759820221872}" sibTransId="{7B0CB904-0065-4BF5-BDEA-536C0CB914EC}"/>
    <dgm:cxn modelId="{605ACB0D-9EA6-4290-BCD7-AB138B63E7A8}" type="presParOf" srcId="{89CCE9EA-8C60-4283-A4A1-9669AE7F0D32}" destId="{3285E9FB-ED14-40DD-BA63-5BE21191E000}" srcOrd="0" destOrd="0" presId="urn:microsoft.com/office/officeart/2018/2/layout/IconCircleList"/>
    <dgm:cxn modelId="{262B3EE2-60F0-43D8-B218-FC50504154E3}" type="presParOf" srcId="{3285E9FB-ED14-40DD-BA63-5BE21191E000}" destId="{76D86F51-714C-4640-8A3A-5CF84AF3DA56}" srcOrd="0" destOrd="0" presId="urn:microsoft.com/office/officeart/2018/2/layout/IconCircleList"/>
    <dgm:cxn modelId="{027C22AD-1B56-49EB-98E6-2DE6A295E26C}" type="presParOf" srcId="{76D86F51-714C-4640-8A3A-5CF84AF3DA56}" destId="{76457D8D-8236-4D20-9DE1-7358487CBBCE}" srcOrd="0" destOrd="0" presId="urn:microsoft.com/office/officeart/2018/2/layout/IconCircleList"/>
    <dgm:cxn modelId="{E072C087-E2F8-4EEE-AD75-3836743C9B7A}" type="presParOf" srcId="{76D86F51-714C-4640-8A3A-5CF84AF3DA56}" destId="{6E18A60B-2C05-4F61-AFE9-D24D52EF89FE}" srcOrd="1" destOrd="0" presId="urn:microsoft.com/office/officeart/2018/2/layout/IconCircleList"/>
    <dgm:cxn modelId="{11475A5D-8DD8-4227-A3C5-80BEB07F3981}" type="presParOf" srcId="{76D86F51-714C-4640-8A3A-5CF84AF3DA56}" destId="{FCC964F4-88B4-4EF4-9C8A-41A121554A6E}" srcOrd="2" destOrd="0" presId="urn:microsoft.com/office/officeart/2018/2/layout/IconCircleList"/>
    <dgm:cxn modelId="{DD15D5EE-91D0-423D-BCFB-2F17D0E79B87}" type="presParOf" srcId="{76D86F51-714C-4640-8A3A-5CF84AF3DA56}" destId="{A94CBA09-3C43-4881-BD27-F71D3338897B}" srcOrd="3" destOrd="0" presId="urn:microsoft.com/office/officeart/2018/2/layout/IconCircleList"/>
    <dgm:cxn modelId="{AB9CB918-B3FE-407B-B315-1AD2F71B5DE2}" type="presParOf" srcId="{3285E9FB-ED14-40DD-BA63-5BE21191E000}" destId="{332356C6-525A-4185-A18C-4D47F103382D}" srcOrd="1" destOrd="0" presId="urn:microsoft.com/office/officeart/2018/2/layout/IconCircleList"/>
    <dgm:cxn modelId="{C3266CE7-955A-4B09-9E70-DED6DABF120E}" type="presParOf" srcId="{3285E9FB-ED14-40DD-BA63-5BE21191E000}" destId="{2BB42663-E4DC-42CE-B37B-FB78A158A669}" srcOrd="2" destOrd="0" presId="urn:microsoft.com/office/officeart/2018/2/layout/IconCircleList"/>
    <dgm:cxn modelId="{1EC7ED19-1C6A-4866-922D-CBE8E934F18E}" type="presParOf" srcId="{2BB42663-E4DC-42CE-B37B-FB78A158A669}" destId="{D904FAC4-24EB-48D3-9282-D5E015F09C21}" srcOrd="0" destOrd="0" presId="urn:microsoft.com/office/officeart/2018/2/layout/IconCircleList"/>
    <dgm:cxn modelId="{71274A64-8EA0-401B-BC76-4640A9D2C752}" type="presParOf" srcId="{2BB42663-E4DC-42CE-B37B-FB78A158A669}" destId="{F5DDF3DB-461C-420F-BC26-630116281B09}" srcOrd="1" destOrd="0" presId="urn:microsoft.com/office/officeart/2018/2/layout/IconCircleList"/>
    <dgm:cxn modelId="{7CCFB2E6-E7C7-4D3E-ABBE-889878790562}" type="presParOf" srcId="{2BB42663-E4DC-42CE-B37B-FB78A158A669}" destId="{7176AAF2-3205-4967-A72C-A48ECAFF4D92}" srcOrd="2" destOrd="0" presId="urn:microsoft.com/office/officeart/2018/2/layout/IconCircleList"/>
    <dgm:cxn modelId="{5455CF35-1314-4146-BA51-D11678FACA80}" type="presParOf" srcId="{2BB42663-E4DC-42CE-B37B-FB78A158A669}" destId="{B98F31C1-6DF6-4DED-97E4-F24D2325CC96}" srcOrd="3" destOrd="0" presId="urn:microsoft.com/office/officeart/2018/2/layout/IconCircleList"/>
    <dgm:cxn modelId="{E0AF8425-1400-4062-83FF-F4FC4C6D5BEA}" type="presParOf" srcId="{3285E9FB-ED14-40DD-BA63-5BE21191E000}" destId="{4F99D863-763B-4DAF-BCD3-D02A36E8727D}" srcOrd="3" destOrd="0" presId="urn:microsoft.com/office/officeart/2018/2/layout/IconCircleList"/>
    <dgm:cxn modelId="{6287527B-4BAA-4932-B99C-DE972A23F162}" type="presParOf" srcId="{3285E9FB-ED14-40DD-BA63-5BE21191E000}" destId="{888D1ECF-1E11-42DC-A5E1-6C3205BE0075}" srcOrd="4" destOrd="0" presId="urn:microsoft.com/office/officeart/2018/2/layout/IconCircleList"/>
    <dgm:cxn modelId="{B4B9AE37-705D-4D9B-9461-DB8D25E4698F}" type="presParOf" srcId="{888D1ECF-1E11-42DC-A5E1-6C3205BE0075}" destId="{748610BA-55C9-480F-8E49-7B29DAB7562D}" srcOrd="0" destOrd="0" presId="urn:microsoft.com/office/officeart/2018/2/layout/IconCircleList"/>
    <dgm:cxn modelId="{056D3869-C36A-4D52-A9E2-F18C72899D06}" type="presParOf" srcId="{888D1ECF-1E11-42DC-A5E1-6C3205BE0075}" destId="{7C94B0C3-5EF2-40F8-8F41-BB9EC6961D18}" srcOrd="1" destOrd="0" presId="urn:microsoft.com/office/officeart/2018/2/layout/IconCircleList"/>
    <dgm:cxn modelId="{2B2544D3-AA2E-493F-97A4-BEE0A8E28B78}" type="presParOf" srcId="{888D1ECF-1E11-42DC-A5E1-6C3205BE0075}" destId="{FC98F353-71B3-4156-B11C-9490E1A46542}" srcOrd="2" destOrd="0" presId="urn:microsoft.com/office/officeart/2018/2/layout/IconCircleList"/>
    <dgm:cxn modelId="{B56E7FFD-8A58-4D51-870D-9216A2B2F147}" type="presParOf" srcId="{888D1ECF-1E11-42DC-A5E1-6C3205BE0075}" destId="{8FA763C5-878C-4E78-B19F-96B0093257D1}" srcOrd="3" destOrd="0" presId="urn:microsoft.com/office/officeart/2018/2/layout/IconCircleList"/>
    <dgm:cxn modelId="{73305C3C-74FA-47F1-9CEF-4BCA9D796FB5}" type="presParOf" srcId="{3285E9FB-ED14-40DD-BA63-5BE21191E000}" destId="{7CA84C79-FDD2-4C3F-BB92-E90C545D3FCC}" srcOrd="5" destOrd="0" presId="urn:microsoft.com/office/officeart/2018/2/layout/IconCircleList"/>
    <dgm:cxn modelId="{D910CE9C-7AF9-472C-871A-3DE2431365D6}" type="presParOf" srcId="{3285E9FB-ED14-40DD-BA63-5BE21191E000}" destId="{A92E657D-0748-47E9-A57D-8549F91D7530}" srcOrd="6" destOrd="0" presId="urn:microsoft.com/office/officeart/2018/2/layout/IconCircleList"/>
    <dgm:cxn modelId="{AA397FCD-5209-4147-994C-71A7F73A18AC}" type="presParOf" srcId="{A92E657D-0748-47E9-A57D-8549F91D7530}" destId="{1FCE0D7D-067D-4312-A97D-9DD3C223BAE6}" srcOrd="0" destOrd="0" presId="urn:microsoft.com/office/officeart/2018/2/layout/IconCircleList"/>
    <dgm:cxn modelId="{3DDCD434-F8C6-4ED8-AB1E-A3667FEFE361}" type="presParOf" srcId="{A92E657D-0748-47E9-A57D-8549F91D7530}" destId="{C6161198-FBAD-40CC-A310-BA0A77750E37}" srcOrd="1" destOrd="0" presId="urn:microsoft.com/office/officeart/2018/2/layout/IconCircleList"/>
    <dgm:cxn modelId="{90C9E0BC-9741-4468-8406-7FA5D12D0608}" type="presParOf" srcId="{A92E657D-0748-47E9-A57D-8549F91D7530}" destId="{07B26000-705F-45BF-B929-D8F53EA50B3C}" srcOrd="2" destOrd="0" presId="urn:microsoft.com/office/officeart/2018/2/layout/IconCircleList"/>
    <dgm:cxn modelId="{380B0145-0566-45DA-A35B-48D17B53C30F}" type="presParOf" srcId="{A92E657D-0748-47E9-A57D-8549F91D7530}" destId="{6F520F58-54A8-45CC-B8A1-BE7FDDCD5D8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57D8D-8236-4D20-9DE1-7358487CBBCE}">
      <dsp:nvSpPr>
        <dsp:cNvPr id="0" name=""/>
        <dsp:cNvSpPr/>
      </dsp:nvSpPr>
      <dsp:spPr>
        <a:xfrm>
          <a:off x="37902" y="383467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8A60B-2C05-4F61-AFE9-D24D52EF89FE}">
      <dsp:nvSpPr>
        <dsp:cNvPr id="0" name=""/>
        <dsp:cNvSpPr/>
      </dsp:nvSpPr>
      <dsp:spPr>
        <a:xfrm>
          <a:off x="299538" y="645103"/>
          <a:ext cx="722613" cy="722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CBA09-3C43-4881-BD27-F71D3338897B}">
      <dsp:nvSpPr>
        <dsp:cNvPr id="0" name=""/>
        <dsp:cNvSpPr/>
      </dsp:nvSpPr>
      <dsp:spPr>
        <a:xfrm>
          <a:off x="1550763" y="383467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>
              <a:solidFill>
                <a:schemeClr val="tx1">
                  <a:lumMod val="85000"/>
                </a:schemeClr>
              </a:solidFill>
            </a:rPr>
            <a:t>Flexible address input for improved user experience</a:t>
          </a:r>
          <a:endParaRPr lang="en-US" sz="2200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1550763" y="383467"/>
        <a:ext cx="2936729" cy="1245885"/>
      </dsp:txXfrm>
    </dsp:sp>
    <dsp:sp modelId="{D904FAC4-24EB-48D3-9282-D5E015F09C21}">
      <dsp:nvSpPr>
        <dsp:cNvPr id="0" name=""/>
        <dsp:cNvSpPr/>
      </dsp:nvSpPr>
      <dsp:spPr>
        <a:xfrm>
          <a:off x="4999196" y="383467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DF3DB-461C-420F-BC26-630116281B09}">
      <dsp:nvSpPr>
        <dsp:cNvPr id="0" name=""/>
        <dsp:cNvSpPr/>
      </dsp:nvSpPr>
      <dsp:spPr>
        <a:xfrm>
          <a:off x="5260832" y="645103"/>
          <a:ext cx="722613" cy="722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F31C1-6DF6-4DED-97E4-F24D2325CC96}">
      <dsp:nvSpPr>
        <dsp:cNvPr id="0" name=""/>
        <dsp:cNvSpPr/>
      </dsp:nvSpPr>
      <dsp:spPr>
        <a:xfrm>
          <a:off x="6512057" y="383467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>
              <a:solidFill>
                <a:schemeClr val="tx1">
                  <a:lumMod val="85000"/>
                </a:schemeClr>
              </a:solidFill>
            </a:rPr>
            <a:t>Intelligent geolocation algorithms to interpret user input</a:t>
          </a:r>
          <a:endParaRPr lang="en-US" sz="2200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6512057" y="383467"/>
        <a:ext cx="2936729" cy="1245885"/>
      </dsp:txXfrm>
    </dsp:sp>
    <dsp:sp modelId="{748610BA-55C9-480F-8E49-7B29DAB7562D}">
      <dsp:nvSpPr>
        <dsp:cNvPr id="0" name=""/>
        <dsp:cNvSpPr/>
      </dsp:nvSpPr>
      <dsp:spPr>
        <a:xfrm>
          <a:off x="37902" y="2296798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4B0C3-5EF2-40F8-8F41-BB9EC6961D18}">
      <dsp:nvSpPr>
        <dsp:cNvPr id="0" name=""/>
        <dsp:cNvSpPr/>
      </dsp:nvSpPr>
      <dsp:spPr>
        <a:xfrm>
          <a:off x="299538" y="2558434"/>
          <a:ext cx="722613" cy="722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763C5-878C-4E78-B19F-96B0093257D1}">
      <dsp:nvSpPr>
        <dsp:cNvPr id="0" name=""/>
        <dsp:cNvSpPr/>
      </dsp:nvSpPr>
      <dsp:spPr>
        <a:xfrm>
          <a:off x="1550763" y="2296798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>
              <a:solidFill>
                <a:schemeClr val="tx1">
                  <a:lumMod val="85000"/>
                </a:schemeClr>
              </a:solidFill>
            </a:rPr>
            <a:t>Accurate location data retrieval for the desired destination</a:t>
          </a:r>
          <a:endParaRPr lang="en-US" sz="2200" kern="1200" dirty="0">
            <a:solidFill>
              <a:schemeClr val="tx1">
                <a:lumMod val="85000"/>
              </a:schemeClr>
            </a:solidFill>
          </a:endParaRPr>
        </a:p>
      </dsp:txBody>
      <dsp:txXfrm>
        <a:off x="1550763" y="2296798"/>
        <a:ext cx="2936729" cy="1245885"/>
      </dsp:txXfrm>
    </dsp:sp>
    <dsp:sp modelId="{1FCE0D7D-067D-4312-A97D-9DD3C223BAE6}">
      <dsp:nvSpPr>
        <dsp:cNvPr id="0" name=""/>
        <dsp:cNvSpPr/>
      </dsp:nvSpPr>
      <dsp:spPr>
        <a:xfrm>
          <a:off x="4999196" y="2296798"/>
          <a:ext cx="1245885" cy="12458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61198-FBAD-40CC-A310-BA0A77750E37}">
      <dsp:nvSpPr>
        <dsp:cNvPr id="0" name=""/>
        <dsp:cNvSpPr/>
      </dsp:nvSpPr>
      <dsp:spPr>
        <a:xfrm>
          <a:off x="5260832" y="2558434"/>
          <a:ext cx="722613" cy="722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20F58-54A8-45CC-B8A1-BE7FDDCD5D89}">
      <dsp:nvSpPr>
        <dsp:cNvPr id="0" name=""/>
        <dsp:cNvSpPr/>
      </dsp:nvSpPr>
      <dsp:spPr>
        <a:xfrm>
          <a:off x="6512057" y="2296798"/>
          <a:ext cx="2936729" cy="124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>
              <a:solidFill>
                <a:schemeClr val="tx1">
                  <a:lumMod val="85000"/>
                </a:schemeClr>
              </a:solidFill>
            </a:rPr>
            <a:t>Convenient route planning with a single click</a:t>
          </a:r>
          <a:endParaRPr lang="en-US" sz="2200" kern="1200">
            <a:solidFill>
              <a:schemeClr val="tx1">
                <a:lumMod val="85000"/>
              </a:schemeClr>
            </a:solidFill>
          </a:endParaRPr>
        </a:p>
      </dsp:txBody>
      <dsp:txXfrm>
        <a:off x="6512057" y="2296798"/>
        <a:ext cx="2936729" cy="124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C0C5B-B3DC-F94D-88A6-83D60124125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B7657-ACDC-7749-8264-6D41D7C44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main source of testing throughout the project has been in-house debugging, which we conducted as and when we created new features. This was to keep in line with our agile approach to the project. For example, when a new feature was implemented and integrated with the main app prototype, we would then conduct extensive in house testing on that feature before beginning to implement the next feature.</a:t>
            </a:r>
          </a:p>
          <a:p>
            <a:endParaRPr lang="en-GB" dirty="0"/>
          </a:p>
          <a:p>
            <a:r>
              <a:rPr lang="en-GB" dirty="0"/>
              <a:t>We conducted this testing uses test cases, you can see an example on the screen, these cases allowed us to track and recreate any bugs we discovered and subsequently fix them.</a:t>
            </a:r>
          </a:p>
          <a:p>
            <a:endParaRPr lang="en-GB" dirty="0"/>
          </a:p>
          <a:p>
            <a:r>
              <a:rPr lang="en-GB" dirty="0"/>
              <a:t>We also used friends and colleagues on our course to test the app to see if they could find any issues with the design to features</a:t>
            </a:r>
          </a:p>
          <a:p>
            <a:endParaRPr lang="en-GB" dirty="0"/>
          </a:p>
          <a:p>
            <a:r>
              <a:rPr lang="en-GB"/>
              <a:t>Finally, </a:t>
            </a:r>
            <a:r>
              <a:rPr lang="en-GB" dirty="0"/>
              <a:t>we had proposed to do open beta testing where the app would be released to a control group, however this didn’t happen to do delays with ethics clearance.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3848-08C7-404D-B7F2-5D7D4BCDE8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0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7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1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68FCD-A0F1-221E-7537-E2E9CE6A5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87E17-B1D3-119C-7C48-6870B2192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757451"/>
            <a:ext cx="9626949" cy="1134452"/>
          </a:xfrm>
        </p:spPr>
        <p:txBody>
          <a:bodyPr anchor="ctr">
            <a:normAutofit/>
          </a:bodyPr>
          <a:lstStyle/>
          <a:p>
            <a:r>
              <a:rPr lang="en-US" dirty="0"/>
              <a:t>CM2307 Group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BBF0-1369-DF1E-54C8-58591D680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8" y="1904091"/>
            <a:ext cx="9626949" cy="613921"/>
          </a:xfrm>
        </p:spPr>
        <p:txBody>
          <a:bodyPr>
            <a:normAutofit/>
          </a:bodyPr>
          <a:lstStyle/>
          <a:p>
            <a:r>
              <a:rPr lang="en-US" dirty="0"/>
              <a:t>Final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41BA-D484-5BF8-EF1B-F7E4F26B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GB" i="0" u="none" strike="noStrike">
                <a:effectLst/>
              </a:rPr>
              <a:t>SOS and Emergency Contact</a:t>
            </a:r>
            <a:endParaRPr lang="en-GB" dirty="0"/>
          </a:p>
        </p:txBody>
      </p:sp>
      <p:pic>
        <p:nvPicPr>
          <p:cNvPr id="5" name="Picture 4" descr="Rescue buoy floating at sea">
            <a:extLst>
              <a:ext uri="{FF2B5EF4-FFF2-40B4-BE49-F238E27FC236}">
                <a16:creationId xmlns:a16="http://schemas.microsoft.com/office/drawing/2014/main" id="{E4C5604A-D67E-E4EB-6D79-1C4648BFD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0" r="42619" b="-1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AC5B-E43E-FFEF-3291-9277D59C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Homepage has a big SOS button that is held down to activate SOS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When an SOS is triggered, a text is sent to the emergency contact, similar to when an accelerometer anomaly gets detected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(Emergency contact feature not fully implemented and we couldn’t get the text to send location yet)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(App also asks for permission to send SMS when an emergency happens but in practice when the app is installed this permission should be resolved then instead)</a:t>
            </a:r>
          </a:p>
        </p:txBody>
      </p:sp>
    </p:spTree>
    <p:extLst>
      <p:ext uri="{BB962C8B-B14F-4D97-AF65-F5344CB8AC3E}">
        <p14:creationId xmlns:p14="http://schemas.microsoft.com/office/powerpoint/2010/main" val="240240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62FB-ECA8-ED03-05F4-F5DE8BD5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69" y="438981"/>
            <a:ext cx="4767031" cy="1549400"/>
          </a:xfrm>
        </p:spPr>
        <p:txBody>
          <a:bodyPr>
            <a:normAutofit/>
          </a:bodyPr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0350-C16E-1974-328C-983683C9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46" y="2160588"/>
            <a:ext cx="4767031" cy="3925887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In-house Debugging</a:t>
            </a:r>
          </a:p>
          <a:p>
            <a:pPr lvl="1"/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Test cases </a:t>
            </a:r>
          </a:p>
          <a:p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Course-mates Testing</a:t>
            </a:r>
          </a:p>
          <a:p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Proposed Beta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2D9D-3A21-8080-5022-788919F3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86" y="2160588"/>
            <a:ext cx="5102369" cy="269149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FBFB43-1AF4-BB46-1853-0EE15A256530}"/>
              </a:ext>
            </a:extLst>
          </p:cNvPr>
          <p:cNvSpPr/>
          <p:nvPr/>
        </p:nvSpPr>
        <p:spPr>
          <a:xfrm>
            <a:off x="5980670" y="2201778"/>
            <a:ext cx="1235676" cy="2283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A6A783-CD23-0A8C-00E7-F141FF36330F}"/>
              </a:ext>
            </a:extLst>
          </p:cNvPr>
          <p:cNvSpPr/>
          <p:nvPr/>
        </p:nvSpPr>
        <p:spPr>
          <a:xfrm>
            <a:off x="5946092" y="2358998"/>
            <a:ext cx="2364191" cy="2727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D7F-98A1-CD08-3F98-46334EB41BF3}"/>
              </a:ext>
            </a:extLst>
          </p:cNvPr>
          <p:cNvSpPr/>
          <p:nvPr/>
        </p:nvSpPr>
        <p:spPr>
          <a:xfrm>
            <a:off x="5782235" y="2587383"/>
            <a:ext cx="3242662" cy="10779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D5383-3DE4-B80A-9A0E-838711B606E6}"/>
              </a:ext>
            </a:extLst>
          </p:cNvPr>
          <p:cNvSpPr/>
          <p:nvPr/>
        </p:nvSpPr>
        <p:spPr>
          <a:xfrm>
            <a:off x="5744637" y="3738623"/>
            <a:ext cx="5046825" cy="11134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495-BC8B-CCC7-89A9-2D32A82F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41181"/>
            <a:ext cx="9486690" cy="1550419"/>
          </a:xfrm>
        </p:spPr>
        <p:txBody>
          <a:bodyPr/>
          <a:lstStyle/>
          <a:p>
            <a:r>
              <a:rPr lang="en-US" dirty="0"/>
              <a:t>App Logo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90CE-CF95-F281-3A43-7C7DD933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13040"/>
            <a:ext cx="9486690" cy="3926152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Moon=night, shield=safety, red=danger, green=safe</a:t>
            </a:r>
            <a:endParaRPr lang="en-GB" sz="2400" b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Blue=trust, yellow=positivity</a:t>
            </a:r>
            <a:endParaRPr lang="en-GB" sz="2400" b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Main pages=start up, registration, log in, </a:t>
            </a:r>
            <a:r>
              <a:rPr lang="en-GB" sz="2400" dirty="0">
                <a:solidFill>
                  <a:schemeClr val="tx1">
                    <a:lumMod val="85000"/>
                  </a:schemeClr>
                </a:solidFill>
              </a:rPr>
              <a:t>T</a:t>
            </a: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&amp;</a:t>
            </a:r>
            <a:r>
              <a:rPr lang="en-GB" sz="2400" dirty="0">
                <a:solidFill>
                  <a:schemeClr val="tx1">
                    <a:lumMod val="85000"/>
                  </a:schemeClr>
                </a:solidFill>
              </a:rPr>
              <a:t>C</a:t>
            </a: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’s, home screen, settings.</a:t>
            </a:r>
            <a:endParaRPr lang="en-GB" sz="2400" b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Maintain theme throughout app</a:t>
            </a:r>
            <a:endParaRPr lang="en-GB" sz="2400" b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Easy to navigate (drunk users)</a:t>
            </a:r>
            <a:br>
              <a:rPr lang="en-GB" dirty="0">
                <a:solidFill>
                  <a:schemeClr val="tx1">
                    <a:lumMod val="8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ADC6B5-0508-B88D-C138-115B85200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32" y="3743059"/>
            <a:ext cx="9680446" cy="29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61EC27-96AC-8288-3B68-1A8D615DA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91" y="-192574"/>
            <a:ext cx="2176926" cy="2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9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4267-6FB7-5A6F-5C78-8FB1069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Design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49C4-C0FC-F261-4446-F67E0FDBD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160158"/>
            <a:ext cx="9486690" cy="392615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</a:rPr>
              <a:t>Some extra design ideas that we had in mind for the application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E9E67D-C837-93AA-71BB-B7C936A76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12" y="1660846"/>
            <a:ext cx="2431402" cy="49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C5C5AD-E634-DDA6-C3B1-72C62CBC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89" y="1660846"/>
            <a:ext cx="2604582" cy="49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97EE5243-669D-0D99-5B71-6C3D35A9F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742" b="19914"/>
          <a:stretch/>
        </p:blipFill>
        <p:spPr>
          <a:xfrm>
            <a:off x="1522886" y="2710577"/>
            <a:ext cx="4154258" cy="254838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62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8F20-8470-38AE-AFEC-C7800173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NyteSafe – A night-time economy security application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651BE19-AA4B-0B72-042A-893BCD692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42" b="19914"/>
          <a:stretch/>
        </p:blipFill>
        <p:spPr>
          <a:xfrm>
            <a:off x="2452497" y="1857374"/>
            <a:ext cx="8151793" cy="50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8EB7-05F7-CA45-EC56-42893B7B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GB" i="0" u="none" strike="noStrike" dirty="0">
                <a:effectLst/>
              </a:rPr>
              <a:t>Accelerometer - Fall/Impact Detection</a:t>
            </a:r>
            <a:endParaRPr lang="en-US" dirty="0"/>
          </a:p>
        </p:txBody>
      </p:sp>
      <p:pic>
        <p:nvPicPr>
          <p:cNvPr id="5" name="Picture 4" descr="close up of man finger on stock market charts">
            <a:extLst>
              <a:ext uri="{FF2B5EF4-FFF2-40B4-BE49-F238E27FC236}">
                <a16:creationId xmlns:a16="http://schemas.microsoft.com/office/drawing/2014/main" id="{86ADCFD7-E0DC-8AD4-699A-9BB767361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3" r="39415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0DC0-B4B8-7175-3953-B135B3C3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 lnSpcReduction="10000"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Began with </a:t>
            </a:r>
            <a:r>
              <a:rPr lang="en-GB" b="0" i="0" u="none" strike="noStrike" dirty="0" err="1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Matlab</a:t>
            </a: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 graph analysis based on data collected in a padded gym room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Algorithm to detect a fall/impact based on harsh acceleration change then thought up and implemented into Python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Then transferred into Android Studio using built in using Sensors in Android phones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Harsh fall or impact is detected and reported through both calculating a mean and a threshold (explain here)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This then alerts emergency services and contacts if not cancelled by the user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461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20BC70AA-4B4D-51E2-D7FB-81CBAF9E8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6226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D336B-1D6F-4072-C0E4-51FA3EAB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en-GB" i="0" u="none" strike="noStrike" dirty="0">
                <a:effectLst/>
                <a:latin typeface="+mn-lt"/>
              </a:rPr>
              <a:t>User Accounts &amp; Authentication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D93C-CA12-78D6-8AB3-CE1E6E7A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 fontScale="62500" lnSpcReduction="20000"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b="0" i="0" u="none" strike="noStrike" dirty="0">
              <a:solidFill>
                <a:schemeClr val="tx1">
                  <a:lumMod val="85000"/>
                </a:schemeClr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Talk about basics of user accounts: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User signup (show what a user needs to sign up)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User login (done via email and password)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Forgot password (done through sending a password-reset link via email)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38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User can change details via settings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800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Firebase used as well</a:t>
            </a:r>
            <a:br>
              <a:rPr lang="en-GB" dirty="0">
                <a:solidFill>
                  <a:schemeClr val="tx1">
                    <a:lumMod val="85000"/>
                  </a:schemeClr>
                </a:solidFill>
                <a:latin typeface="+mj-lt"/>
              </a:rPr>
            </a:br>
            <a:endParaRPr lang="en-US" dirty="0">
              <a:solidFill>
                <a:schemeClr val="tx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88A7-DF0A-123D-6A04-7B448D13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GB" i="0" u="none" strike="noStrike" dirty="0">
                <a:effectLst/>
                <a:latin typeface="+mn-lt"/>
              </a:rPr>
              <a:t>Location Tracking and querying 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4FDBA332-A48B-97A1-CB62-54A97A924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9" r="33170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DC9D-F77E-1BD9-4247-9FEB8FB0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Use of google maps API along with android studio location tracking to show users location on a map</a:t>
            </a:r>
            <a:endParaRPr lang="en-GB" sz="2400" b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Use of python script to clean crime data along with using android studio to compile locations of crimes in </a:t>
            </a:r>
            <a:r>
              <a:rPr lang="en-GB" sz="2400" dirty="0">
                <a:solidFill>
                  <a:schemeClr val="tx1">
                    <a:lumMod val="85000"/>
                  </a:schemeClr>
                </a:solidFill>
              </a:rPr>
              <a:t>C</a:t>
            </a: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ardiff and then plot on heatmap</a:t>
            </a:r>
            <a:endParaRPr lang="en-GB" sz="2400" b="0" dirty="0">
              <a:solidFill>
                <a:schemeClr val="tx1">
                  <a:lumMod val="8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Use of Google's </a:t>
            </a:r>
            <a:r>
              <a:rPr lang="en-GB" sz="2400" b="0" i="0" u="none" strike="noStrike" dirty="0" err="1">
                <a:solidFill>
                  <a:schemeClr val="tx1">
                    <a:lumMod val="85000"/>
                  </a:schemeClr>
                </a:solidFill>
                <a:effectLst/>
              </a:rPr>
              <a:t>geoCoder</a:t>
            </a:r>
            <a:r>
              <a:rPr lang="en-GB" sz="24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 to query user inputs and plot query location on map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9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A0F6-78BD-9C24-F901-0D72D04B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462" y="455362"/>
            <a:ext cx="3683467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i="0" u="none" strike="noStrike" dirty="0">
                <a:effectLst/>
              </a:rPr>
              <a:t>GPS and Google Maps API Integration</a:t>
            </a:r>
            <a:endParaRPr lang="en-US" sz="3400" dirty="0"/>
          </a:p>
        </p:txBody>
      </p:sp>
      <p:pic>
        <p:nvPicPr>
          <p:cNvPr id="16" name="Picture 4" descr="Locator flag on a city map">
            <a:extLst>
              <a:ext uri="{FF2B5EF4-FFF2-40B4-BE49-F238E27FC236}">
                <a16:creationId xmlns:a16="http://schemas.microsoft.com/office/drawing/2014/main" id="{9BD395E8-8D03-B8F1-CA94-FFCB9F972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93" b="-2"/>
          <a:stretch/>
        </p:blipFill>
        <p:spPr>
          <a:xfrm>
            <a:off x="20" y="1"/>
            <a:ext cx="7531588" cy="685800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A9CD-BDFA-7D58-6860-4A3EF6F6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462" y="2160016"/>
            <a:ext cx="3683467" cy="3926152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Seamless integration of Google Maps API into the application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Coding in Java for a reliable and versatile foundation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Display of the user’s current location on the map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Text input for the destination addresses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Route planning from the user’s location to the destination specified</a:t>
            </a:r>
          </a:p>
        </p:txBody>
      </p:sp>
    </p:spTree>
    <p:extLst>
      <p:ext uri="{BB962C8B-B14F-4D97-AF65-F5344CB8AC3E}">
        <p14:creationId xmlns:p14="http://schemas.microsoft.com/office/powerpoint/2010/main" val="215841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3A90-E284-2AC9-0C2F-C51F84CB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i="0" u="none" strike="noStrike" dirty="0">
                <a:effectLst/>
              </a:rPr>
              <a:t>Address Input and Geolocation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96077B0-45AB-0CFA-47AE-063F1A574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031849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19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93FBFF08-51A7-D138-CF01-9F506C7B5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3504-909F-89BC-5616-CCC07119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78077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i="0" u="none" strike="noStrike" dirty="0">
                <a:effectLst/>
              </a:rPr>
              <a:t>Dynamic UI and Adaptability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4C46-AF0D-036A-C37F-5A024280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780775" cy="3926152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Intuitive user interface designed for ease of use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Dynamic adaptation to various screen sizes and device orientations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Ensures optimal display and functionality across different Android devices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tx1">
                    <a:lumMod val="85000"/>
                  </a:schemeClr>
                </a:solidFill>
                <a:effectLst/>
              </a:rPr>
              <a:t>A seamless user experience, regardless of the Android device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35A0B-C5A0-A89E-DA1D-95758332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GB" i="0" u="none" strike="noStrike" dirty="0">
                <a:effectLst/>
              </a:rPr>
              <a:t>Map View Heatmap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3BB2-C1B5-A962-74FB-3CD51CDE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03" y="1465920"/>
            <a:ext cx="6881728" cy="3926152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Utilises data obtained from South Wales Police website to display a heatmap of local crime in Cardiff area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Accurate latitude and longitude of each crime reported is used to create the heatmap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5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Higher traffic areas are shown in red/orange and lower traffic areas are clear/green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500" b="0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rPr>
              <a:t>Toggle allows users to see/hide the heatmap as per their discretion</a:t>
            </a:r>
          </a:p>
        </p:txBody>
      </p:sp>
      <p:pic>
        <p:nvPicPr>
          <p:cNvPr id="5" name="Picture 4" descr="Green colour on the traffic light">
            <a:extLst>
              <a:ext uri="{FF2B5EF4-FFF2-40B4-BE49-F238E27FC236}">
                <a16:creationId xmlns:a16="http://schemas.microsoft.com/office/drawing/2014/main" id="{20EDFFAA-E2A1-15EA-DE5D-6CB1B8A4D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81" r="20598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287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1F3720"/>
      </a:dk2>
      <a:lt2>
        <a:srgbClr val="E8E4E2"/>
      </a:lt2>
      <a:accent1>
        <a:srgbClr val="26ACE0"/>
      </a:accent1>
      <a:accent2>
        <a:srgbClr val="16B49E"/>
      </a:accent2>
      <a:accent3>
        <a:srgbClr val="24B966"/>
      </a:accent3>
      <a:accent4>
        <a:srgbClr val="17BA1B"/>
      </a:accent4>
      <a:accent5>
        <a:srgbClr val="5CB623"/>
      </a:accent5>
      <a:accent6>
        <a:srgbClr val="8FAC15"/>
      </a:accent6>
      <a:hlink>
        <a:srgbClr val="BF623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738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InterweaveVTI</vt:lpstr>
      <vt:lpstr>CM2307 Group 21</vt:lpstr>
      <vt:lpstr>NyteSafe – A night-time economy security application</vt:lpstr>
      <vt:lpstr>Accelerometer - Fall/Impact Detection</vt:lpstr>
      <vt:lpstr>User Accounts &amp; Authentication</vt:lpstr>
      <vt:lpstr>Location Tracking and querying </vt:lpstr>
      <vt:lpstr>GPS and Google Maps API Integration</vt:lpstr>
      <vt:lpstr>Address Input and Geolocation</vt:lpstr>
      <vt:lpstr>Dynamic UI and Adaptability</vt:lpstr>
      <vt:lpstr>Map View Heatmap</vt:lpstr>
      <vt:lpstr>SOS and Emergency Contact</vt:lpstr>
      <vt:lpstr>Testing</vt:lpstr>
      <vt:lpstr>App Logo and Design</vt:lpstr>
      <vt:lpstr>Further Design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CM2307 Group 21</dc:title>
  <dc:creator>Harry Jones</dc:creator>
  <cp:lastModifiedBy>Harry Jones</cp:lastModifiedBy>
  <cp:revision>10</cp:revision>
  <dcterms:created xsi:type="dcterms:W3CDTF">2023-04-30T21:58:52Z</dcterms:created>
  <dcterms:modified xsi:type="dcterms:W3CDTF">2023-05-09T10:39:35Z</dcterms:modified>
</cp:coreProperties>
</file>