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2"/>
  </p:notesMasterIdLst>
  <p:handoutMasterIdLst>
    <p:handoutMasterId r:id="rId23"/>
  </p:handoutMasterIdLst>
  <p:sldIdLst>
    <p:sldId id="369" r:id="rId2"/>
    <p:sldId id="370" r:id="rId3"/>
    <p:sldId id="372" r:id="rId4"/>
    <p:sldId id="373" r:id="rId5"/>
    <p:sldId id="374" r:id="rId6"/>
    <p:sldId id="379" r:id="rId7"/>
    <p:sldId id="377" r:id="rId8"/>
    <p:sldId id="378" r:id="rId9"/>
    <p:sldId id="380" r:id="rId10"/>
    <p:sldId id="387" r:id="rId11"/>
    <p:sldId id="388" r:id="rId12"/>
    <p:sldId id="389" r:id="rId13"/>
    <p:sldId id="390" r:id="rId14"/>
    <p:sldId id="391" r:id="rId15"/>
    <p:sldId id="383" r:id="rId16"/>
    <p:sldId id="384" r:id="rId17"/>
    <p:sldId id="381" r:id="rId18"/>
    <p:sldId id="382" r:id="rId19"/>
    <p:sldId id="385" r:id="rId20"/>
    <p:sldId id="386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56" autoAdjust="0"/>
  </p:normalViewPr>
  <p:slideViewPr>
    <p:cSldViewPr snapToGrid="0">
      <p:cViewPr>
        <p:scale>
          <a:sx n="66" d="100"/>
          <a:sy n="66" d="100"/>
        </p:scale>
        <p:origin x="-342" y="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19.04.2023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19.04.2023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‹Nr.›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 err="1"/>
              <a:t>Präsentation</a:t>
            </a:r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532"/>
            <a:ext cx="12192000" cy="760959"/>
          </a:xfrm>
        </p:spPr>
        <p:txBody>
          <a:bodyPr/>
          <a:lstStyle/>
          <a:p>
            <a:r>
              <a:rPr lang="en-GB" dirty="0"/>
              <a:t>OVT- </a:t>
            </a:r>
            <a:r>
              <a:rPr lang="en-GB" dirty="0" err="1"/>
              <a:t>OnlineVerwaltungstool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11365"/>
            <a:ext cx="12192000" cy="760959"/>
          </a:xfrm>
        </p:spPr>
        <p:txBody>
          <a:bodyPr/>
          <a:lstStyle/>
          <a:p>
            <a:r>
              <a:rPr lang="en-GB" dirty="0"/>
              <a:t>Frank Sylla, Marco Pfab, Maksim Hermann, </a:t>
            </a:r>
          </a:p>
          <a:p>
            <a:r>
              <a:rPr lang="en-GB" dirty="0"/>
              <a:t>Sebastian </a:t>
            </a:r>
            <a:r>
              <a:rPr lang="en-GB" dirty="0" err="1"/>
              <a:t>Knobl</a:t>
            </a:r>
            <a:r>
              <a:rPr lang="en-GB" dirty="0"/>
              <a:t>, Jonas Bluemel</a:t>
            </a:r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2170BC-DEA4-48AB-B57D-563EE8C06CE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2DC52-CB11-7989-0E0B-32B77E9BD3D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B6D38C-7851-08B0-36D2-A32CE473DEF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Implementierung Python</a:t>
            </a:r>
          </a:p>
          <a:p>
            <a:r>
              <a:rPr lang="de-DE" dirty="0"/>
              <a:t>Erstellung einer virtuellen Umgebung</a:t>
            </a:r>
          </a:p>
          <a:p>
            <a:endParaRPr lang="de-DE" dirty="0"/>
          </a:p>
          <a:p>
            <a:r>
              <a:rPr lang="de-DE" dirty="0"/>
              <a:t>Installation von Django</a:t>
            </a:r>
          </a:p>
          <a:p>
            <a:endParaRPr lang="de-DE" dirty="0"/>
          </a:p>
          <a:p>
            <a:r>
              <a:rPr lang="de-DE" dirty="0"/>
              <a:t>Erstellen des Django-Projekts</a:t>
            </a:r>
          </a:p>
          <a:p>
            <a:endParaRPr lang="de-DE" dirty="0"/>
          </a:p>
          <a:p>
            <a:r>
              <a:rPr lang="de-DE" dirty="0"/>
              <a:t>Erstellen einzelner Django-Apps (Login, </a:t>
            </a:r>
            <a:r>
              <a:rPr lang="de-DE" dirty="0" err="1"/>
              <a:t>new_pw</a:t>
            </a:r>
            <a:r>
              <a:rPr lang="de-DE" dirty="0"/>
              <a:t>, </a:t>
            </a:r>
            <a:r>
              <a:rPr lang="de-DE" dirty="0" err="1"/>
              <a:t>reset_pw</a:t>
            </a:r>
            <a:r>
              <a:rPr lang="de-DE" dirty="0"/>
              <a:t>, 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Logik und Funktionen implementiert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Views definiert und URLs und Templates erstellt um Anwendung funktionsfähig zu machen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B9ECA3-164E-6633-3504-596D39DC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Implementierungsphase</a:t>
            </a:r>
          </a:p>
        </p:txBody>
      </p:sp>
    </p:spTree>
    <p:extLst>
      <p:ext uri="{BB962C8B-B14F-4D97-AF65-F5344CB8AC3E}">
        <p14:creationId xmlns:p14="http://schemas.microsoft.com/office/powerpoint/2010/main" val="12489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E0F3C7E-8A6B-892C-B97D-C80155E427E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6574A4-8BDC-CCA1-D13F-771D8B4E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ViewCode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F5E4CF-515A-958E-F5A2-13326FEFF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7" y="866397"/>
            <a:ext cx="6514136" cy="37087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AABA03-E464-AF5E-8490-BF8FBCBDE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12" y="4274986"/>
            <a:ext cx="5946774" cy="22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8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2170BC-DEA4-48AB-B57D-563EE8C06CE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2DC52-CB11-7989-0E0B-32B77E9BD3D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Implementierung Benutzeroberfläche</a:t>
            </a:r>
          </a:p>
          <a:p>
            <a:r>
              <a:rPr lang="de-DE" dirty="0"/>
              <a:t>Benutzeroberfläche nach Vorlage des Mockups implementiert</a:t>
            </a:r>
          </a:p>
          <a:p>
            <a:endParaRPr lang="de-DE" dirty="0"/>
          </a:p>
          <a:p>
            <a:r>
              <a:rPr lang="de-DE" dirty="0"/>
              <a:t>Durch Templates in Django Einheitlichkeit der einzelnen Views gewährleistet</a:t>
            </a:r>
          </a:p>
          <a:p>
            <a:endParaRPr lang="de-DE" dirty="0"/>
          </a:p>
          <a:p>
            <a:r>
              <a:rPr lang="de-DE" dirty="0"/>
              <a:t>Umsetzung durch HTML und </a:t>
            </a:r>
            <a:r>
              <a:rPr lang="de-DE" dirty="0" err="1"/>
              <a:t>Css</a:t>
            </a:r>
            <a:endParaRPr lang="de-DE" dirty="0"/>
          </a:p>
          <a:p>
            <a:endParaRPr lang="de-DE" dirty="0"/>
          </a:p>
          <a:p>
            <a:r>
              <a:rPr lang="de-DE" dirty="0"/>
              <a:t>Softwareergonomie beachtet</a:t>
            </a:r>
          </a:p>
          <a:p>
            <a:endParaRPr lang="de-DE" dirty="0"/>
          </a:p>
          <a:p>
            <a:r>
              <a:rPr lang="de-DE" dirty="0"/>
              <a:t>Minimierung der Interaktionen und Fehlertoleranz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B6D38C-7851-08B0-36D2-A32CE473DEF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Implementierung Python</a:t>
            </a:r>
          </a:p>
          <a:p>
            <a:r>
              <a:rPr lang="de-DE" dirty="0"/>
              <a:t>Erstellung einer virtuellen Umgebung</a:t>
            </a:r>
          </a:p>
          <a:p>
            <a:endParaRPr lang="de-DE" dirty="0"/>
          </a:p>
          <a:p>
            <a:r>
              <a:rPr lang="de-DE" dirty="0"/>
              <a:t>Installation von Django</a:t>
            </a:r>
          </a:p>
          <a:p>
            <a:endParaRPr lang="de-DE" dirty="0"/>
          </a:p>
          <a:p>
            <a:r>
              <a:rPr lang="de-DE" dirty="0"/>
              <a:t>Erstellen des Django-Projekts</a:t>
            </a:r>
          </a:p>
          <a:p>
            <a:endParaRPr lang="de-DE" dirty="0"/>
          </a:p>
          <a:p>
            <a:r>
              <a:rPr lang="de-DE" dirty="0"/>
              <a:t>Erstellen einzelner Django-Apps (Login, </a:t>
            </a:r>
            <a:r>
              <a:rPr lang="de-DE" dirty="0" err="1"/>
              <a:t>new_pw</a:t>
            </a:r>
            <a:r>
              <a:rPr lang="de-DE" dirty="0"/>
              <a:t>, </a:t>
            </a:r>
            <a:r>
              <a:rPr lang="de-DE" dirty="0" err="1"/>
              <a:t>reset_pw</a:t>
            </a:r>
            <a:r>
              <a:rPr lang="de-DE" dirty="0"/>
              <a:t>, 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Logik und Funktionen implementiert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Views definiert und URLs und Templates erstellt um Anwendung funktionsfähig zu machen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B9ECA3-164E-6633-3504-596D39DC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Implementierungsphase</a:t>
            </a:r>
          </a:p>
        </p:txBody>
      </p:sp>
    </p:spTree>
    <p:extLst>
      <p:ext uri="{BB962C8B-B14F-4D97-AF65-F5344CB8AC3E}">
        <p14:creationId xmlns:p14="http://schemas.microsoft.com/office/powerpoint/2010/main" val="164406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5BFC70-E28E-4EFB-3A18-644C292618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775305"/>
            <a:ext cx="11224684" cy="4894792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B63C10-B297-2F51-C01C-B8474C9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Css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27CD7F-C5D7-DDCF-E55D-724D6C035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3"/>
          <a:stretch/>
        </p:blipFill>
        <p:spPr>
          <a:xfrm>
            <a:off x="478369" y="1224810"/>
            <a:ext cx="5526405" cy="5083916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C2499E-4420-3900-A6D4-AA49CA158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1" t="60683" r="191" b="-18688"/>
          <a:stretch/>
        </p:blipFill>
        <p:spPr>
          <a:xfrm>
            <a:off x="6096000" y="1224809"/>
            <a:ext cx="5526405" cy="48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2170BC-DEA4-48AB-B57D-563EE8C06CE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de-DE" dirty="0"/>
              <a:t>Testen der Anwendung</a:t>
            </a:r>
          </a:p>
          <a:p>
            <a:r>
              <a:rPr lang="de-DE" dirty="0"/>
              <a:t>Blackbox-Test zum Testen der Login Funktion, Fehlermeldungen und Datenbank Interaktionen</a:t>
            </a:r>
          </a:p>
          <a:p>
            <a:r>
              <a:rPr lang="de-DE" dirty="0"/>
              <a:t>Unit-Tests spezifischer Methoden wie, der Validierungsfunktion zum Sicherstellen korrekter Dateneingabe, der Login Funktion und der Suchfunktion</a:t>
            </a:r>
          </a:p>
          <a:p>
            <a:r>
              <a:rPr lang="de-DE" dirty="0" err="1"/>
              <a:t>Intergrationstests</a:t>
            </a:r>
            <a:r>
              <a:rPr lang="de-DE" dirty="0"/>
              <a:t> zum Überprüfen idealer Interaktion zwischen Komponenten</a:t>
            </a:r>
          </a:p>
          <a:p>
            <a:r>
              <a:rPr lang="de-DE" dirty="0"/>
              <a:t>Test-Frameworks wie Django-Test und Python-Unit-Tests um kontinuierliches Testen während Code Veränderungen </a:t>
            </a:r>
            <a:r>
              <a:rPr lang="de-DE"/>
              <a:t>getätigt werden</a:t>
            </a:r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2DC52-CB11-7989-0E0B-32B77E9BD3D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Implementierung Benutzeroberfläche</a:t>
            </a:r>
          </a:p>
          <a:p>
            <a:r>
              <a:rPr lang="de-DE" dirty="0"/>
              <a:t>Benutzeroberfläche nach Vorlage des Mockups implementiert</a:t>
            </a:r>
          </a:p>
          <a:p>
            <a:endParaRPr lang="de-DE" dirty="0"/>
          </a:p>
          <a:p>
            <a:r>
              <a:rPr lang="de-DE" dirty="0"/>
              <a:t>Durch Templates in Django Einheitlichkeit der einzelnen Views gewährleistet</a:t>
            </a:r>
          </a:p>
          <a:p>
            <a:endParaRPr lang="de-DE" dirty="0"/>
          </a:p>
          <a:p>
            <a:r>
              <a:rPr lang="de-DE" dirty="0"/>
              <a:t>Umsetzung durch HTML und </a:t>
            </a:r>
            <a:r>
              <a:rPr lang="de-DE" dirty="0" err="1"/>
              <a:t>Css</a:t>
            </a:r>
            <a:endParaRPr lang="de-DE" dirty="0"/>
          </a:p>
          <a:p>
            <a:endParaRPr lang="de-DE" dirty="0"/>
          </a:p>
          <a:p>
            <a:r>
              <a:rPr lang="de-DE" dirty="0"/>
              <a:t>Softwareergonomie beachtet</a:t>
            </a:r>
          </a:p>
          <a:p>
            <a:endParaRPr lang="de-DE" dirty="0"/>
          </a:p>
          <a:p>
            <a:r>
              <a:rPr lang="de-DE" dirty="0"/>
              <a:t>Minimierung der Interaktionen und Fehlertoleranz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B6D38C-7851-08B0-36D2-A32CE473DEF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Implementierung Python</a:t>
            </a:r>
          </a:p>
          <a:p>
            <a:r>
              <a:rPr lang="de-DE" dirty="0"/>
              <a:t>Erstellung einer virtuellen Umgebung</a:t>
            </a:r>
          </a:p>
          <a:p>
            <a:endParaRPr lang="de-DE" dirty="0"/>
          </a:p>
          <a:p>
            <a:r>
              <a:rPr lang="de-DE" dirty="0"/>
              <a:t>Installation von Django</a:t>
            </a:r>
          </a:p>
          <a:p>
            <a:endParaRPr lang="de-DE" dirty="0"/>
          </a:p>
          <a:p>
            <a:r>
              <a:rPr lang="de-DE" dirty="0"/>
              <a:t>Erstellen des Django-Projekts</a:t>
            </a:r>
          </a:p>
          <a:p>
            <a:endParaRPr lang="de-DE" dirty="0"/>
          </a:p>
          <a:p>
            <a:r>
              <a:rPr lang="de-DE" dirty="0"/>
              <a:t>Erstellen einzelner Django-Apps (Login, </a:t>
            </a:r>
            <a:r>
              <a:rPr lang="de-DE" dirty="0" err="1"/>
              <a:t>new_pw</a:t>
            </a:r>
            <a:r>
              <a:rPr lang="de-DE" dirty="0"/>
              <a:t>, </a:t>
            </a:r>
            <a:r>
              <a:rPr lang="de-DE" dirty="0" err="1"/>
              <a:t>reset_pw</a:t>
            </a:r>
            <a:r>
              <a:rPr lang="de-DE" dirty="0"/>
              <a:t>, 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Logik und Funktionen implementiert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Views definiert und URLs und Templates erstellt um Anwendung funktionsfähig zu machen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B9ECA3-164E-6633-3504-596D39DC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Implementierungsphase</a:t>
            </a:r>
          </a:p>
        </p:txBody>
      </p:sp>
    </p:spTree>
    <p:extLst>
      <p:ext uri="{BB962C8B-B14F-4D97-AF65-F5344CB8AC3E}">
        <p14:creationId xmlns:p14="http://schemas.microsoft.com/office/powerpoint/2010/main" val="239280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795600-A008-8DA6-6290-A21E2385D3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13676-E393-9D98-2221-15875D69A16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Benutzerdokumentation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Screenshots und Angaben zur Funktionsweise der Anwendung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AB5B9E3-4152-9600-C444-7D3CD33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Dokumentationsphase</a:t>
            </a:r>
          </a:p>
        </p:txBody>
      </p:sp>
    </p:spTree>
    <p:extLst>
      <p:ext uri="{BB962C8B-B14F-4D97-AF65-F5344CB8AC3E}">
        <p14:creationId xmlns:p14="http://schemas.microsoft.com/office/powerpoint/2010/main" val="172236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0D3CA90-40C8-34FE-882E-708262E1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44" y="347184"/>
            <a:ext cx="11224684" cy="400110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Benutzerdokumentation</a:t>
            </a:r>
            <a:r>
              <a:rPr lang="de-DE" dirty="0"/>
              <a:t> Auszug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2861097-6C0C-D466-C801-F821771369C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99202" y="1475515"/>
            <a:ext cx="5896798" cy="4191585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2F585D-4C92-67EB-29C2-1EFD8C48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1411"/>
            <a:ext cx="584916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795600-A008-8DA6-6290-A21E2385D3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Entwicklerdokumentation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Readme zur Aufsetzung der DIE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13676-E393-9D98-2221-15875D69A16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Benutzerdokumentation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Screenshots und Angaben zur Funktionsweise der Anwendung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AB5B9E3-4152-9600-C444-7D3CD33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Dokumentationsphase</a:t>
            </a:r>
          </a:p>
        </p:txBody>
      </p:sp>
    </p:spTree>
    <p:extLst>
      <p:ext uri="{BB962C8B-B14F-4D97-AF65-F5344CB8AC3E}">
        <p14:creationId xmlns:p14="http://schemas.microsoft.com/office/powerpoint/2010/main" val="283150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0D3CA90-40C8-34FE-882E-708262E1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44" y="347184"/>
            <a:ext cx="11224684" cy="400110"/>
          </a:xfrm>
        </p:spPr>
        <p:txBody>
          <a:bodyPr/>
          <a:lstStyle/>
          <a:p>
            <a:r>
              <a:rPr lang="de-DE" dirty="0" err="1"/>
              <a:t>ReadMe</a:t>
            </a:r>
            <a:r>
              <a:rPr lang="de-DE" dirty="0"/>
              <a:t> </a:t>
            </a:r>
            <a:r>
              <a:rPr lang="de-DE" dirty="0" err="1"/>
              <a:t>AusZug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D96F9F9-6F32-9C33-B067-C6E6478F334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599542" y="347184"/>
            <a:ext cx="7957654" cy="59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D51479-C7AA-33F2-A9FE-8C349733EFA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833365"/>
            <a:ext cx="11224684" cy="4894792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Soll-/Ist-Analyse</a:t>
            </a:r>
          </a:p>
          <a:p>
            <a:pPr algn="ctr"/>
            <a:r>
              <a:rPr lang="de-DE" dirty="0"/>
              <a:t>Deutlich mehr Zeit für Implementierung der Funktionalität nötig</a:t>
            </a:r>
          </a:p>
          <a:p>
            <a:pPr algn="ctr"/>
            <a:r>
              <a:rPr lang="de-DE" dirty="0"/>
              <a:t>Entwurfsphase länger da langes Warten auf benötigte Datenbank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B090D9-B7FB-F53A-B3B9-3E7851A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Fazit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5545D369-26C2-18F8-2EFB-63F0AA59B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75553"/>
              </p:ext>
            </p:extLst>
          </p:nvPr>
        </p:nvGraphicFramePr>
        <p:xfrm>
          <a:off x="478369" y="1959429"/>
          <a:ext cx="11224685" cy="40785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68784">
                  <a:extLst>
                    <a:ext uri="{9D8B030D-6E8A-4147-A177-3AD203B41FA5}">
                      <a16:colId xmlns:a16="http://schemas.microsoft.com/office/drawing/2014/main" val="912067544"/>
                    </a:ext>
                  </a:extLst>
                </a:gridCol>
                <a:gridCol w="2551967">
                  <a:extLst>
                    <a:ext uri="{9D8B030D-6E8A-4147-A177-3AD203B41FA5}">
                      <a16:colId xmlns:a16="http://schemas.microsoft.com/office/drawing/2014/main" val="1825384678"/>
                    </a:ext>
                  </a:extLst>
                </a:gridCol>
                <a:gridCol w="2551967">
                  <a:extLst>
                    <a:ext uri="{9D8B030D-6E8A-4147-A177-3AD203B41FA5}">
                      <a16:colId xmlns:a16="http://schemas.microsoft.com/office/drawing/2014/main" val="1201334592"/>
                    </a:ext>
                  </a:extLst>
                </a:gridCol>
                <a:gridCol w="2551967">
                  <a:extLst>
                    <a:ext uri="{9D8B030D-6E8A-4147-A177-3AD203B41FA5}">
                      <a16:colId xmlns:a16="http://schemas.microsoft.com/office/drawing/2014/main" val="1420849847"/>
                    </a:ext>
                  </a:extLst>
                </a:gridCol>
              </a:tblGrid>
              <a:tr h="679751">
                <a:tc>
                  <a:txBody>
                    <a:bodyPr/>
                    <a:lstStyle/>
                    <a:p>
                      <a:r>
                        <a:rPr lang="de-DE" u="sng" dirty="0"/>
                        <a:t>Projektphase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u="sng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u="sng" dirty="0"/>
                        <a:t>Tatsächliche 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u="sng" dirty="0"/>
                        <a:t>Differenz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14896"/>
                  </a:ext>
                </a:extLst>
              </a:tr>
              <a:tr h="679751">
                <a:tc>
                  <a:txBody>
                    <a:bodyPr/>
                    <a:lstStyle/>
                    <a:p>
                      <a:r>
                        <a:rPr lang="de-DE" dirty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46433"/>
                  </a:ext>
                </a:extLst>
              </a:tr>
              <a:tr h="679751">
                <a:tc>
                  <a:txBody>
                    <a:bodyPr/>
                    <a:lstStyle/>
                    <a:p>
                      <a:r>
                        <a:rPr lang="de-DE" dirty="0"/>
                        <a:t>Entwurfsphase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+2h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33128"/>
                  </a:ext>
                </a:extLst>
              </a:tr>
              <a:tr h="679751">
                <a:tc>
                  <a:txBody>
                    <a:bodyPr/>
                    <a:lstStyle/>
                    <a:p>
                      <a:r>
                        <a:rPr lang="de-DE" dirty="0"/>
                        <a:t>Implementierungsphase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0675"/>
                  </a:ext>
                </a:extLst>
              </a:tr>
              <a:tr h="679751">
                <a:tc>
                  <a:txBody>
                    <a:bodyPr/>
                    <a:lstStyle/>
                    <a:p>
                      <a:r>
                        <a:rPr lang="de-DE" dirty="0"/>
                        <a:t>Dokumentationsphase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-2h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61432"/>
                  </a:ext>
                </a:extLst>
              </a:tr>
              <a:tr h="679751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5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5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2BBD75-33C3-B596-0A70-E41C684DAE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6"/>
            <a:ext cx="6369154" cy="1144254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A8E0D2-524C-50BD-9A91-FBB3153219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04D3C2-5B2A-BA1F-E5F7-1D3F8E1EFF75}"/>
              </a:ext>
            </a:extLst>
          </p:cNvPr>
          <p:cNvSpPr txBox="1"/>
          <p:nvPr/>
        </p:nvSpPr>
        <p:spPr>
          <a:xfrm>
            <a:off x="333829" y="1582057"/>
            <a:ext cx="6369154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Einleitung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dirty="0"/>
              <a:t>Projektplanung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dirty="0"/>
              <a:t>Analysephase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dirty="0"/>
              <a:t>Entwurfsphase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dirty="0"/>
              <a:t>Implementierungsphase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dirty="0"/>
              <a:t>Dokumentationsphase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2800" dirty="0"/>
              <a:t>Fazit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925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109284-B41A-9478-EC3E-D8483F63EA5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Nicht alle geforderten Anforderungen aufgrund Zeit-</a:t>
            </a:r>
            <a:r>
              <a:rPr lang="de-DE" dirty="0" err="1"/>
              <a:t>Constraints</a:t>
            </a:r>
            <a:r>
              <a:rPr lang="de-DE" dirty="0"/>
              <a:t> umsetzen können</a:t>
            </a:r>
          </a:p>
          <a:p>
            <a:endParaRPr lang="de-DE" dirty="0"/>
          </a:p>
          <a:p>
            <a:r>
              <a:rPr lang="de-DE" dirty="0"/>
              <a:t>Stabiles Gerüst anhand von Views und </a:t>
            </a:r>
            <a:r>
              <a:rPr lang="de-DE" dirty="0" err="1"/>
              <a:t>Rooting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Weiterentwicklung der Anwendung im Bereich Funktionalität möglich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F77D2-663F-680B-0675-F15E25037A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>
                <a:solidFill>
                  <a:schemeClr val="tx2"/>
                </a:solidFill>
              </a:rPr>
              <a:t>Lesson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Learned</a:t>
            </a:r>
            <a:endParaRPr lang="de-DE" b="1" dirty="0">
              <a:solidFill>
                <a:schemeClr val="tx2"/>
              </a:solidFill>
            </a:endParaRPr>
          </a:p>
          <a:p>
            <a:endParaRPr lang="de-DE" dirty="0"/>
          </a:p>
          <a:p>
            <a:r>
              <a:rPr lang="de-DE" dirty="0"/>
              <a:t>wertvolle Erfahrungen über die Arbeit an einem Projekt mit allen zugehörigen Arbeitsschritten sammeln</a:t>
            </a:r>
          </a:p>
          <a:p>
            <a:endParaRPr lang="de-DE" dirty="0"/>
          </a:p>
          <a:p>
            <a:r>
              <a:rPr lang="de-DE" dirty="0"/>
              <a:t>Konzept </a:t>
            </a:r>
            <a:r>
              <a:rPr lang="de-DE" dirty="0" err="1"/>
              <a:t>Full</a:t>
            </a:r>
            <a:r>
              <a:rPr lang="de-DE" dirty="0"/>
              <a:t>-Stack als wichtige Grundlage im Bereich Web Development</a:t>
            </a:r>
          </a:p>
          <a:p>
            <a:endParaRPr lang="de-DE" dirty="0"/>
          </a:p>
          <a:p>
            <a:r>
              <a:rPr lang="de-DE" dirty="0"/>
              <a:t>Datenbank Anbindung als wichtige Erfahrung</a:t>
            </a:r>
          </a:p>
          <a:p>
            <a:endParaRPr lang="de-DE" dirty="0"/>
          </a:p>
          <a:p>
            <a:r>
              <a:rPr lang="de-DE" dirty="0"/>
              <a:t>Rahmen des Projektes jedoch zu groß für die verfügbare </a:t>
            </a:r>
            <a:r>
              <a:rPr lang="de-DE" u="sng" dirty="0"/>
              <a:t>Zeit, so konnte leider vieles nicht zu Ende geführt werden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50811D-CF28-528B-3902-A29CA0D1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Fazit </a:t>
            </a:r>
            <a:r>
              <a:rPr lang="de-DE" dirty="0" err="1"/>
              <a:t>Forsetzung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4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C24FA62-17AE-DBA4-4F3F-60FFA524A6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Projektschnittstellen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PostgreSQL Datenbank</a:t>
            </a:r>
          </a:p>
          <a:p>
            <a:r>
              <a:rPr lang="de-DE" dirty="0"/>
              <a:t>Schulinternes Verwaltungsnetz</a:t>
            </a:r>
          </a:p>
          <a:p>
            <a:r>
              <a:rPr lang="de-DE" dirty="0"/>
              <a:t>Abstimmung mit anderen Teilprojekten</a:t>
            </a:r>
          </a:p>
          <a:p>
            <a:r>
              <a:rPr lang="de-DE" dirty="0"/>
              <a:t>Lehrerschaft miteinbezogen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B6ECA-A8C0-83BF-1AEF-B0687A8130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Projektbegründung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Keine Alternative durch ASV</a:t>
            </a:r>
          </a:p>
          <a:p>
            <a:r>
              <a:rPr lang="de-DE" dirty="0"/>
              <a:t>Übergangslösung auf </a:t>
            </a:r>
            <a:r>
              <a:rPr lang="de-DE" dirty="0" err="1"/>
              <a:t>Mebis</a:t>
            </a:r>
            <a:r>
              <a:rPr lang="de-DE" dirty="0"/>
              <a:t> Suboptimal/Manuell</a:t>
            </a:r>
          </a:p>
          <a:p>
            <a:r>
              <a:rPr lang="de-DE" dirty="0"/>
              <a:t>Zum Erleichtern des Prozess</a:t>
            </a:r>
          </a:p>
          <a:p>
            <a:r>
              <a:rPr lang="de-DE" dirty="0"/>
              <a:t>Datenschutz der Schüler/-innen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766C79-EC26-AE8A-5E3A-79482899EC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Projektziel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Umsetzung der neuen Webanwendung</a:t>
            </a:r>
          </a:p>
          <a:p>
            <a:r>
              <a:rPr lang="de-DE" dirty="0"/>
              <a:t>Automatisierte Darstellung der Daten</a:t>
            </a:r>
          </a:p>
          <a:p>
            <a:r>
              <a:rPr lang="de-DE" dirty="0"/>
              <a:t>Parkausweise drucken Funktion</a:t>
            </a:r>
          </a:p>
          <a:p>
            <a:r>
              <a:rPr lang="de-DE" u="sng" dirty="0"/>
              <a:t>Entlasten der Lehrkräfte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FBD574-E335-5FBF-43C2-A1F9714AFB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Projektbeschreibung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Webanwendung mit Datenbankzugriff</a:t>
            </a:r>
          </a:p>
          <a:p>
            <a:pPr marL="0" indent="0">
              <a:buNone/>
            </a:pPr>
            <a:r>
              <a:rPr lang="de-DE" dirty="0"/>
              <a:t>	Funktionen:		Eigenschaften:</a:t>
            </a:r>
          </a:p>
          <a:p>
            <a:r>
              <a:rPr lang="de-DE" dirty="0"/>
              <a:t>Einsehen		</a:t>
            </a:r>
          </a:p>
          <a:p>
            <a:r>
              <a:rPr lang="de-DE" dirty="0"/>
              <a:t>Bearbeiten</a:t>
            </a:r>
          </a:p>
          <a:p>
            <a:r>
              <a:rPr lang="de-DE" dirty="0"/>
              <a:t>Löschen/Erstellen</a:t>
            </a:r>
          </a:p>
          <a:p>
            <a:r>
              <a:rPr lang="de-DE" dirty="0"/>
              <a:t>Parkausweise generieren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3F601A-814A-E1AB-6A70-F003BC40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9221"/>
            <a:ext cx="11224684" cy="400110"/>
          </a:xfrm>
        </p:spPr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20390E-C0BA-FBE3-6884-B608F1AE3930}"/>
              </a:ext>
            </a:extLst>
          </p:cNvPr>
          <p:cNvSpPr txBox="1"/>
          <p:nvPr/>
        </p:nvSpPr>
        <p:spPr>
          <a:xfrm>
            <a:off x="3367314" y="2481943"/>
            <a:ext cx="2517975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Einfache Navigation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Sicher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Effektiv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13AA51-4E84-5F2A-FB95-D234D964348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Entwicklungsprozess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Wasserfallmodell orientierte Umsetzung</a:t>
            </a:r>
          </a:p>
          <a:p>
            <a:endParaRPr lang="de-DE" dirty="0"/>
          </a:p>
          <a:p>
            <a:r>
              <a:rPr lang="de-DE" dirty="0"/>
              <a:t>Agiler Prozess </a:t>
            </a:r>
            <a:r>
              <a:rPr lang="de-DE" dirty="0" err="1"/>
              <a:t>inv</a:t>
            </a:r>
            <a:r>
              <a:rPr lang="de-DE" dirty="0"/>
              <a:t>. Lehrkräfte für Oberflächengestaltung</a:t>
            </a:r>
          </a:p>
          <a:p>
            <a:endParaRPr lang="de-DE" dirty="0"/>
          </a:p>
          <a:p>
            <a:r>
              <a:rPr lang="de-DE" dirty="0"/>
              <a:t>Tests in der Implementierungsphase um Funktionsfähigkeit sicherzustellen</a:t>
            </a:r>
          </a:p>
          <a:p>
            <a:endParaRPr lang="de-DE" dirty="0"/>
          </a:p>
          <a:p>
            <a:r>
              <a:rPr lang="de-DE" dirty="0"/>
              <a:t>Dokumentation der Black-Box Tests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938CC-BD0F-6752-CD34-EF5E8FF633B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>
                <a:solidFill>
                  <a:schemeClr val="tx2"/>
                </a:solidFill>
              </a:rPr>
              <a:t>Ressourceplanung</a:t>
            </a:r>
            <a:endParaRPr lang="de-DE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Lizenzfrei</a:t>
            </a:r>
            <a:r>
              <a:rPr lang="de-DE" b="1" dirty="0">
                <a:solidFill>
                  <a:schemeClr val="tx2"/>
                </a:solidFill>
              </a:rPr>
              <a:t>	</a:t>
            </a: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8C5F6-8663-EBAC-0D54-89C365A12F0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Projektphasen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Grober Zeitplan</a:t>
            </a:r>
          </a:p>
          <a:p>
            <a:endParaRPr lang="de-DE" b="1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19F6BE-111D-664E-8EB4-E627EFEC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ProjektPlanung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FEFF454-3F1B-E78D-E16F-6C2DBF8D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20907"/>
              </p:ext>
            </p:extLst>
          </p:nvPr>
        </p:nvGraphicFramePr>
        <p:xfrm>
          <a:off x="478370" y="2534915"/>
          <a:ext cx="3643687" cy="35030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90379">
                  <a:extLst>
                    <a:ext uri="{9D8B030D-6E8A-4147-A177-3AD203B41FA5}">
                      <a16:colId xmlns:a16="http://schemas.microsoft.com/office/drawing/2014/main" val="912067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3747613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825384678"/>
                    </a:ext>
                  </a:extLst>
                </a:gridCol>
              </a:tblGrid>
              <a:tr h="583837">
                <a:tc>
                  <a:txBody>
                    <a:bodyPr/>
                    <a:lstStyle/>
                    <a:p>
                      <a:r>
                        <a:rPr lang="de-DE" u="sng" dirty="0"/>
                        <a:t>Projektphase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/>
                        <a:t>Geplant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14896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46433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Entwurfsphase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33128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Implementierungsphase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0675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Dokumentationsphase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61432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51851"/>
                  </a:ext>
                </a:extLst>
              </a:tr>
            </a:tbl>
          </a:graphicData>
        </a:graphic>
      </p:graphicFrame>
      <p:graphicFrame>
        <p:nvGraphicFramePr>
          <p:cNvPr id="11" name="Tabelle 7">
            <a:extLst>
              <a:ext uri="{FF2B5EF4-FFF2-40B4-BE49-F238E27FC236}">
                <a16:creationId xmlns:a16="http://schemas.microsoft.com/office/drawing/2014/main" id="{38617F82-554B-66B9-00C6-41255C6E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35690"/>
              </p:ext>
            </p:extLst>
          </p:nvPr>
        </p:nvGraphicFramePr>
        <p:xfrm>
          <a:off x="4256382" y="2534915"/>
          <a:ext cx="3643687" cy="35030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17104">
                  <a:extLst>
                    <a:ext uri="{9D8B030D-6E8A-4147-A177-3AD203B41FA5}">
                      <a16:colId xmlns:a16="http://schemas.microsoft.com/office/drawing/2014/main" val="912067544"/>
                    </a:ext>
                  </a:extLst>
                </a:gridCol>
                <a:gridCol w="1146628">
                  <a:extLst>
                    <a:ext uri="{9D8B030D-6E8A-4147-A177-3AD203B41FA5}">
                      <a16:colId xmlns:a16="http://schemas.microsoft.com/office/drawing/2014/main" val="4013747613"/>
                    </a:ext>
                  </a:extLst>
                </a:gridCol>
                <a:gridCol w="1179955">
                  <a:extLst>
                    <a:ext uri="{9D8B030D-6E8A-4147-A177-3AD203B41FA5}">
                      <a16:colId xmlns:a16="http://schemas.microsoft.com/office/drawing/2014/main" val="1825384678"/>
                    </a:ext>
                  </a:extLst>
                </a:gridCol>
              </a:tblGrid>
              <a:tr h="583837">
                <a:tc>
                  <a:txBody>
                    <a:bodyPr/>
                    <a:lstStyle/>
                    <a:p>
                      <a:r>
                        <a:rPr lang="de-DE" u="sng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/>
                        <a:t>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14896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VS-Code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Azubis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46433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XAMPP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Lehrkräfte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33128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61432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51851"/>
                  </a:ext>
                </a:extLst>
              </a:tr>
              <a:tr h="583837">
                <a:tc>
                  <a:txBody>
                    <a:bodyPr/>
                    <a:lstStyle/>
                    <a:p>
                      <a:r>
                        <a:rPr lang="de-DE" dirty="0"/>
                        <a:t>Windows10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03864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74ECB284-1ED0-11A1-FC94-311A73DE3F11}"/>
              </a:ext>
            </a:extLst>
          </p:cNvPr>
          <p:cNvSpPr txBox="1"/>
          <p:nvPr/>
        </p:nvSpPr>
        <p:spPr>
          <a:xfrm>
            <a:off x="6313715" y="2100505"/>
            <a:ext cx="13933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Familiar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17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972B72-15C8-A673-5D51-DC64182DBA0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Kostenanalyse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Keine expliziten Angaben -&gt; Schätzung durch Personalabteilung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A0855-E16A-F0B3-0888-4897D45567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6" y="1413933"/>
            <a:ext cx="5607054" cy="4894792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Ist Analyse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Schuljahr 22/23 ersetz ASV das alte Atlantis</a:t>
            </a:r>
          </a:p>
          <a:p>
            <a:endParaRPr lang="de-DE" dirty="0"/>
          </a:p>
          <a:p>
            <a:r>
              <a:rPr lang="de-DE" dirty="0"/>
              <a:t>Jedoch keine Möglichkeit Parkausweis-System zu implementieren</a:t>
            </a:r>
          </a:p>
          <a:p>
            <a:endParaRPr lang="de-DE" dirty="0"/>
          </a:p>
          <a:p>
            <a:r>
              <a:rPr lang="de-DE" dirty="0"/>
              <a:t>Aktuelle Lösung durch </a:t>
            </a:r>
            <a:r>
              <a:rPr lang="de-DE" dirty="0" err="1"/>
              <a:t>Mebis</a:t>
            </a:r>
            <a:r>
              <a:rPr lang="de-DE" dirty="0"/>
              <a:t> Umfrage -&gt;CSV-&gt; Serienbrief</a:t>
            </a:r>
          </a:p>
          <a:p>
            <a:endParaRPr lang="de-DE" dirty="0"/>
          </a:p>
          <a:p>
            <a:r>
              <a:rPr lang="de-DE" dirty="0"/>
              <a:t>Keine Speicherung -&gt; Jedes Jahr neue Registrierung</a:t>
            </a:r>
          </a:p>
          <a:p>
            <a:endParaRPr lang="de-DE" dirty="0"/>
          </a:p>
          <a:p>
            <a:r>
              <a:rPr lang="de-DE" dirty="0"/>
              <a:t>Sehr viele manuelle Schritte</a:t>
            </a:r>
          </a:p>
          <a:p>
            <a:endParaRPr lang="de-DE" dirty="0"/>
          </a:p>
          <a:p>
            <a:r>
              <a:rPr lang="de-DE" dirty="0" err="1"/>
              <a:t>Mebis</a:t>
            </a:r>
            <a:r>
              <a:rPr lang="de-DE" dirty="0"/>
              <a:t> nicht ausgelegt auf Schulverwaltungsaufgaben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0DE2CA-55FD-5333-8B07-9102CBC6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Analysephase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B01955C-5992-5C5E-C6AF-FD8137346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88511"/>
              </p:ext>
            </p:extLst>
          </p:nvPr>
        </p:nvGraphicFramePr>
        <p:xfrm>
          <a:off x="6317288" y="2853267"/>
          <a:ext cx="5385771" cy="2193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05912">
                  <a:extLst>
                    <a:ext uri="{9D8B030D-6E8A-4147-A177-3AD203B41FA5}">
                      <a16:colId xmlns:a16="http://schemas.microsoft.com/office/drawing/2014/main" val="569838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981755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20586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1246764906"/>
                    </a:ext>
                  </a:extLst>
                </a:gridCol>
                <a:gridCol w="1296316">
                  <a:extLst>
                    <a:ext uri="{9D8B030D-6E8A-4147-A177-3AD203B41FA5}">
                      <a16:colId xmlns:a16="http://schemas.microsoft.com/office/drawing/2014/main" val="2456454226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Bezeichnung</a:t>
                      </a:r>
                    </a:p>
                    <a:p>
                      <a:endParaRPr lang="de-DE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/>
                        <a:t>Team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/>
                        <a:t>Menge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/>
                        <a:t>Einzel(€)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/>
                        <a:t>Gesamt(€)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60860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Entwicklung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 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25,00€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3.300€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188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320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54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0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E692580-49E4-3650-60F2-0FACFF16735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Benutzeroberfläche</a:t>
            </a:r>
          </a:p>
          <a:p>
            <a:endParaRPr lang="de-DE" dirty="0"/>
          </a:p>
          <a:p>
            <a:r>
              <a:rPr lang="de-DE" dirty="0"/>
              <a:t>Wiedererkennungswert der BS3 durch </a:t>
            </a:r>
            <a:r>
              <a:rPr lang="de-DE" dirty="0" err="1"/>
              <a:t>Farb</a:t>
            </a:r>
            <a:r>
              <a:rPr lang="de-DE" dirty="0"/>
              <a:t> und Logo Wahl in Entwürfe</a:t>
            </a:r>
          </a:p>
          <a:p>
            <a:endParaRPr lang="de-DE" dirty="0"/>
          </a:p>
          <a:p>
            <a:r>
              <a:rPr lang="de-DE" dirty="0"/>
              <a:t>Zusammenfassung in einem Mockup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BF50A-C6C0-3B5C-8FF9-C45739E4919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Architekturdesign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Django Framework Schema (MVT)</a:t>
            </a:r>
          </a:p>
          <a:p>
            <a:r>
              <a:rPr lang="de-DE" dirty="0"/>
              <a:t>Reichlich Dokumentation online</a:t>
            </a:r>
          </a:p>
          <a:p>
            <a:r>
              <a:rPr lang="de-DE" dirty="0"/>
              <a:t>Model (+DB) zum abrufen und updaten für Business-</a:t>
            </a:r>
            <a:r>
              <a:rPr lang="de-DE" dirty="0" err="1"/>
              <a:t>Logic</a:t>
            </a:r>
            <a:endParaRPr lang="de-DE" dirty="0"/>
          </a:p>
          <a:p>
            <a:r>
              <a:rPr lang="de-DE" dirty="0" err="1"/>
              <a:t>Tables</a:t>
            </a:r>
            <a:r>
              <a:rPr lang="de-DE" dirty="0"/>
              <a:t> -&gt; Classes</a:t>
            </a:r>
          </a:p>
          <a:p>
            <a:r>
              <a:rPr lang="de-DE" dirty="0"/>
              <a:t>Models durch </a:t>
            </a:r>
            <a:r>
              <a:rPr lang="de-DE" dirty="0" err="1"/>
              <a:t>default</a:t>
            </a:r>
            <a:r>
              <a:rPr lang="de-DE" dirty="0"/>
              <a:t> Modules</a:t>
            </a:r>
          </a:p>
          <a:p>
            <a:r>
              <a:rPr lang="de-DE" dirty="0"/>
              <a:t>View zum Rendern der Daten im Template(HTML, JS, CSS)</a:t>
            </a:r>
          </a:p>
          <a:p>
            <a:r>
              <a:rPr lang="de-DE" dirty="0"/>
              <a:t>Eingaben-&gt;View-&gt;Model</a:t>
            </a:r>
          </a:p>
          <a:p>
            <a:r>
              <a:rPr lang="de-DE" dirty="0"/>
              <a:t>Pro APP, eigene </a:t>
            </a:r>
            <a:r>
              <a:rPr lang="de-DE" dirty="0" err="1"/>
              <a:t>Instanz+Rooting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59F944-470A-CA9F-64C9-B28EF9F3DF5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>
                <a:solidFill>
                  <a:schemeClr val="tx2"/>
                </a:solidFill>
              </a:rPr>
              <a:t>Zielplatform</a:t>
            </a:r>
            <a:endParaRPr lang="de-DE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Eigenständige Webanwendung</a:t>
            </a:r>
          </a:p>
          <a:p>
            <a:endParaRPr lang="de-DE" dirty="0"/>
          </a:p>
          <a:p>
            <a:r>
              <a:rPr lang="de-DE" dirty="0" err="1"/>
              <a:t>Datenbank&amp;Datensätze</a:t>
            </a:r>
            <a:r>
              <a:rPr lang="de-DE" dirty="0"/>
              <a:t> nicht in </a:t>
            </a:r>
            <a:r>
              <a:rPr lang="de-DE" dirty="0" err="1"/>
              <a:t>Scope</a:t>
            </a:r>
            <a:endParaRPr lang="de-DE" dirty="0"/>
          </a:p>
          <a:p>
            <a:endParaRPr lang="de-DE" dirty="0"/>
          </a:p>
          <a:p>
            <a:r>
              <a:rPr lang="de-DE" dirty="0"/>
              <a:t>Back-End: Python + Django Framework</a:t>
            </a:r>
          </a:p>
          <a:p>
            <a:endParaRPr lang="de-DE" dirty="0"/>
          </a:p>
          <a:p>
            <a:r>
              <a:rPr lang="de-DE" dirty="0"/>
              <a:t>Einfaches Warten da bereits andere Anwendungen nach gleichem Muster</a:t>
            </a:r>
          </a:p>
          <a:p>
            <a:endParaRPr lang="de-DE" dirty="0"/>
          </a:p>
          <a:p>
            <a:r>
              <a:rPr lang="de-DE" dirty="0"/>
              <a:t>Front-End: HTML, JS, CSS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C48154-5F8F-1027-B93C-D3681679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Entwurfsphase</a:t>
            </a:r>
          </a:p>
        </p:txBody>
      </p:sp>
    </p:spTree>
    <p:extLst>
      <p:ext uri="{BB962C8B-B14F-4D97-AF65-F5344CB8AC3E}">
        <p14:creationId xmlns:p14="http://schemas.microsoft.com/office/powerpoint/2010/main" val="281998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5657E46-0944-7761-B442-0A23D713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DB72F9-EB88-622D-AAB9-1E62FD131F3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7" y="1414463"/>
            <a:ext cx="10282439" cy="4894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E692580-49E4-3650-60F2-0FACFF16735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Benutzeroberfläche</a:t>
            </a:r>
          </a:p>
          <a:p>
            <a:endParaRPr lang="de-DE" dirty="0"/>
          </a:p>
          <a:p>
            <a:r>
              <a:rPr lang="de-DE" dirty="0"/>
              <a:t>Wiedererkennungswert der BS3 durch </a:t>
            </a:r>
            <a:r>
              <a:rPr lang="de-DE" dirty="0" err="1"/>
              <a:t>Farb</a:t>
            </a:r>
            <a:r>
              <a:rPr lang="de-DE" dirty="0"/>
              <a:t> und Logo Wahl in Entwürfe</a:t>
            </a:r>
          </a:p>
          <a:p>
            <a:endParaRPr lang="de-DE" dirty="0"/>
          </a:p>
          <a:p>
            <a:r>
              <a:rPr lang="de-DE" dirty="0"/>
              <a:t>Zusammenfassung in einem Mockup</a:t>
            </a:r>
          </a:p>
          <a:p>
            <a:endParaRPr lang="de-DE" dirty="0"/>
          </a:p>
          <a:p>
            <a:r>
              <a:rPr lang="de-DE" dirty="0"/>
              <a:t>Verbesserung des Mockups im Prototype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Mockup und Entwürfe jedoch weiterhin Vorlage für Entwicklung 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BF50A-C6C0-3B5C-8FF9-C45739E4919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Architekturdesign</a:t>
            </a: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Django Framework Schema (MVT)</a:t>
            </a:r>
          </a:p>
          <a:p>
            <a:r>
              <a:rPr lang="de-DE" dirty="0"/>
              <a:t>Reichlich Dokumentation online</a:t>
            </a:r>
          </a:p>
          <a:p>
            <a:r>
              <a:rPr lang="de-DE" dirty="0"/>
              <a:t>Model (+DB) zum abrufen und updaten für Business-</a:t>
            </a:r>
            <a:r>
              <a:rPr lang="de-DE" dirty="0" err="1"/>
              <a:t>Logic</a:t>
            </a:r>
            <a:endParaRPr lang="de-DE" dirty="0"/>
          </a:p>
          <a:p>
            <a:r>
              <a:rPr lang="de-DE" dirty="0" err="1"/>
              <a:t>Tables</a:t>
            </a:r>
            <a:r>
              <a:rPr lang="de-DE" dirty="0"/>
              <a:t> -&gt; Classes</a:t>
            </a:r>
          </a:p>
          <a:p>
            <a:r>
              <a:rPr lang="de-DE" dirty="0"/>
              <a:t>Models durch </a:t>
            </a:r>
            <a:r>
              <a:rPr lang="de-DE" dirty="0" err="1"/>
              <a:t>default</a:t>
            </a:r>
            <a:r>
              <a:rPr lang="de-DE" dirty="0"/>
              <a:t> Modules</a:t>
            </a:r>
          </a:p>
          <a:p>
            <a:r>
              <a:rPr lang="de-DE" dirty="0"/>
              <a:t>View zum Rendern der Daten im Template(HTML, JS, CSS)</a:t>
            </a:r>
          </a:p>
          <a:p>
            <a:r>
              <a:rPr lang="de-DE" dirty="0"/>
              <a:t>Eingaben-&gt;View-&gt;Model</a:t>
            </a:r>
          </a:p>
          <a:p>
            <a:r>
              <a:rPr lang="de-DE" dirty="0"/>
              <a:t>Pro APP, eigene </a:t>
            </a:r>
            <a:r>
              <a:rPr lang="de-DE" dirty="0" err="1"/>
              <a:t>Instanz+Rooting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59F944-470A-CA9F-64C9-B28EF9F3DF5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>
                <a:solidFill>
                  <a:schemeClr val="tx2"/>
                </a:solidFill>
              </a:rPr>
              <a:t>Zielplatform</a:t>
            </a:r>
            <a:endParaRPr lang="de-DE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de-DE" b="1" dirty="0">
              <a:solidFill>
                <a:schemeClr val="tx2"/>
              </a:solidFill>
            </a:endParaRPr>
          </a:p>
          <a:p>
            <a:r>
              <a:rPr lang="de-DE" dirty="0"/>
              <a:t>Eigenständige Webanwendung</a:t>
            </a:r>
          </a:p>
          <a:p>
            <a:endParaRPr lang="de-DE" dirty="0"/>
          </a:p>
          <a:p>
            <a:r>
              <a:rPr lang="de-DE" dirty="0" err="1"/>
              <a:t>Datenbank&amp;Datensätze</a:t>
            </a:r>
            <a:r>
              <a:rPr lang="de-DE" dirty="0"/>
              <a:t> nicht in </a:t>
            </a:r>
            <a:r>
              <a:rPr lang="de-DE" dirty="0" err="1"/>
              <a:t>Scope</a:t>
            </a:r>
            <a:endParaRPr lang="de-DE" dirty="0"/>
          </a:p>
          <a:p>
            <a:endParaRPr lang="de-DE" dirty="0"/>
          </a:p>
          <a:p>
            <a:r>
              <a:rPr lang="de-DE" dirty="0"/>
              <a:t>Back-End: Python + Django Framework</a:t>
            </a:r>
          </a:p>
          <a:p>
            <a:endParaRPr lang="de-DE" dirty="0"/>
          </a:p>
          <a:p>
            <a:r>
              <a:rPr lang="de-DE" dirty="0"/>
              <a:t>Einfaches Warten da bereits andere Anwendungen nach gleichem Muster</a:t>
            </a:r>
          </a:p>
          <a:p>
            <a:endParaRPr lang="de-DE" dirty="0"/>
          </a:p>
          <a:p>
            <a:r>
              <a:rPr lang="de-DE" dirty="0"/>
              <a:t>Front-End: HTML, JS, CSS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C48154-5F8F-1027-B93C-D3681679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Entwurfsphase</a:t>
            </a:r>
          </a:p>
        </p:txBody>
      </p:sp>
    </p:spTree>
    <p:extLst>
      <p:ext uri="{BB962C8B-B14F-4D97-AF65-F5344CB8AC3E}">
        <p14:creationId xmlns:p14="http://schemas.microsoft.com/office/powerpoint/2010/main" val="351640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17FFD-9C81-F4D7-2D20-CCF87093C6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Pflichtenheft</a:t>
            </a:r>
          </a:p>
          <a:p>
            <a:endParaRPr lang="de-DE" dirty="0"/>
          </a:p>
          <a:p>
            <a:r>
              <a:rPr lang="de-DE" dirty="0"/>
              <a:t>Erstellt auf Grundlage des Lastenhefts</a:t>
            </a:r>
          </a:p>
          <a:p>
            <a:endParaRPr lang="de-DE" dirty="0"/>
          </a:p>
          <a:p>
            <a:r>
              <a:rPr lang="de-DE" dirty="0"/>
              <a:t>Leitfaden für Entwicklung</a:t>
            </a:r>
          </a:p>
          <a:p>
            <a:endParaRPr lang="de-DE" dirty="0"/>
          </a:p>
          <a:p>
            <a:r>
              <a:rPr lang="de-DE" dirty="0"/>
              <a:t>Vergleich Ergebnis der Soll-/Ist-Analyse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A7B4D-5C52-8A84-8527-F45C75CB7C60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>
                <a:solidFill>
                  <a:schemeClr val="tx2"/>
                </a:solidFill>
              </a:rPr>
              <a:t>Qualitätsicherung</a:t>
            </a:r>
            <a:endParaRPr lang="de-DE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Black-Box-</a:t>
            </a:r>
            <a:r>
              <a:rPr lang="de-DE" dirty="0" err="1"/>
              <a:t>Testing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Ausführung innerhalb des Teams durch Arbeitsteilung</a:t>
            </a:r>
          </a:p>
          <a:p>
            <a:endParaRPr lang="de-DE" dirty="0"/>
          </a:p>
          <a:p>
            <a:r>
              <a:rPr lang="de-DE" dirty="0"/>
              <a:t>Vorstellung ans Team mit anschließenden Verbesserungen</a:t>
            </a:r>
          </a:p>
          <a:p>
            <a:endParaRPr lang="de-DE" dirty="0"/>
          </a:p>
          <a:p>
            <a:r>
              <a:rPr lang="de-DE" dirty="0"/>
              <a:t>-&gt;Qualitätserhalt</a:t>
            </a:r>
          </a:p>
          <a:p>
            <a:endParaRPr lang="de-DE" dirty="0"/>
          </a:p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(geplant)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0515F-85C0-E468-9249-F65F74791C0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>
                <a:solidFill>
                  <a:schemeClr val="tx2"/>
                </a:solidFill>
              </a:rPr>
              <a:t>Datenbankmodell</a:t>
            </a:r>
          </a:p>
          <a:p>
            <a:endParaRPr lang="de-DE" dirty="0"/>
          </a:p>
          <a:p>
            <a:r>
              <a:rPr lang="de-DE" dirty="0"/>
              <a:t>Bereits bestehendes Datenbankmodell leicht angepasst um Anforderungen einzuhalten</a:t>
            </a:r>
          </a:p>
          <a:p>
            <a:endParaRPr lang="de-DE" dirty="0"/>
          </a:p>
          <a:p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isv_parkausweise</a:t>
            </a:r>
            <a:r>
              <a:rPr lang="de-DE" dirty="0"/>
              <a:t> zum Abspeichern von Kerndaten</a:t>
            </a:r>
          </a:p>
          <a:p>
            <a:endParaRPr lang="de-DE" dirty="0"/>
          </a:p>
          <a:p>
            <a:r>
              <a:rPr lang="de-DE" dirty="0"/>
              <a:t>1:1 zu isv_kennzeichen;1 Ausweis pro Kennzeichen</a:t>
            </a:r>
          </a:p>
          <a:p>
            <a:endParaRPr lang="de-DE" dirty="0"/>
          </a:p>
          <a:p>
            <a:r>
              <a:rPr lang="de-DE" dirty="0"/>
              <a:t>N:1 zu </a:t>
            </a:r>
            <a:r>
              <a:rPr lang="de-DE" dirty="0" err="1"/>
              <a:t>isv_schueler</a:t>
            </a:r>
            <a:r>
              <a:rPr lang="de-DE" dirty="0"/>
              <a:t>; N Kennzeichen pro Schüler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9B38F8-4116-1D69-796A-59C247DB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Entwurfsphase Fortsetzung</a:t>
            </a:r>
          </a:p>
        </p:txBody>
      </p:sp>
    </p:spTree>
    <p:extLst>
      <p:ext uri="{BB962C8B-B14F-4D97-AF65-F5344CB8AC3E}">
        <p14:creationId xmlns:p14="http://schemas.microsoft.com/office/powerpoint/2010/main" val="1165450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A31AAE30-E132-48E3-9367-3949391D52F9}" vid="{EBD5466B-19E5-4A8C-9174-EC6493822E0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930</Words>
  <Application>Microsoft Office PowerPoint</Application>
  <PresentationFormat>Breitbild</PresentationFormat>
  <Paragraphs>322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OVT- OnlineVerwaltungstool</vt:lpstr>
      <vt:lpstr>PowerPoint-Präsentation</vt:lpstr>
      <vt:lpstr>1. Einleitung</vt:lpstr>
      <vt:lpstr>2. ProjektPlanung</vt:lpstr>
      <vt:lpstr>3. Analysephase</vt:lpstr>
      <vt:lpstr>4. Entwurfsphase</vt:lpstr>
      <vt:lpstr>Mockup</vt:lpstr>
      <vt:lpstr>4. Entwurfsphase</vt:lpstr>
      <vt:lpstr>4. Entwurfsphase Fortsetzung</vt:lpstr>
      <vt:lpstr>5. Implementierungsphase</vt:lpstr>
      <vt:lpstr>ViewCode</vt:lpstr>
      <vt:lpstr>5. Implementierungsphase</vt:lpstr>
      <vt:lpstr>Css</vt:lpstr>
      <vt:lpstr>5. Implementierungsphase</vt:lpstr>
      <vt:lpstr>6. Dokumentationsphase</vt:lpstr>
      <vt:lpstr>Benutzerdokumentation Auszug</vt:lpstr>
      <vt:lpstr>6. Dokumentationsphase</vt:lpstr>
      <vt:lpstr>ReadMe AusZug</vt:lpstr>
      <vt:lpstr>7. Fazit</vt:lpstr>
      <vt:lpstr>7. Fazit Forsetzung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OVT- OnlineVerwaltungstool</dc:title>
  <dc:creator>Bluemel Jonas Quirin, TU-65</dc:creator>
  <cp:lastModifiedBy>Bluemel Jonas Quirin, TU-65</cp:lastModifiedBy>
  <cp:revision>2</cp:revision>
  <dcterms:created xsi:type="dcterms:W3CDTF">2023-04-19T16:20:58Z</dcterms:created>
  <dcterms:modified xsi:type="dcterms:W3CDTF">2023-04-19T20:09:04Z</dcterms:modified>
</cp:coreProperties>
</file>