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7"/>
  </p:notes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3" r:id="rId9"/>
    <p:sldId id="274" r:id="rId10"/>
    <p:sldId id="270" r:id="rId11"/>
    <p:sldId id="273" r:id="rId12"/>
    <p:sldId id="271" r:id="rId13"/>
    <p:sldId id="272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493A5-ECA6-441C-8B28-8E6CAC1065A2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B7D8-8568-4AC4-B0AE-05C095FD0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33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8235830" cy="404614"/>
          </a:xfrm>
        </p:spPr>
        <p:txBody>
          <a:bodyPr/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431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6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46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70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28.02.2023 | Prototyp Gruppe 3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1013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3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2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3498591" cy="404614"/>
          </a:xfrm>
          <a:prstGeom prst="rect">
            <a:avLst/>
          </a:prstGeom>
        </p:spPr>
        <p:txBody>
          <a:bodyPr/>
          <a:lstStyle/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28.02.2023 | Prototyp Gruppe 3 | Maksim Hermann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4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28.02.2023 | Prototyp Gruppe 3 | Maksim Hermann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7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56875C-71FA-4FBD-8002-4DDEB6033D8E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28.02.2023 | Prototyp Gruppe 3 | Maksim Hermann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28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53386"/>
            <a:ext cx="78027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87F0DE-3ED1-4913-9640-0F3C6C2CDB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91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F70773D-C5B4-7C40-3E50-90349A417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90" y="4326903"/>
            <a:ext cx="3307529" cy="23005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1D98A7-7DCD-924F-A200-9C4FE92A9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Meilenstein III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936620-09EE-469E-0B72-29BF925A3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Vorstellung des Prototypens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0C4C45-9C43-AC00-C4F3-3C85AC42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A27402-13A3-A421-2943-7D0E3D351FC8}"/>
              </a:ext>
            </a:extLst>
          </p:cNvPr>
          <p:cNvSpPr/>
          <p:nvPr/>
        </p:nvSpPr>
        <p:spPr>
          <a:xfrm>
            <a:off x="8165309" y="5717879"/>
            <a:ext cx="2526384" cy="31108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8B094ED-FDC0-66DC-C391-5BDDBB883067}"/>
              </a:ext>
            </a:extLst>
          </p:cNvPr>
          <p:cNvSpPr/>
          <p:nvPr/>
        </p:nvSpPr>
        <p:spPr>
          <a:xfrm rot="16200000">
            <a:off x="9927054" y="4610229"/>
            <a:ext cx="2526384" cy="31108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523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Sketch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EF9E3C1-5203-652B-75F1-D9CFDF9F2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1831" r="12178" b="69001"/>
          <a:stretch/>
        </p:blipFill>
        <p:spPr>
          <a:xfrm>
            <a:off x="1003954" y="1593718"/>
            <a:ext cx="6254685" cy="3921551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32F70C-F7DA-1F0F-1D24-47A667954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t="31667" r="7947" b="34080"/>
          <a:stretch/>
        </p:blipFill>
        <p:spPr>
          <a:xfrm>
            <a:off x="5623088" y="2479523"/>
            <a:ext cx="6254685" cy="4212403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77A1B79-C4FF-633C-CA45-CABEEF1E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19907976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Sketch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CA4F80-128B-89A7-477C-72E98D5B2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" t="66441" r="7298" b="32"/>
          <a:stretch/>
        </p:blipFill>
        <p:spPr>
          <a:xfrm>
            <a:off x="2535712" y="1738656"/>
            <a:ext cx="7120576" cy="4714889"/>
          </a:xfrm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B539D65-430D-0CF1-B108-BB6F1BE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0741406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Grundlagen unseres Prototypens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8FF89-0796-4244-64C9-895A2C9A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Django Projekt</a:t>
            </a:r>
          </a:p>
          <a:p>
            <a:pPr lvl="1"/>
            <a:r>
              <a:rPr lang="de-DE" sz="2400" dirty="0"/>
              <a:t>HTML</a:t>
            </a:r>
          </a:p>
          <a:p>
            <a:pPr lvl="1"/>
            <a:r>
              <a:rPr lang="de-DE" sz="2400" dirty="0"/>
              <a:t>CSS</a:t>
            </a:r>
          </a:p>
          <a:p>
            <a:endParaRPr lang="de-DE" sz="2400" dirty="0"/>
          </a:p>
          <a:p>
            <a:r>
              <a:rPr lang="de-DE" sz="2400" dirty="0" err="1"/>
              <a:t>Github</a:t>
            </a:r>
            <a:r>
              <a:rPr lang="de-DE" sz="2400" dirty="0"/>
              <a:t>-Repository</a:t>
            </a:r>
          </a:p>
          <a:p>
            <a:endParaRPr lang="de-DE" sz="2400" dirty="0"/>
          </a:p>
          <a:p>
            <a:r>
              <a:rPr lang="de-DE" sz="2400" dirty="0"/>
              <a:t>Lokales Testen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A8B0B-896D-2B48-11CF-A83D3AF8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0C61DD-2BE3-4327-AA10-B12048A5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14" y="4401997"/>
            <a:ext cx="1122685" cy="1122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C5657D-825D-40DA-472E-45FC3BDCC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5" y="1980880"/>
            <a:ext cx="1859280" cy="18592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EB828C8-405E-77F5-C9BC-B571B97B1B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1"/>
          <a:stretch/>
        </p:blipFill>
        <p:spPr>
          <a:xfrm>
            <a:off x="8768499" y="1980880"/>
            <a:ext cx="574040" cy="7768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2FE802D-5A33-19EB-3D8C-865BDC60AF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9428342" y="2738163"/>
            <a:ext cx="630024" cy="8158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A15109-7962-DA0B-4B5A-8DA860D7C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73" y="2184137"/>
            <a:ext cx="630024" cy="6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674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 Ordnerstruktur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D3C13-F607-BBF1-700F-C05197C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5394950-AE1D-489F-2BCD-5F07525F3AA0}"/>
              </a:ext>
            </a:extLst>
          </p:cNvPr>
          <p:cNvGrpSpPr/>
          <p:nvPr/>
        </p:nvGrpSpPr>
        <p:grpSpPr>
          <a:xfrm>
            <a:off x="2062424" y="1272815"/>
            <a:ext cx="4916210" cy="5180571"/>
            <a:chOff x="990709" y="1272815"/>
            <a:chExt cx="4916210" cy="5180571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57704BC6-2C77-62CE-D1E1-E8EC67B51075}"/>
                </a:ext>
              </a:extLst>
            </p:cNvPr>
            <p:cNvGrpSpPr/>
            <p:nvPr/>
          </p:nvGrpSpPr>
          <p:grpSpPr>
            <a:xfrm>
              <a:off x="990709" y="1272815"/>
              <a:ext cx="2275227" cy="5180571"/>
              <a:chOff x="990709" y="1272815"/>
              <a:chExt cx="2275227" cy="5180571"/>
            </a:xfrm>
          </p:grpSpPr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FF65ED7C-B79E-410C-9690-542EEF58C96E}"/>
                  </a:ext>
                </a:extLst>
              </p:cNvPr>
              <p:cNvGrpSpPr/>
              <p:nvPr/>
            </p:nvGrpSpPr>
            <p:grpSpPr>
              <a:xfrm>
                <a:off x="1719748" y="1807076"/>
                <a:ext cx="1546188" cy="4646310"/>
                <a:chOff x="924935" y="1728359"/>
                <a:chExt cx="1546188" cy="4646310"/>
              </a:xfrm>
            </p:grpSpPr>
            <p:pic>
              <p:nvPicPr>
                <p:cNvPr id="10" name="Inhaltsplatzhalter 6">
                  <a:extLst>
                    <a:ext uri="{FF2B5EF4-FFF2-40B4-BE49-F238E27FC236}">
                      <a16:creationId xmlns:a16="http://schemas.microsoft.com/office/drawing/2014/main" id="{6C7C0DB7-F9FF-A7A5-1E23-983F1236C4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935" y="1728359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11" name="Inhaltsplatzhalter 6">
                  <a:extLst>
                    <a:ext uri="{FF2B5EF4-FFF2-40B4-BE49-F238E27FC236}">
                      <a16:creationId xmlns:a16="http://schemas.microsoft.com/office/drawing/2014/main" id="{5474AE0B-D451-2C25-9EAC-033057DA7B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3645" y="2208532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12" name="Inhaltsplatzhalter 6">
                  <a:extLst>
                    <a:ext uri="{FF2B5EF4-FFF2-40B4-BE49-F238E27FC236}">
                      <a16:creationId xmlns:a16="http://schemas.microsoft.com/office/drawing/2014/main" id="{9EF4B8E7-B8E6-5EE3-686C-EE16210CFF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3645" y="3832267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13" name="Inhaltsplatzhalter 6">
                  <a:extLst>
                    <a:ext uri="{FF2B5EF4-FFF2-40B4-BE49-F238E27FC236}">
                      <a16:creationId xmlns:a16="http://schemas.microsoft.com/office/drawing/2014/main" id="{570E6EFF-2036-47F0-D5B1-84507BCA2F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935" y="4854125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14" name="Inhaltsplatzhalter 6">
                  <a:extLst>
                    <a:ext uri="{FF2B5EF4-FFF2-40B4-BE49-F238E27FC236}">
                      <a16:creationId xmlns:a16="http://schemas.microsoft.com/office/drawing/2014/main" id="{3CC96C91-A284-F3A4-23E4-08FE3B6869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390" y="5377069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6" name="Grafik 5">
                  <a:extLst>
                    <a:ext uri="{FF2B5EF4-FFF2-40B4-BE49-F238E27FC236}">
                      <a16:creationId xmlns:a16="http://schemas.microsoft.com/office/drawing/2014/main" id="{CDF97EA9-B3D6-0F5E-281C-52334497CD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0437" y="2716851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8" name="Grafik 7">
                  <a:extLst>
                    <a:ext uri="{FF2B5EF4-FFF2-40B4-BE49-F238E27FC236}">
                      <a16:creationId xmlns:a16="http://schemas.microsoft.com/office/drawing/2014/main" id="{C9664CCC-EFDB-F094-B74A-D2A51B68B0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0437" y="3311413"/>
                  <a:ext cx="530686" cy="530686"/>
                </a:xfrm>
                <a:prstGeom prst="rect">
                  <a:avLst/>
                </a:prstGeom>
              </p:spPr>
            </p:pic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79ADB3A8-6476-0315-E929-6BB9398FB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7072" y="4346435"/>
                  <a:ext cx="488710" cy="488710"/>
                </a:xfrm>
                <a:prstGeom prst="rect">
                  <a:avLst/>
                </a:prstGeom>
              </p:spPr>
            </p:pic>
            <p:pic>
              <p:nvPicPr>
                <p:cNvPr id="18" name="Inhaltsplatzhalter 6">
                  <a:extLst>
                    <a:ext uri="{FF2B5EF4-FFF2-40B4-BE49-F238E27FC236}">
                      <a16:creationId xmlns:a16="http://schemas.microsoft.com/office/drawing/2014/main" id="{28088E99-9CE0-87A3-BFFC-6C3B88157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935" y="5885959"/>
                  <a:ext cx="488710" cy="488710"/>
                </a:xfrm>
                <a:prstGeom prst="rect">
                  <a:avLst/>
                </a:prstGeom>
              </p:spPr>
            </p:pic>
          </p:grpSp>
          <p:cxnSp>
            <p:nvCxnSpPr>
              <p:cNvPr id="22" name="Verbinder: gewinkelt 21">
                <a:extLst>
                  <a:ext uri="{FF2B5EF4-FFF2-40B4-BE49-F238E27FC236}">
                    <a16:creationId xmlns:a16="http://schemas.microsoft.com/office/drawing/2014/main" id="{AF6CDC23-872D-6569-58AF-F4142C7B241B}"/>
                  </a:ext>
                </a:extLst>
              </p:cNvPr>
              <p:cNvCxnSpPr>
                <a:cxnSpLocks/>
                <a:stCxn id="10" idx="2"/>
                <a:endCxn id="11" idx="1"/>
              </p:cNvCxnSpPr>
              <p:nvPr/>
            </p:nvCxnSpPr>
            <p:spPr>
              <a:xfrm rot="16200000" flipH="1">
                <a:off x="1968371" y="2291517"/>
                <a:ext cx="235818" cy="244355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Verbinder: gewinkelt 24">
                <a:extLst>
                  <a:ext uri="{FF2B5EF4-FFF2-40B4-BE49-F238E27FC236}">
                    <a16:creationId xmlns:a16="http://schemas.microsoft.com/office/drawing/2014/main" id="{A581FC8D-227A-AFC8-F1B2-581E5D269757}"/>
                  </a:ext>
                </a:extLst>
              </p:cNvPr>
              <p:cNvCxnSpPr>
                <a:cxnSpLocks/>
                <a:stCxn id="11" idx="2"/>
                <a:endCxn id="6" idx="1"/>
              </p:cNvCxnSpPr>
              <p:nvPr/>
            </p:nvCxnSpPr>
            <p:spPr>
              <a:xfrm rot="16200000" flipH="1">
                <a:off x="2462049" y="2766722"/>
                <a:ext cx="263964" cy="282437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Verbinder: gewinkelt 27">
                <a:extLst>
                  <a:ext uri="{FF2B5EF4-FFF2-40B4-BE49-F238E27FC236}">
                    <a16:creationId xmlns:a16="http://schemas.microsoft.com/office/drawing/2014/main" id="{287717C3-65F3-2DB7-28D2-30EBC801020C}"/>
                  </a:ext>
                </a:extLst>
              </p:cNvPr>
              <p:cNvCxnSpPr>
                <a:cxnSpLocks/>
                <a:stCxn id="11" idx="2"/>
                <a:endCxn id="8" idx="1"/>
              </p:cNvCxnSpPr>
              <p:nvPr/>
            </p:nvCxnSpPr>
            <p:spPr>
              <a:xfrm rot="16200000" flipH="1">
                <a:off x="2154274" y="3074497"/>
                <a:ext cx="879514" cy="282437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Verbinder: gewinkelt 30">
                <a:extLst>
                  <a:ext uri="{FF2B5EF4-FFF2-40B4-BE49-F238E27FC236}">
                    <a16:creationId xmlns:a16="http://schemas.microsoft.com/office/drawing/2014/main" id="{9A6D6928-92AB-3FDF-CBB4-7EB94B19EB2A}"/>
                  </a:ext>
                </a:extLst>
              </p:cNvPr>
              <p:cNvCxnSpPr>
                <a:cxnSpLocks/>
                <a:stCxn id="10" idx="2"/>
                <a:endCxn id="12" idx="1"/>
              </p:cNvCxnSpPr>
              <p:nvPr/>
            </p:nvCxnSpPr>
            <p:spPr>
              <a:xfrm rot="16200000" flipH="1">
                <a:off x="1156504" y="3103384"/>
                <a:ext cx="1859553" cy="244355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Verbinder: gewinkelt 33">
                <a:extLst>
                  <a:ext uri="{FF2B5EF4-FFF2-40B4-BE49-F238E27FC236}">
                    <a16:creationId xmlns:a16="http://schemas.microsoft.com/office/drawing/2014/main" id="{6D21919D-FF1A-DC05-0E94-3123889EC3FB}"/>
                  </a:ext>
                </a:extLst>
              </p:cNvPr>
              <p:cNvCxnSpPr>
                <a:cxnSpLocks/>
                <a:stCxn id="12" idx="2"/>
                <a:endCxn id="17" idx="1"/>
              </p:cNvCxnSpPr>
              <p:nvPr/>
            </p:nvCxnSpPr>
            <p:spPr>
              <a:xfrm rot="16200000" flipH="1">
                <a:off x="2472443" y="4380064"/>
                <a:ext cx="269813" cy="30907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1C7A7D94-9BE0-9621-B64A-5AB037114C8C}"/>
                  </a:ext>
                </a:extLst>
              </p:cNvPr>
              <p:cNvSpPr txBox="1"/>
              <p:nvPr/>
            </p:nvSpPr>
            <p:spPr>
              <a:xfrm>
                <a:off x="990709" y="1272815"/>
                <a:ext cx="9733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latin typeface="Barrio" panose="00000500000000000000" pitchFamily="2" charset="0"/>
                  </a:rPr>
                  <a:t>  …</a:t>
                </a:r>
              </a:p>
            </p:txBody>
          </p:sp>
          <p:cxnSp>
            <p:nvCxnSpPr>
              <p:cNvPr id="47" name="Verbinder: gewinkelt 46">
                <a:extLst>
                  <a:ext uri="{FF2B5EF4-FFF2-40B4-BE49-F238E27FC236}">
                    <a16:creationId xmlns:a16="http://schemas.microsoft.com/office/drawing/2014/main" id="{BF99C512-30D9-38D8-1360-76F5B3607C73}"/>
                  </a:ext>
                </a:extLst>
              </p:cNvPr>
              <p:cNvCxnSpPr>
                <a:cxnSpLocks/>
                <a:stCxn id="46" idx="2"/>
                <a:endCxn id="10" idx="1"/>
              </p:cNvCxnSpPr>
              <p:nvPr/>
            </p:nvCxnSpPr>
            <p:spPr>
              <a:xfrm rot="16200000" flipH="1">
                <a:off x="1501657" y="1833339"/>
                <a:ext cx="193841" cy="24234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Verbinder: gewinkelt 51">
                <a:extLst>
                  <a:ext uri="{FF2B5EF4-FFF2-40B4-BE49-F238E27FC236}">
                    <a16:creationId xmlns:a16="http://schemas.microsoft.com/office/drawing/2014/main" id="{E45ED6AF-822B-A338-7F81-730593D17A86}"/>
                  </a:ext>
                </a:extLst>
              </p:cNvPr>
              <p:cNvCxnSpPr>
                <a:cxnSpLocks/>
                <a:stCxn id="46" idx="2"/>
                <a:endCxn id="13" idx="1"/>
              </p:cNvCxnSpPr>
              <p:nvPr/>
            </p:nvCxnSpPr>
            <p:spPr>
              <a:xfrm rot="16200000" flipH="1">
                <a:off x="-61226" y="3396222"/>
                <a:ext cx="3319607" cy="24234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Verbinder: gewinkelt 54">
                <a:extLst>
                  <a:ext uri="{FF2B5EF4-FFF2-40B4-BE49-F238E27FC236}">
                    <a16:creationId xmlns:a16="http://schemas.microsoft.com/office/drawing/2014/main" id="{B47C360B-6B5E-9736-0598-82AB898E7355}"/>
                  </a:ext>
                </a:extLst>
              </p:cNvPr>
              <p:cNvCxnSpPr>
                <a:cxnSpLocks/>
                <a:stCxn id="46" idx="2"/>
                <a:endCxn id="14" idx="1"/>
              </p:cNvCxnSpPr>
              <p:nvPr/>
            </p:nvCxnSpPr>
            <p:spPr>
              <a:xfrm rot="16200000" flipH="1">
                <a:off x="-319971" y="3654966"/>
                <a:ext cx="3842551" cy="247797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Verbinder: gewinkelt 57">
                <a:extLst>
                  <a:ext uri="{FF2B5EF4-FFF2-40B4-BE49-F238E27FC236}">
                    <a16:creationId xmlns:a16="http://schemas.microsoft.com/office/drawing/2014/main" id="{D6F38C68-2BB2-8A99-5539-A514980C7A87}"/>
                  </a:ext>
                </a:extLst>
              </p:cNvPr>
              <p:cNvCxnSpPr>
                <a:cxnSpLocks/>
                <a:stCxn id="46" idx="2"/>
                <a:endCxn id="18" idx="1"/>
              </p:cNvCxnSpPr>
              <p:nvPr/>
            </p:nvCxnSpPr>
            <p:spPr>
              <a:xfrm rot="16200000" flipH="1">
                <a:off x="-577143" y="3912139"/>
                <a:ext cx="4351441" cy="24234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DC2A22F-4378-1760-1CA6-D15E865C0AC6}"/>
                </a:ext>
              </a:extLst>
            </p:cNvPr>
            <p:cNvSpPr txBox="1"/>
            <p:nvPr/>
          </p:nvSpPr>
          <p:spPr>
            <a:xfrm>
              <a:off x="2213913" y="1820318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overview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700D6C8-9A3C-8324-97F2-6B5326A83437}"/>
                </a:ext>
              </a:extLst>
            </p:cNvPr>
            <p:cNvSpPr txBox="1"/>
            <p:nvPr/>
          </p:nvSpPr>
          <p:spPr>
            <a:xfrm>
              <a:off x="2735250" y="2277552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static</a:t>
              </a:r>
              <a:endParaRPr lang="de-DE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F174FAF-2B4A-3220-98DE-5390B9399DEB}"/>
                </a:ext>
              </a:extLst>
            </p:cNvPr>
            <p:cNvSpPr txBox="1"/>
            <p:nvPr/>
          </p:nvSpPr>
          <p:spPr>
            <a:xfrm>
              <a:off x="3250595" y="2790873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image.png</a:t>
              </a:r>
              <a:endParaRPr lang="de-DE" dirty="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20360B32-168E-71F6-627D-5C4033EC8D20}"/>
                </a:ext>
              </a:extLst>
            </p:cNvPr>
            <p:cNvSpPr txBox="1"/>
            <p:nvPr/>
          </p:nvSpPr>
          <p:spPr>
            <a:xfrm>
              <a:off x="3262041" y="3409502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styles.css</a:t>
              </a:r>
              <a:endParaRPr lang="de-DE" dirty="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E254F6B-6B9F-1A67-A675-6301F5E20C4F}"/>
                </a:ext>
              </a:extLst>
            </p:cNvPr>
            <p:cNvSpPr txBox="1"/>
            <p:nvPr/>
          </p:nvSpPr>
          <p:spPr>
            <a:xfrm>
              <a:off x="2735250" y="3929422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templates</a:t>
              </a:r>
              <a:endParaRPr lang="de-DE" dirty="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AD181AB-18AD-CED2-EB37-72466D5E86CE}"/>
                </a:ext>
              </a:extLst>
            </p:cNvPr>
            <p:cNvSpPr txBox="1"/>
            <p:nvPr/>
          </p:nvSpPr>
          <p:spPr>
            <a:xfrm>
              <a:off x="3262041" y="4438674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overview.html</a:t>
              </a:r>
              <a:endParaRPr lang="de-DE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708D17E7-2383-8F19-A85A-D245F185057E}"/>
                </a:ext>
              </a:extLst>
            </p:cNvPr>
            <p:cNvSpPr txBox="1"/>
            <p:nvPr/>
          </p:nvSpPr>
          <p:spPr>
            <a:xfrm>
              <a:off x="2208458" y="4952650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login</a:t>
              </a:r>
              <a:endParaRPr lang="de-DE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4D636C33-85FB-B927-8274-09A25E8EC80F}"/>
                </a:ext>
              </a:extLst>
            </p:cNvPr>
            <p:cNvSpPr txBox="1"/>
            <p:nvPr/>
          </p:nvSpPr>
          <p:spPr>
            <a:xfrm>
              <a:off x="2219367" y="5470508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reset_pw</a:t>
              </a:r>
              <a:endParaRPr lang="de-DE" dirty="0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0BCB1299-EC4B-2A7C-7143-F4BBE06F4503}"/>
                </a:ext>
              </a:extLst>
            </p:cNvPr>
            <p:cNvSpPr txBox="1"/>
            <p:nvPr/>
          </p:nvSpPr>
          <p:spPr>
            <a:xfrm>
              <a:off x="2221755" y="5975568"/>
              <a:ext cx="2644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new_pw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7419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7AFB3D-A332-0217-D750-15F03EFA2B45}"/>
              </a:ext>
            </a:extLst>
          </p:cNvPr>
          <p:cNvGrpSpPr/>
          <p:nvPr/>
        </p:nvGrpSpPr>
        <p:grpSpPr>
          <a:xfrm>
            <a:off x="762109" y="5348092"/>
            <a:ext cx="11346511" cy="523220"/>
            <a:chOff x="787179" y="2165083"/>
            <a:chExt cx="11346511" cy="52322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AA76AEE-6F09-1477-A75B-D3AD02D7FB6B}"/>
                </a:ext>
              </a:extLst>
            </p:cNvPr>
            <p:cNvSpPr/>
            <p:nvPr/>
          </p:nvSpPr>
          <p:spPr>
            <a:xfrm>
              <a:off x="787179" y="2237408"/>
              <a:ext cx="11346511" cy="378571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893D9C1-DA64-6E86-D232-0FAFAA8DAA1E}"/>
                </a:ext>
              </a:extLst>
            </p:cNvPr>
            <p:cNvSpPr txBox="1"/>
            <p:nvPr/>
          </p:nvSpPr>
          <p:spPr>
            <a:xfrm>
              <a:off x="787179" y="2165083"/>
              <a:ext cx="572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44546A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>
                <a:solidFill>
                  <a:srgbClr val="44546A"/>
                </a:solidFill>
              </a:rPr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Grundlagen unseres Prototypens</a:t>
            </a:r>
          </a:p>
          <a:p>
            <a:pPr marL="530352" lvl="1" indent="0">
              <a:buNone/>
            </a:pPr>
            <a:r>
              <a:rPr lang="de-DE" dirty="0"/>
              <a:t>2.4    Struktur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F2892-7625-2729-B152-95F9C3D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30251999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7E21-98A3-3B06-59F0-FB12375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12F1BF92-87B6-9E73-44F8-6B9EE4C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pPr algn="l"/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9360954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/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Grundlagen unseres Prototypens</a:t>
            </a:r>
          </a:p>
          <a:p>
            <a:pPr marL="530352" lvl="1" indent="0">
              <a:buNone/>
            </a:pPr>
            <a:r>
              <a:rPr lang="de-DE" dirty="0"/>
              <a:t>2.4    Struktur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34C0C9-63F8-5B03-5994-EE0DE258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9602410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7AFB3D-A332-0217-D750-15F03EFA2B45}"/>
              </a:ext>
            </a:extLst>
          </p:cNvPr>
          <p:cNvGrpSpPr/>
          <p:nvPr/>
        </p:nvGrpSpPr>
        <p:grpSpPr>
          <a:xfrm>
            <a:off x="762109" y="1718767"/>
            <a:ext cx="11346511" cy="523220"/>
            <a:chOff x="787179" y="2165083"/>
            <a:chExt cx="11346511" cy="52322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AA76AEE-6F09-1477-A75B-D3AD02D7FB6B}"/>
                </a:ext>
              </a:extLst>
            </p:cNvPr>
            <p:cNvSpPr/>
            <p:nvPr/>
          </p:nvSpPr>
          <p:spPr>
            <a:xfrm>
              <a:off x="787179" y="2237408"/>
              <a:ext cx="11346511" cy="378571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893D9C1-DA64-6E86-D232-0FAFAA8DAA1E}"/>
                </a:ext>
              </a:extLst>
            </p:cNvPr>
            <p:cNvSpPr txBox="1"/>
            <p:nvPr/>
          </p:nvSpPr>
          <p:spPr>
            <a:xfrm>
              <a:off x="787179" y="2165083"/>
              <a:ext cx="572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/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Grundlagen unseres Prototypens</a:t>
            </a:r>
          </a:p>
          <a:p>
            <a:pPr marL="530352" lvl="1" indent="0">
              <a:buNone/>
            </a:pPr>
            <a:r>
              <a:rPr lang="de-DE" dirty="0"/>
              <a:t>2.4    Struktur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F96FBB-661D-C35D-886D-2D859835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7585279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14AE9-B2E3-D5A3-4869-129F4843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Was ist ein Prototyp?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F3A306-6423-9E71-1D0F-34B6BDB8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Vereinfachtes Versuchsmodell</a:t>
            </a:r>
          </a:p>
          <a:p>
            <a:endParaRPr lang="de-DE" sz="2400" dirty="0"/>
          </a:p>
          <a:p>
            <a:r>
              <a:rPr lang="de-DE" sz="2400" dirty="0"/>
              <a:t>Präsentationsmittel</a:t>
            </a:r>
          </a:p>
          <a:p>
            <a:endParaRPr lang="de-DE" sz="2400" dirty="0"/>
          </a:p>
          <a:p>
            <a:r>
              <a:rPr lang="de-DE" sz="2400" dirty="0"/>
              <a:t>Verschieden Arten von Prototypen</a:t>
            </a:r>
          </a:p>
          <a:p>
            <a:pPr lvl="1"/>
            <a:r>
              <a:rPr lang="de-DE" sz="2400" dirty="0"/>
              <a:t>Exploratives </a:t>
            </a:r>
            <a:r>
              <a:rPr lang="de-DE" sz="2400" dirty="0" err="1"/>
              <a:t>Prototyping</a:t>
            </a:r>
            <a:endParaRPr lang="de-DE" sz="2400" dirty="0"/>
          </a:p>
          <a:p>
            <a:pPr lvl="1"/>
            <a:r>
              <a:rPr lang="de-DE" sz="2400" dirty="0"/>
              <a:t>Experimentelles </a:t>
            </a:r>
            <a:r>
              <a:rPr lang="de-DE" sz="2400" dirty="0" err="1"/>
              <a:t>Prototyping</a:t>
            </a:r>
            <a:endParaRPr lang="de-DE" sz="2400" dirty="0"/>
          </a:p>
          <a:p>
            <a:pPr lvl="1"/>
            <a:r>
              <a:rPr lang="de-DE" sz="2400" dirty="0"/>
              <a:t>Evolutionäres </a:t>
            </a:r>
            <a:r>
              <a:rPr lang="de-DE" sz="2400" dirty="0" err="1"/>
              <a:t>Prototyping</a:t>
            </a:r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BE77C2-563B-6926-47AB-F9ED91EDD630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5A02C8-273E-C64F-D6B4-73029CF0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D5BC6B1-71D6-D23F-405F-44650A05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23" y="2968076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71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C4A3-5F6A-64BF-2224-3ABD4577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15600" cy="1485900"/>
          </a:xfrm>
        </p:spPr>
        <p:txBody>
          <a:bodyPr/>
          <a:lstStyle/>
          <a:p>
            <a:r>
              <a:rPr lang="de-DE" dirty="0"/>
              <a:t>1.2 Warum braucht man einen Prototypen?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80804-B959-25B7-1EB9-4E6039E6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Vorstellung für die Stakeholder</a:t>
            </a:r>
          </a:p>
          <a:p>
            <a:endParaRPr lang="de-DE" sz="2400" dirty="0"/>
          </a:p>
          <a:p>
            <a:r>
              <a:rPr lang="de-DE" sz="2400" dirty="0"/>
              <a:t>Erste Funktionen werden getestet</a:t>
            </a:r>
          </a:p>
          <a:p>
            <a:endParaRPr lang="de-DE" sz="2400" dirty="0"/>
          </a:p>
          <a:p>
            <a:r>
              <a:rPr lang="de-DE" sz="2400" dirty="0"/>
              <a:t>Fortschritt festhalten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02F990-CA04-7223-84BF-9E278C4B0E4B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55052-1428-48C0-694A-92D6BD7B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E06210-4D02-6B31-E8A9-348AC11581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13" y="3224191"/>
            <a:ext cx="2877820" cy="28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872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79378" cy="1485900"/>
          </a:xfrm>
        </p:spPr>
        <p:txBody>
          <a:bodyPr/>
          <a:lstStyle/>
          <a:p>
            <a:r>
              <a:rPr lang="de-DE" dirty="0"/>
              <a:t>1.3 Gibt es eine bestimmte Reihenfolge?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A53AFA-1D26-A663-193C-877EC981A73E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8A6C9-0AB1-B4B3-EA44-14A8ED06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2A72B18-9E51-98A0-BA2B-0271504B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36" y="2071966"/>
            <a:ext cx="10666350" cy="36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048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37AFB3D-A332-0217-D750-15F03EFA2B45}"/>
              </a:ext>
            </a:extLst>
          </p:cNvPr>
          <p:cNvGrpSpPr/>
          <p:nvPr/>
        </p:nvGrpSpPr>
        <p:grpSpPr>
          <a:xfrm>
            <a:off x="762109" y="3349607"/>
            <a:ext cx="11346511" cy="523220"/>
            <a:chOff x="787179" y="2165083"/>
            <a:chExt cx="11346511" cy="52322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AA76AEE-6F09-1477-A75B-D3AD02D7FB6B}"/>
                </a:ext>
              </a:extLst>
            </p:cNvPr>
            <p:cNvSpPr/>
            <p:nvPr/>
          </p:nvSpPr>
          <p:spPr>
            <a:xfrm>
              <a:off x="787179" y="2237408"/>
              <a:ext cx="11346511" cy="378571"/>
            </a:xfrm>
            <a:prstGeom prst="rect">
              <a:avLst/>
            </a:prstGeom>
            <a:solidFill>
              <a:srgbClr val="44546A"/>
            </a:solidFill>
            <a:ln>
              <a:solidFill>
                <a:srgbClr val="44546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893D9C1-DA64-6E86-D232-0FAFAA8DAA1E}"/>
                </a:ext>
              </a:extLst>
            </p:cNvPr>
            <p:cNvSpPr txBox="1"/>
            <p:nvPr/>
          </p:nvSpPr>
          <p:spPr>
            <a:xfrm>
              <a:off x="787179" y="2165083"/>
              <a:ext cx="572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/>
                  </a:solidFill>
                  <a:latin typeface="Bahnschrift SemiLight" panose="020B0502040204020203" pitchFamily="34" charset="0"/>
                </a:rPr>
                <a:t>&gt;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17C278-9907-D5CA-128B-2C8EA1C6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778E3-77F7-B10A-265F-E591E9E5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1"/>
            <a:ext cx="9601200" cy="467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44546A"/>
                </a:solidFill>
              </a:rPr>
              <a:t>1.   Vorwissen</a:t>
            </a:r>
          </a:p>
          <a:p>
            <a:pPr marL="530352" lvl="1" indent="0">
              <a:buNone/>
            </a:pPr>
            <a:r>
              <a:rPr lang="de-DE" dirty="0"/>
              <a:t>1.1    Was ist ein Prototyp?</a:t>
            </a:r>
          </a:p>
          <a:p>
            <a:pPr marL="530352" lvl="1" indent="0">
              <a:buNone/>
            </a:pPr>
            <a:r>
              <a:rPr lang="de-DE" dirty="0"/>
              <a:t>1.2    Warum braucht man einen Prototypen?</a:t>
            </a:r>
          </a:p>
          <a:p>
            <a:pPr marL="530352" lvl="1" indent="0">
              <a:buNone/>
            </a:pPr>
            <a:r>
              <a:rPr lang="de-DE" dirty="0"/>
              <a:t>1.3    Gibt es eine bestimmte Reihenfolge?</a:t>
            </a:r>
          </a:p>
          <a:p>
            <a:pPr marL="457200" indent="-457200">
              <a:buAutoNum type="arabicPeriod" startAt="2"/>
            </a:pPr>
            <a:r>
              <a:rPr lang="de-DE" sz="2400" dirty="0">
                <a:solidFill>
                  <a:schemeClr val="bg1"/>
                </a:solidFill>
              </a:rPr>
              <a:t>Prozess bis zum Prototypen</a:t>
            </a:r>
          </a:p>
          <a:p>
            <a:pPr marL="530352" lvl="1" indent="0">
              <a:buNone/>
            </a:pPr>
            <a:r>
              <a:rPr lang="de-DE" dirty="0"/>
              <a:t>2.1    Vorarbeit</a:t>
            </a:r>
          </a:p>
          <a:p>
            <a:pPr marL="530352" lvl="1" indent="0">
              <a:buNone/>
            </a:pPr>
            <a:r>
              <a:rPr lang="de-DE" dirty="0"/>
              <a:t>2.2    Sketch</a:t>
            </a:r>
          </a:p>
          <a:p>
            <a:pPr marL="530352" lvl="1" indent="0">
              <a:buNone/>
            </a:pPr>
            <a:r>
              <a:rPr lang="de-DE" dirty="0"/>
              <a:t>2.3    Grundlagen unseres Prototypens</a:t>
            </a:r>
          </a:p>
          <a:p>
            <a:pPr marL="530352" lvl="1" indent="0">
              <a:buNone/>
            </a:pPr>
            <a:r>
              <a:rPr lang="de-DE" dirty="0"/>
              <a:t>2.4    Ordnerstruktur</a:t>
            </a:r>
          </a:p>
          <a:p>
            <a:pPr marL="0" indent="0">
              <a:buNone/>
            </a:pPr>
            <a:r>
              <a:rPr lang="de-DE" sz="2400" dirty="0"/>
              <a:t>3.   Prototyp</a:t>
            </a:r>
          </a:p>
          <a:p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63CD00-C1C2-1A8C-C400-00BF2A4DB38A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5E11C2-77D9-6B55-B70A-1BB9A2A1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4122006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Vorarbeit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8FF89-0796-4244-64C9-895A2C9A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Besprechungen zwischen durch</a:t>
            </a:r>
          </a:p>
          <a:p>
            <a:endParaRPr lang="de-DE" sz="2400" dirty="0"/>
          </a:p>
          <a:p>
            <a:r>
              <a:rPr lang="de-DE" sz="2400" dirty="0"/>
              <a:t>Pflichtenheft</a:t>
            </a:r>
          </a:p>
          <a:p>
            <a:pPr lvl="1"/>
            <a:r>
              <a:rPr lang="de-DE" sz="2400" dirty="0"/>
              <a:t>Definition der Funktionen und Eigenschaften</a:t>
            </a:r>
          </a:p>
          <a:p>
            <a:pPr lvl="1"/>
            <a:r>
              <a:rPr lang="de-DE" sz="2400" dirty="0"/>
              <a:t>klare Struktur</a:t>
            </a:r>
          </a:p>
          <a:p>
            <a:pPr lvl="1"/>
            <a:endParaRPr lang="de-DE" sz="2400" dirty="0"/>
          </a:p>
          <a:p>
            <a:r>
              <a:rPr lang="de-DE" sz="2400" dirty="0"/>
              <a:t>Sketch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B0018-6558-22C3-4B90-5F0683A1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198794-6ADC-63C1-6507-0190D77C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394" y="3429000"/>
            <a:ext cx="1180795" cy="11807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E79B84C-5400-2507-8F0C-964614541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64" y="1884869"/>
            <a:ext cx="1389080" cy="13890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47295A6-10EC-252D-A563-9BD0769A5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30" y="4483853"/>
            <a:ext cx="1415788" cy="14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095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497C9-0FF2-834F-2950-EE438F55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Sketch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C6590-99B3-8D6F-DB3A-12130F956AE3}"/>
              </a:ext>
            </a:extLst>
          </p:cNvPr>
          <p:cNvSpPr/>
          <p:nvPr/>
        </p:nvSpPr>
        <p:spPr>
          <a:xfrm>
            <a:off x="641022" y="1400471"/>
            <a:ext cx="11550978" cy="70112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6ED0FFC0-F8AE-2D83-CF1B-45FD16E5E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48" r="86" b="20733"/>
          <a:stretch/>
        </p:blipFill>
        <p:spPr>
          <a:xfrm>
            <a:off x="2037322" y="1555425"/>
            <a:ext cx="8269755" cy="492609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DF6E9E-7AD6-03A5-C885-E6649D9E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28.02.2023 | Prototyp Gruppe 4 | Maksim Hermann</a:t>
            </a:r>
          </a:p>
        </p:txBody>
      </p:sp>
    </p:spTree>
    <p:extLst>
      <p:ext uri="{BB962C8B-B14F-4D97-AF65-F5344CB8AC3E}">
        <p14:creationId xmlns:p14="http://schemas.microsoft.com/office/powerpoint/2010/main" val="29791312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usschni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392</Words>
  <Application>Microsoft Office PowerPoint</Application>
  <PresentationFormat>Breitbild</PresentationFormat>
  <Paragraphs>111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Bahnschrift SemiLight</vt:lpstr>
      <vt:lpstr>Barrio</vt:lpstr>
      <vt:lpstr>Calibri</vt:lpstr>
      <vt:lpstr>Franklin Gothic Book</vt:lpstr>
      <vt:lpstr>Ausschnitt</vt:lpstr>
      <vt:lpstr>Meilenstein III</vt:lpstr>
      <vt:lpstr>Inhaltsverzeichnis</vt:lpstr>
      <vt:lpstr>Inhaltsverzeichnis</vt:lpstr>
      <vt:lpstr>1.1 Was ist ein Prototyp?</vt:lpstr>
      <vt:lpstr>1.2 Warum braucht man einen Prototypen?</vt:lpstr>
      <vt:lpstr>1.3 Gibt es eine bestimmte Reihenfolge?</vt:lpstr>
      <vt:lpstr>Inhaltsverzeichnis</vt:lpstr>
      <vt:lpstr>2.1 Vorarbeit</vt:lpstr>
      <vt:lpstr>2.2 Sketch</vt:lpstr>
      <vt:lpstr>2.2 Sketch</vt:lpstr>
      <vt:lpstr>2.2 Sketch</vt:lpstr>
      <vt:lpstr>2.3 Grundlagen unseres Prototypens</vt:lpstr>
      <vt:lpstr>2.4 Ordnerstruktur</vt:lpstr>
      <vt:lpstr>Inhaltsverzeichnis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III</dc:title>
  <dc:creator>Maksim</dc:creator>
  <cp:lastModifiedBy>Maksim Hermann</cp:lastModifiedBy>
  <cp:revision>14</cp:revision>
  <dcterms:created xsi:type="dcterms:W3CDTF">2023-02-27T21:40:29Z</dcterms:created>
  <dcterms:modified xsi:type="dcterms:W3CDTF">2023-02-28T14:12:16Z</dcterms:modified>
</cp:coreProperties>
</file>