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7"/>
    <p:sldMasterId id="2147483669" r:id="rId8"/>
  </p:sldMasterIdLst>
  <p:notesMasterIdLst>
    <p:notesMasterId r:id="rId22"/>
  </p:notesMasterIdLst>
  <p:handoutMasterIdLst>
    <p:handoutMasterId r:id="rId23"/>
  </p:handoutMasterIdLst>
  <p:sldIdLst>
    <p:sldId id="277" r:id="rId9"/>
    <p:sldId id="279" r:id="rId10"/>
    <p:sldId id="291" r:id="rId11"/>
    <p:sldId id="274" r:id="rId12"/>
    <p:sldId id="284" r:id="rId13"/>
    <p:sldId id="290" r:id="rId14"/>
    <p:sldId id="283" r:id="rId15"/>
    <p:sldId id="289" r:id="rId16"/>
    <p:sldId id="286" r:id="rId17"/>
    <p:sldId id="288" r:id="rId18"/>
    <p:sldId id="285" r:id="rId19"/>
    <p:sldId id="287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457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0" algn="l" defTabSz="457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0" algn="l" defTabSz="457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0" algn="l" defTabSz="457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61" algn="l" defTabSz="457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51" algn="l" defTabSz="457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42" algn="l" defTabSz="457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32" algn="l" defTabSz="457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22" algn="l" defTabSz="457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BE"/>
    <a:srgbClr val="430071"/>
    <a:srgbClr val="F7C100"/>
    <a:srgbClr val="B4B6B9"/>
    <a:srgbClr val="006E9F"/>
    <a:srgbClr val="43006D"/>
    <a:srgbClr val="B4B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5" autoAdjust="0"/>
    <p:restoredTop sz="84470" autoAdjust="0"/>
  </p:normalViewPr>
  <p:slideViewPr>
    <p:cSldViewPr snapToGrid="0" snapToObjects="1">
      <p:cViewPr>
        <p:scale>
          <a:sx n="80" d="100"/>
          <a:sy n="80" d="100"/>
        </p:scale>
        <p:origin x="-2514" y="42"/>
      </p:cViewPr>
      <p:guideLst>
        <p:guide orient="horz" pos="216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2BB92-D68D-F74B-85EE-279907F0A5F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7FC6A-C034-754F-A093-916AE30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9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970E3-B04A-B549-9170-40832B2ECA5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59C04-49A5-694A-9BC9-5B17010E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51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0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0" algn="l" defTabSz="4570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0" algn="l" defTabSz="4570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0" algn="l" defTabSz="4570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61" algn="l" defTabSz="4570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51" algn="l" defTabSz="4570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42" algn="l" defTabSz="4570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32" algn="l" defTabSz="4570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22" algn="l" defTabSz="4570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received £189M for Big Data Capital in Autumn Statement 2012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C6E18-30DF-454E-8262-6805BCCD21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579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9C04-49A5-694A-9BC9-5B17010ED7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42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Star next</a:t>
            </a:r>
            <a:r>
              <a:rPr lang="en-GB" baseline="0" dirty="0" smtClean="0"/>
              <a:t> to name or some such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9C04-49A5-694A-9BC9-5B17010ED7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3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EPSRC published a high level position statement on big data earlier this year. Thi</a:t>
            </a:r>
            <a:r>
              <a:rPr lang="en-GB" baseline="0" dirty="0" smtClean="0"/>
              <a:t>s is a rapidly growing area of immense importance to the UK, where the role of mathematical sciences, ICT,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is crucial to ensure the UK harnesses the benefits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9C04-49A5-694A-9BC9-5B17010ED7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Some Themes can support the development of new techniques in data science, some can support the application of these – all are relevant in some 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9C04-49A5-694A-9BC9-5B17010ED7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 smtClean="0"/>
              <a:t>General slide</a:t>
            </a:r>
            <a:r>
              <a:rPr lang="en-GB" baseline="0" dirty="0" smtClean="0"/>
              <a:t> on CDTs –producing potential ‘data scientists’</a:t>
            </a:r>
            <a:endParaRPr lang="en-GB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416449-7725-4B9E-8076-9408836A62D1}" type="slidenum">
              <a:rPr lang="en-US" sz="1200" b="0" smtClean="0">
                <a:solidFill>
                  <a:prstClr val="black"/>
                </a:solidFill>
              </a:rPr>
              <a:pPr/>
              <a:t>6</a:t>
            </a:fld>
            <a:endParaRPr lang="en-US" sz="1200" b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Several</a:t>
            </a:r>
            <a:r>
              <a:rPr lang="en-GB" baseline="0" dirty="0" smtClean="0"/>
              <a:t> CDTs that have direct relevance to Big Data and the Data to Knowledge priority area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9C04-49A5-694A-9BC9-5B17010ED7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 is a 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9C04-49A5-694A-9BC9-5B17010ED7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9C04-49A5-694A-9BC9-5B17010ED7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34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9C04-49A5-694A-9BC9-5B17010ED7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5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9C04-49A5-694A-9BC9-5B17010ED7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em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3556" y="4809428"/>
            <a:ext cx="7544893" cy="2061978"/>
          </a:xfrm>
          <a:prstGeom prst="rect">
            <a:avLst/>
          </a:prstGeom>
          <a:solidFill>
            <a:srgbClr val="B4B6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717368" y="4797152"/>
            <a:ext cx="556594" cy="2064848"/>
          </a:xfrm>
          <a:prstGeom prst="rect">
            <a:avLst/>
          </a:prstGeom>
          <a:solidFill>
            <a:srgbClr val="4300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398452" y="4797154"/>
            <a:ext cx="279297" cy="2064849"/>
          </a:xfrm>
          <a:prstGeom prst="rect">
            <a:avLst/>
          </a:prstGeom>
          <a:solidFill>
            <a:srgbClr val="006EB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8834153" y="4797154"/>
            <a:ext cx="117302" cy="2064849"/>
          </a:xfrm>
          <a:prstGeom prst="rect">
            <a:avLst/>
          </a:prstGeom>
          <a:solidFill>
            <a:srgbClr val="F7C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/>
          <a:srcRect t="3098"/>
          <a:stretch/>
        </p:blipFill>
        <p:spPr>
          <a:xfrm>
            <a:off x="1" y="1210733"/>
            <a:ext cx="1887992" cy="34424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/>
          <a:srcRect t="3098"/>
          <a:stretch/>
        </p:blipFill>
        <p:spPr>
          <a:xfrm>
            <a:off x="1875640" y="1210733"/>
            <a:ext cx="1887992" cy="3442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/>
          <a:srcRect t="3098"/>
          <a:stretch/>
        </p:blipFill>
        <p:spPr>
          <a:xfrm>
            <a:off x="3757540" y="1210733"/>
            <a:ext cx="1887992" cy="34424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/>
          <a:srcRect t="3098"/>
          <a:stretch/>
        </p:blipFill>
        <p:spPr>
          <a:xfrm>
            <a:off x="5643345" y="1210733"/>
            <a:ext cx="1887992" cy="34424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3276" y="228926"/>
            <a:ext cx="2146300" cy="27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6145" y="4907877"/>
            <a:ext cx="6688056" cy="52012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63078" y="5425779"/>
            <a:ext cx="6671122" cy="3264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565224" y="243623"/>
            <a:ext cx="1451343" cy="814168"/>
          </a:xfrm>
          <a:prstGeom prst="rect">
            <a:avLst/>
          </a:prstGeom>
        </p:spPr>
      </p:pic>
      <p:sp>
        <p:nvSpPr>
          <p:cNvPr id="33" name="Date Placeholder 3"/>
          <p:cNvSpPr>
            <a:spLocks noGrp="1"/>
          </p:cNvSpPr>
          <p:nvPr>
            <p:ph type="dt" sz="half" idx="2"/>
          </p:nvPr>
        </p:nvSpPr>
        <p:spPr>
          <a:xfrm>
            <a:off x="1148042" y="6482079"/>
            <a:ext cx="1080649" cy="37592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fld id="{5EA1B00B-4DFE-A543-B63E-0D13F0F2AF21}" type="datetime1">
              <a:rPr lang="en-GB" smtClean="0"/>
              <a:pPr/>
              <a:t>27/11/2015</a:t>
            </a:fld>
            <a:endParaRPr lang="en-US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7480" y="6482077"/>
            <a:ext cx="3651588" cy="37592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546" y="6482079"/>
            <a:ext cx="684712" cy="37592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110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D762954D-C8D2-544F-83E7-6B4E4AF726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5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148040" y="6482077"/>
            <a:ext cx="1080649" cy="37592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fld id="{5EA1B00B-4DFE-A543-B63E-0D13F0F2AF21}" type="datetime1">
              <a:rPr lang="en-GB" smtClean="0">
                <a:solidFill>
                  <a:prstClr val="black"/>
                </a:solidFill>
              </a:rPr>
              <a:pPr/>
              <a:t>27/11/2015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7480" y="6482077"/>
            <a:ext cx="3651588" cy="37592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546" y="6482077"/>
            <a:ext cx="684712" cy="37592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110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D762954D-C8D2-544F-83E7-6B4E4AF726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3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E15CD-F362-4818-B392-EFB6A31309F7}" type="datetime1">
              <a:rPr lang="en-US">
                <a:solidFill>
                  <a:prstClr val="black"/>
                </a:solidFill>
              </a:rPr>
              <a:pPr>
                <a:defRPr/>
              </a:pPr>
              <a:t>11/27/2015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Slide details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D2951-0AB8-4B35-A72B-E1A4B21CEFA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02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60DDD-BDA1-4828-A5AE-E6823E3F4F23}" type="datetime1">
              <a:rPr lang="en-US">
                <a:solidFill>
                  <a:prstClr val="black"/>
                </a:solidFill>
              </a:rPr>
              <a:pPr>
                <a:defRPr/>
              </a:pPr>
              <a:t>11/27/2015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Slide details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96C14-2145-42D5-93D4-D9D0E1DB5F3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13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269875"/>
            <a:ext cx="7772400" cy="5521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2DD8AD0-A239-462D-BCE8-9A7857763347}" type="datetime1">
              <a:rPr lang="en-GB">
                <a:solidFill>
                  <a:prstClr val="black"/>
                </a:solidFill>
              </a:rPr>
              <a:pPr>
                <a:defRPr/>
              </a:pPr>
              <a:t>27/11/2015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Slide details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81F5ED-605A-4AF0-BFEE-8E32CA64DE1A}" type="slidenum">
              <a:rPr lang="en-GB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61951" y="1566865"/>
            <a:ext cx="8324850" cy="461327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1148042" y="6482079"/>
            <a:ext cx="1080649" cy="37592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fld id="{5EA1B00B-4DFE-A543-B63E-0D13F0F2AF21}" type="datetime1">
              <a:rPr lang="en-GB" smtClean="0"/>
              <a:pPr/>
              <a:t>27/11/2015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7480" y="6482077"/>
            <a:ext cx="3651588" cy="37592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546" y="6482079"/>
            <a:ext cx="684712" cy="37592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110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D762954D-C8D2-544F-83E7-6B4E4AF726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0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2545" y="1535933"/>
            <a:ext cx="4038600" cy="4525963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1500">
                <a:latin typeface="Arial"/>
              </a:defRPr>
            </a:lvl1pPr>
            <a:lvl2pPr>
              <a:defRPr sz="1500">
                <a:latin typeface="Arial"/>
              </a:defRPr>
            </a:lvl2pPr>
            <a:lvl3pPr>
              <a:defRPr sz="1500">
                <a:latin typeface="Arial"/>
              </a:defRPr>
            </a:lvl3pPr>
            <a:lvl4pPr>
              <a:defRPr sz="1500">
                <a:latin typeface="Arial"/>
              </a:defRPr>
            </a:lvl4pPr>
            <a:lvl5pPr>
              <a:defRPr sz="15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3545" y="1535933"/>
            <a:ext cx="4038600" cy="4525963"/>
          </a:xfrm>
          <a:prstGeom prst="rect">
            <a:avLst/>
          </a:prstGeom>
        </p:spPr>
        <p:txBody>
          <a:bodyPr tIns="0" rIns="0" bIns="0">
            <a:normAutofit/>
          </a:bodyPr>
          <a:lstStyle>
            <a:lvl1pPr>
              <a:defRPr sz="1500">
                <a:latin typeface="Arial"/>
              </a:defRPr>
            </a:lvl1pPr>
            <a:lvl2pPr>
              <a:defRPr sz="1500">
                <a:latin typeface="Arial"/>
              </a:defRPr>
            </a:lvl2pPr>
            <a:lvl3pPr>
              <a:defRPr sz="1500">
                <a:latin typeface="Arial"/>
              </a:defRPr>
            </a:lvl3pPr>
            <a:lvl4pPr>
              <a:defRPr sz="1500">
                <a:latin typeface="Arial"/>
              </a:defRPr>
            </a:lvl4pPr>
            <a:lvl5pPr>
              <a:defRPr sz="15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148042" y="6482079"/>
            <a:ext cx="1080649" cy="37592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fld id="{5EA1B00B-4DFE-A543-B63E-0D13F0F2AF21}" type="datetime1">
              <a:rPr lang="en-GB" smtClean="0"/>
              <a:pPr/>
              <a:t>27/11/2015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7480" y="6482077"/>
            <a:ext cx="3651588" cy="37592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546" y="6482079"/>
            <a:ext cx="684712" cy="37592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110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D762954D-C8D2-544F-83E7-6B4E4AF726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148042" y="6482079"/>
            <a:ext cx="1080649" cy="37592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fld id="{5EA1B00B-4DFE-A543-B63E-0D13F0F2AF21}" type="datetime1">
              <a:rPr lang="en-GB" smtClean="0"/>
              <a:pPr/>
              <a:t>27/11/2015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7480" y="6482077"/>
            <a:ext cx="3651588" cy="37592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546" y="6482079"/>
            <a:ext cx="684712" cy="37592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110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D762954D-C8D2-544F-83E7-6B4E4AF726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288F-CD77-4F50-BA86-6745D5B6986F}" type="datetimeFigureOut">
              <a:rPr lang="en-GB" smtClean="0">
                <a:solidFill>
                  <a:prstClr val="black"/>
                </a:solidFill>
              </a:rPr>
              <a:pPr/>
              <a:t>27/11/2015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8510-835E-4FDF-B236-2AA9AE44CC43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7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8C9D9-887E-491A-87DE-6DA64232F5AE}" type="datetime1">
              <a:rPr lang="en-GB">
                <a:solidFill>
                  <a:srgbClr val="FFFFFF"/>
                </a:solidFill>
              </a:rPr>
              <a:pPr>
                <a:defRPr/>
              </a:pPr>
              <a:t>27/11/2015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Slide details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90D2E-8097-4210-BF8B-360E93A5ABE3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1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3556" y="4809428"/>
            <a:ext cx="7544893" cy="2061978"/>
          </a:xfrm>
          <a:prstGeom prst="rect">
            <a:avLst/>
          </a:prstGeom>
          <a:solidFill>
            <a:srgbClr val="B4B6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717368" y="4797152"/>
            <a:ext cx="556594" cy="2064848"/>
          </a:xfrm>
          <a:prstGeom prst="rect">
            <a:avLst/>
          </a:prstGeom>
          <a:solidFill>
            <a:srgbClr val="4300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398450" y="4797152"/>
            <a:ext cx="279297" cy="2064849"/>
          </a:xfrm>
          <a:prstGeom prst="rect">
            <a:avLst/>
          </a:prstGeom>
          <a:solidFill>
            <a:srgbClr val="006EB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834152" y="4797152"/>
            <a:ext cx="117302" cy="2064849"/>
          </a:xfrm>
          <a:prstGeom prst="rect">
            <a:avLst/>
          </a:prstGeom>
          <a:solidFill>
            <a:srgbClr val="F7C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/>
          <a:srcRect t="3098"/>
          <a:stretch/>
        </p:blipFill>
        <p:spPr>
          <a:xfrm>
            <a:off x="1" y="1210733"/>
            <a:ext cx="1887992" cy="34424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/>
          <a:srcRect t="3098"/>
          <a:stretch/>
        </p:blipFill>
        <p:spPr>
          <a:xfrm>
            <a:off x="1875639" y="1210733"/>
            <a:ext cx="1887992" cy="3442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/>
          <a:srcRect t="3098"/>
          <a:stretch/>
        </p:blipFill>
        <p:spPr>
          <a:xfrm>
            <a:off x="3757540" y="1210733"/>
            <a:ext cx="1887992" cy="34424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/>
          <a:srcRect t="3098"/>
          <a:stretch/>
        </p:blipFill>
        <p:spPr>
          <a:xfrm>
            <a:off x="5643345" y="1210733"/>
            <a:ext cx="1887992" cy="34424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3276" y="228926"/>
            <a:ext cx="2146300" cy="27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6145" y="4907877"/>
            <a:ext cx="6688056" cy="52012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63078" y="5425779"/>
            <a:ext cx="6671122" cy="3264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565224" y="243623"/>
            <a:ext cx="1451343" cy="814168"/>
          </a:xfrm>
          <a:prstGeom prst="rect">
            <a:avLst/>
          </a:prstGeom>
        </p:spPr>
      </p:pic>
      <p:sp>
        <p:nvSpPr>
          <p:cNvPr id="33" name="Date Placeholder 3"/>
          <p:cNvSpPr>
            <a:spLocks noGrp="1"/>
          </p:cNvSpPr>
          <p:nvPr>
            <p:ph type="dt" sz="half" idx="2"/>
          </p:nvPr>
        </p:nvSpPr>
        <p:spPr>
          <a:xfrm>
            <a:off x="1148040" y="6482077"/>
            <a:ext cx="1080649" cy="37592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fld id="{5EA1B00B-4DFE-A543-B63E-0D13F0F2AF21}" type="datetime1">
              <a:rPr lang="en-GB" smtClean="0">
                <a:solidFill>
                  <a:prstClr val="black"/>
                </a:solidFill>
              </a:rPr>
              <a:pPr/>
              <a:t>27/11/2015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7480" y="6482077"/>
            <a:ext cx="3651588" cy="37592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546" y="6482077"/>
            <a:ext cx="684712" cy="37592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110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D762954D-C8D2-544F-83E7-6B4E4AF726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7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61951" y="1566863"/>
            <a:ext cx="8324850" cy="461327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1148040" y="6482077"/>
            <a:ext cx="1080649" cy="37592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fld id="{5EA1B00B-4DFE-A543-B63E-0D13F0F2AF21}" type="datetime1">
              <a:rPr lang="en-GB" smtClean="0">
                <a:solidFill>
                  <a:prstClr val="black"/>
                </a:solidFill>
              </a:rPr>
              <a:pPr/>
              <a:t>27/11/2015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7480" y="6482077"/>
            <a:ext cx="3651588" cy="37592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546" y="6482077"/>
            <a:ext cx="684712" cy="37592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110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D762954D-C8D2-544F-83E7-6B4E4AF726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3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2545" y="1535933"/>
            <a:ext cx="4038600" cy="4525963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1500">
                <a:latin typeface="Arial"/>
              </a:defRPr>
            </a:lvl1pPr>
            <a:lvl2pPr>
              <a:defRPr sz="1500">
                <a:latin typeface="Arial"/>
              </a:defRPr>
            </a:lvl2pPr>
            <a:lvl3pPr>
              <a:defRPr sz="1500">
                <a:latin typeface="Arial"/>
              </a:defRPr>
            </a:lvl3pPr>
            <a:lvl4pPr>
              <a:defRPr sz="1500">
                <a:latin typeface="Arial"/>
              </a:defRPr>
            </a:lvl4pPr>
            <a:lvl5pPr>
              <a:defRPr sz="15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3545" y="1535933"/>
            <a:ext cx="4038600" cy="4525963"/>
          </a:xfrm>
          <a:prstGeom prst="rect">
            <a:avLst/>
          </a:prstGeom>
        </p:spPr>
        <p:txBody>
          <a:bodyPr tIns="0" rIns="0" bIns="0">
            <a:normAutofit/>
          </a:bodyPr>
          <a:lstStyle>
            <a:lvl1pPr>
              <a:defRPr sz="1500">
                <a:latin typeface="Arial"/>
              </a:defRPr>
            </a:lvl1pPr>
            <a:lvl2pPr>
              <a:defRPr sz="1500">
                <a:latin typeface="Arial"/>
              </a:defRPr>
            </a:lvl2pPr>
            <a:lvl3pPr>
              <a:defRPr sz="1500">
                <a:latin typeface="Arial"/>
              </a:defRPr>
            </a:lvl3pPr>
            <a:lvl4pPr>
              <a:defRPr sz="1500">
                <a:latin typeface="Arial"/>
              </a:defRPr>
            </a:lvl4pPr>
            <a:lvl5pPr>
              <a:defRPr sz="15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148040" y="6482077"/>
            <a:ext cx="1080649" cy="37592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fld id="{5EA1B00B-4DFE-A543-B63E-0D13F0F2AF21}" type="datetime1">
              <a:rPr lang="en-GB" smtClean="0">
                <a:solidFill>
                  <a:prstClr val="black"/>
                </a:solidFill>
              </a:rPr>
              <a:pPr/>
              <a:t>27/11/2015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7480" y="6482077"/>
            <a:ext cx="3651588" cy="37592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546" y="6482077"/>
            <a:ext cx="684712" cy="37592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110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D762954D-C8D2-544F-83E7-6B4E4AF726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9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-13556" y="6492875"/>
            <a:ext cx="7544893" cy="378530"/>
          </a:xfrm>
          <a:prstGeom prst="rect">
            <a:avLst/>
          </a:prstGeom>
          <a:solidFill>
            <a:srgbClr val="B4B6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717368" y="6482077"/>
            <a:ext cx="1234086" cy="379057"/>
            <a:chOff x="8046357" y="4606065"/>
            <a:chExt cx="905096" cy="2255070"/>
          </a:xfrm>
        </p:grpSpPr>
        <p:sp>
          <p:nvSpPr>
            <p:cNvPr id="26" name="Rectangle 25"/>
            <p:cNvSpPr/>
            <p:nvPr userDrawn="1"/>
          </p:nvSpPr>
          <p:spPr>
            <a:xfrm>
              <a:off x="8046357" y="4606065"/>
              <a:ext cx="408214" cy="2255069"/>
            </a:xfrm>
            <a:prstGeom prst="rect">
              <a:avLst/>
            </a:prstGeom>
            <a:solidFill>
              <a:srgbClr val="43007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8545872" y="4606065"/>
              <a:ext cx="204840" cy="2255070"/>
            </a:xfrm>
            <a:prstGeom prst="rect">
              <a:avLst/>
            </a:prstGeom>
            <a:solidFill>
              <a:srgbClr val="006EB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8865422" y="4606065"/>
              <a:ext cx="86031" cy="2255070"/>
            </a:xfrm>
            <a:prstGeom prst="rect">
              <a:avLst/>
            </a:prstGeom>
            <a:solidFill>
              <a:srgbClr val="F7C1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0" y="127463"/>
            <a:ext cx="9144000" cy="1036360"/>
          </a:xfrm>
          <a:prstGeom prst="rect">
            <a:avLst/>
          </a:prstGeom>
          <a:solidFill>
            <a:srgbClr val="006EB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148042" y="6482079"/>
            <a:ext cx="1080649" cy="37592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fld id="{5EA1B00B-4DFE-A543-B63E-0D13F0F2AF21}" type="datetime1">
              <a:rPr lang="en-GB" smtClean="0"/>
              <a:pPr/>
              <a:t>27/11/2015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7480" y="6482077"/>
            <a:ext cx="3651588" cy="37592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546" y="6482079"/>
            <a:ext cx="684712" cy="37592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110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D762954D-C8D2-544F-83E7-6B4E4AF726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Picture 29" descr="EPSRC_logo_white.ai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70" y="167965"/>
            <a:ext cx="1548954" cy="9610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2546" y="127465"/>
            <a:ext cx="6605522" cy="100159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18" tIns="45710" rIns="91418" bIns="4571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1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6" r:id="rId5"/>
    <p:sldLayoutId id="2147483677" r:id="rId6"/>
  </p:sldLayoutIdLst>
  <p:hf hdr="0"/>
  <p:txStyles>
    <p:titleStyle>
      <a:lvl1pPr algn="l" defTabSz="45709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1397" indent="-271397" algn="l" defTabSz="457090" rtl="0" eaLnBrk="1" latinLnBrk="0" hangingPunct="1">
        <a:spcBef>
          <a:spcPct val="20000"/>
        </a:spcBef>
        <a:buFontTx/>
        <a:buBlip>
          <a:blip r:embed="rId9"/>
        </a:buBlip>
        <a:defRPr sz="1500" kern="1200">
          <a:solidFill>
            <a:schemeClr val="tx1"/>
          </a:solidFill>
          <a:latin typeface="Arial"/>
          <a:ea typeface="+mn-ea"/>
          <a:cs typeface="+mn-cs"/>
        </a:defRPr>
      </a:lvl1pPr>
      <a:lvl2pPr marL="742772" indent="-285681" algn="l" defTabSz="457090" rtl="0" eaLnBrk="1" latinLnBrk="0" hangingPunct="1">
        <a:spcBef>
          <a:spcPct val="20000"/>
        </a:spcBef>
        <a:buFontTx/>
        <a:buBlip>
          <a:blip r:embed="rId9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26" indent="-228545" algn="l" defTabSz="457090" rtl="0" eaLnBrk="1" latinLnBrk="0" hangingPunct="1">
        <a:spcBef>
          <a:spcPct val="20000"/>
        </a:spcBef>
        <a:buFontTx/>
        <a:buBlip>
          <a:blip r:embed="rId9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16" indent="-228545" algn="l" defTabSz="457090" rtl="0" eaLnBrk="1" latinLnBrk="0" hangingPunct="1">
        <a:spcBef>
          <a:spcPct val="20000"/>
        </a:spcBef>
        <a:buFontTx/>
        <a:buBlip>
          <a:blip r:embed="rId9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06" indent="-228545" algn="l" defTabSz="457090" rtl="0" eaLnBrk="1" latinLnBrk="0" hangingPunct="1">
        <a:spcBef>
          <a:spcPct val="20000"/>
        </a:spcBef>
        <a:buFontTx/>
        <a:buBlip>
          <a:blip r:embed="rId9"/>
        </a:buBlip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2513996" indent="-228545" algn="l" defTabSz="45709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6" indent="-228545" algn="l" defTabSz="45709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8" indent="-228545" algn="l" defTabSz="45709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5" algn="l" defTabSz="45709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457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457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457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457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1" algn="l" defTabSz="457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2" algn="l" defTabSz="457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457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2" algn="l" defTabSz="457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13556" y="6492875"/>
            <a:ext cx="7544893" cy="378530"/>
          </a:xfrm>
          <a:prstGeom prst="rect">
            <a:avLst/>
          </a:prstGeom>
          <a:solidFill>
            <a:srgbClr val="B4B6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717368" y="6482076"/>
            <a:ext cx="1234086" cy="379057"/>
            <a:chOff x="8046357" y="4606065"/>
            <a:chExt cx="905096" cy="2255070"/>
          </a:xfrm>
        </p:grpSpPr>
        <p:sp>
          <p:nvSpPr>
            <p:cNvPr id="26" name="Rectangle 25"/>
            <p:cNvSpPr/>
            <p:nvPr userDrawn="1"/>
          </p:nvSpPr>
          <p:spPr>
            <a:xfrm>
              <a:off x="8046357" y="4606065"/>
              <a:ext cx="408214" cy="2255069"/>
            </a:xfrm>
            <a:prstGeom prst="rect">
              <a:avLst/>
            </a:prstGeom>
            <a:solidFill>
              <a:srgbClr val="43007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8545872" y="4606065"/>
              <a:ext cx="204840" cy="2255070"/>
            </a:xfrm>
            <a:prstGeom prst="rect">
              <a:avLst/>
            </a:prstGeom>
            <a:solidFill>
              <a:srgbClr val="006EB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 smtClean="0">
                  <a:solidFill>
                    <a:prstClr val="white"/>
                  </a:solidFill>
                </a:rPr>
                <a:t>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8865422" y="4606065"/>
              <a:ext cx="86031" cy="2255070"/>
            </a:xfrm>
            <a:prstGeom prst="rect">
              <a:avLst/>
            </a:prstGeom>
            <a:solidFill>
              <a:srgbClr val="F7C1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 smtClean="0">
                  <a:solidFill>
                    <a:prstClr val="white"/>
                  </a:solidFill>
                </a:rPr>
                <a:t> 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127463"/>
            <a:ext cx="9144000" cy="1036360"/>
          </a:xfrm>
          <a:prstGeom prst="rect">
            <a:avLst/>
          </a:prstGeom>
          <a:solidFill>
            <a:srgbClr val="006EB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148040" y="6482077"/>
            <a:ext cx="1080649" cy="37592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pPr defTabSz="457200"/>
            <a:fld id="{5EA1B00B-4DFE-A543-B63E-0D13F0F2AF21}" type="datetime1">
              <a:rPr lang="en-GB" smtClean="0">
                <a:solidFill>
                  <a:prstClr val="black"/>
                </a:solidFill>
              </a:rPr>
              <a:pPr defTabSz="457200"/>
              <a:t>27/11/2015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7480" y="6482077"/>
            <a:ext cx="3651588" cy="37592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100">
                <a:solidFill>
                  <a:schemeClr val="tx1"/>
                </a:solidFill>
                <a:latin typeface="Arial"/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546" y="6482077"/>
            <a:ext cx="684712" cy="37592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1100" baseline="0">
                <a:solidFill>
                  <a:schemeClr val="tx1"/>
                </a:solidFill>
                <a:latin typeface="Arial"/>
              </a:defRPr>
            </a:lvl1pPr>
          </a:lstStyle>
          <a:p>
            <a:pPr defTabSz="457200"/>
            <a:fld id="{D762954D-C8D2-544F-83E7-6B4E4AF726EB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" name="Picture 29" descr="EPSRC_logo_white.ai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70" y="167965"/>
            <a:ext cx="1548954" cy="9610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2546" y="127464"/>
            <a:ext cx="6605522" cy="100159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7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457200" rtl="0" eaLnBrk="1" latinLnBrk="0" hangingPunct="1">
        <a:spcBef>
          <a:spcPct val="20000"/>
        </a:spcBef>
        <a:buFontTx/>
        <a:buBlip>
          <a:blip r:embed="rId10"/>
        </a:buBlip>
        <a:defRPr sz="15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Tx/>
        <a:buBlip>
          <a:blip r:embed="rId10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Blip>
          <a:blip r:embed="rId10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Blip>
          <a:blip r:embed="rId10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Tx/>
        <a:buBlip>
          <a:blip r:embed="rId10"/>
        </a:buBlip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src.ac.uk/newsevents/pubs/ictperspectivesfinalrepor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src.ac.uk/files/newsevents/events1/crosssatbigdataworkshopnot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Miriam.dowle@epsrc.ac.uk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145" y="5155851"/>
            <a:ext cx="6688056" cy="5201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EPSRC Perspective on ‘Big Data / Data Analytics / Data Science / …..’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079" y="5929107"/>
            <a:ext cx="6671122" cy="326443"/>
          </a:xfrm>
        </p:spPr>
        <p:txBody>
          <a:bodyPr>
            <a:normAutofit/>
          </a:bodyPr>
          <a:lstStyle/>
          <a:p>
            <a:r>
              <a:rPr lang="en-US" dirty="0" smtClean="0"/>
              <a:t>17 November 2015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6145" y="6358469"/>
            <a:ext cx="6671122" cy="3264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09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090" indent="0" algn="ctr" defTabSz="45709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80" indent="0" algn="ctr" defTabSz="45709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70" indent="0" algn="ctr" defTabSz="45709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361" indent="0" algn="ctr" defTabSz="45709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5451" indent="0" algn="ctr" defTabSz="45709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542" indent="0" algn="ctr" defTabSz="45709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632" indent="0" algn="ctr" defTabSz="45709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722" indent="0" algn="ctr" defTabSz="45709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Miriam Dowle, Portfolio Manager, EPSRC ICT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ICT Perspectives on Big Data Analytics Workshop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ICT Perspectives on Big Data Analytics Workshop held in March 2015 where the main </a:t>
            </a:r>
            <a:r>
              <a:rPr lang="en-GB" sz="2000" dirty="0" smtClean="0"/>
              <a:t>research challenges identified were:</a:t>
            </a:r>
          </a:p>
          <a:p>
            <a:pPr marL="0" indent="0">
              <a:buNone/>
            </a:pPr>
            <a:endParaRPr lang="en-GB" sz="2000" dirty="0"/>
          </a:p>
          <a:p>
            <a:pPr marL="857154" lvl="2"/>
            <a:r>
              <a:rPr lang="en-GB" sz="2000" dirty="0"/>
              <a:t>dealing with heterogeneous data </a:t>
            </a:r>
          </a:p>
          <a:p>
            <a:pPr marL="857154" lvl="2"/>
            <a:r>
              <a:rPr lang="en-GB" sz="2000" dirty="0"/>
              <a:t>algorithms to interrogate data </a:t>
            </a:r>
          </a:p>
          <a:p>
            <a:pPr marL="857154" lvl="2"/>
            <a:r>
              <a:rPr lang="en-GB" sz="2000" dirty="0"/>
              <a:t>storage and communication of data </a:t>
            </a:r>
          </a:p>
          <a:p>
            <a:pPr marL="857154" lvl="2"/>
            <a:r>
              <a:rPr lang="en-GB" sz="2000" dirty="0"/>
              <a:t>human interaction with data </a:t>
            </a:r>
          </a:p>
          <a:p>
            <a:pPr marL="857154" lvl="2"/>
            <a:r>
              <a:rPr lang="en-GB" sz="2000" dirty="0"/>
              <a:t>data security</a:t>
            </a:r>
          </a:p>
          <a:p>
            <a:pPr lvl="1"/>
            <a:endParaRPr lang="en-GB" sz="2000" dirty="0" smtClean="0"/>
          </a:p>
          <a:p>
            <a:r>
              <a:rPr lang="en-GB" sz="2000" dirty="0" smtClean="0"/>
              <a:t>Workshop report has now been </a:t>
            </a:r>
            <a:r>
              <a:rPr lang="en-GB" sz="2000" dirty="0" smtClean="0">
                <a:hlinkClick r:id="rId3"/>
              </a:rPr>
              <a:t>published online. 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A1B00B-4DFE-A543-B63E-0D13F0F2AF21}" type="datetime1">
              <a:rPr lang="en-GB" smtClean="0"/>
              <a:pPr/>
              <a:t>27/11/2015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62954D-C8D2-544F-83E7-6B4E4AF726E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13" y="2629018"/>
            <a:ext cx="2597554" cy="17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EPSRC Cross-SAT Big Data Workshop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1800" dirty="0" smtClean="0">
                <a:latin typeface="+mn-lt"/>
              </a:rPr>
              <a:t>A meeting was held with strategic advisors from the Mathematical Sciences, ICT, Digital Economy, </a:t>
            </a:r>
            <a:r>
              <a:rPr lang="en-GB" sz="1800" dirty="0" err="1" smtClean="0">
                <a:latin typeface="+mn-lt"/>
              </a:rPr>
              <a:t>PaCCS</a:t>
            </a:r>
            <a:r>
              <a:rPr lang="en-GB" sz="1800" dirty="0" smtClean="0">
                <a:latin typeface="+mn-lt"/>
              </a:rPr>
              <a:t>, Research Infrastructure and Manufacturing Themes in August 2015.</a:t>
            </a:r>
          </a:p>
          <a:p>
            <a:endParaRPr lang="en-GB" sz="1800" dirty="0">
              <a:latin typeface="+mn-lt"/>
            </a:endParaRPr>
          </a:p>
          <a:p>
            <a:r>
              <a:rPr lang="en-GB" sz="1800" dirty="0" smtClean="0">
                <a:latin typeface="+mn-lt"/>
              </a:rPr>
              <a:t>Four main research priorities were identified:</a:t>
            </a:r>
          </a:p>
          <a:p>
            <a:pPr marL="0" indent="0">
              <a:buNone/>
            </a:pPr>
            <a:endParaRPr lang="en-GB" sz="1800" dirty="0" smtClean="0">
              <a:latin typeface="+mn-lt"/>
            </a:endParaRPr>
          </a:p>
          <a:p>
            <a:pPr lvl="1"/>
            <a:r>
              <a:rPr lang="en-GB" sz="1800" dirty="0" smtClean="0"/>
              <a:t>Trust, Identity, Privacy and security for Big Data</a:t>
            </a:r>
          </a:p>
          <a:p>
            <a:pPr lvl="1"/>
            <a:r>
              <a:rPr lang="en-GB" sz="1800" dirty="0" smtClean="0"/>
              <a:t>Contextual Data Capture and Exploitation</a:t>
            </a:r>
          </a:p>
          <a:p>
            <a:pPr lvl="1"/>
            <a:r>
              <a:rPr lang="en-GB" sz="1800" dirty="0" smtClean="0"/>
              <a:t>Connecting up the data threads</a:t>
            </a:r>
          </a:p>
          <a:p>
            <a:pPr lvl="1"/>
            <a:r>
              <a:rPr lang="en-GB" sz="1800" dirty="0" smtClean="0"/>
              <a:t>Maths, Algorithms and Machine Learning across Scales</a:t>
            </a:r>
          </a:p>
          <a:p>
            <a:pPr lvl="1"/>
            <a:endParaRPr lang="en-GB" sz="1800" dirty="0"/>
          </a:p>
          <a:p>
            <a:r>
              <a:rPr lang="en-GB" sz="1800" dirty="0" smtClean="0">
                <a:latin typeface="+mn-lt"/>
              </a:rPr>
              <a:t>The outputs of this workshop will be considered during our planning for the next EPSRC Delivery Plan and have been </a:t>
            </a:r>
            <a:r>
              <a:rPr lang="en-GB" sz="1800" dirty="0" smtClean="0">
                <a:latin typeface="+mn-lt"/>
                <a:hlinkClick r:id="rId3"/>
              </a:rPr>
              <a:t>published online</a:t>
            </a:r>
            <a:r>
              <a:rPr lang="en-GB" sz="1800" dirty="0" smtClean="0">
                <a:latin typeface="+mn-lt"/>
              </a:rPr>
              <a:t>.</a:t>
            </a:r>
            <a:endParaRPr lang="en-GB" sz="18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A1B00B-4DFE-A543-B63E-0D13F0F2AF21}" type="datetime1">
              <a:rPr lang="en-GB" smtClean="0"/>
              <a:pPr/>
              <a:t>27/11/2015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62954D-C8D2-544F-83E7-6B4E4AF726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questions …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67D9-704E-4860-95E2-338D8E884C4B}" type="datetime1">
              <a:rPr lang="en-GB" smtClean="0">
                <a:solidFill>
                  <a:prstClr val="black"/>
                </a:solidFill>
              </a:rPr>
              <a:t>27/11/2015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8510-835E-4FDF-B236-2AA9AE44CC43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427" y="1399814"/>
            <a:ext cx="7930487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Blip>
                <a:blip r:embed="rId3"/>
              </a:buBlip>
            </a:pPr>
            <a:r>
              <a:rPr lang="en-GB" dirty="0" smtClean="0"/>
              <a:t>What is ‘Data Science’? Would you call yourself a Data Scientist?</a:t>
            </a:r>
          </a:p>
          <a:p>
            <a:endParaRPr lang="en-GB" dirty="0"/>
          </a:p>
          <a:p>
            <a:pPr marL="285750" indent="-285750">
              <a:buFontTx/>
              <a:buBlip>
                <a:blip r:embed="rId3"/>
              </a:buBlip>
            </a:pPr>
            <a:r>
              <a:rPr lang="en-GB" dirty="0" smtClean="0"/>
              <a:t>What should the balance of research and support be between ‘data analytics’ and ‘data management’?</a:t>
            </a:r>
          </a:p>
          <a:p>
            <a:pPr marL="285750" indent="-285750">
              <a:buFontTx/>
              <a:buBlip>
                <a:blip r:embed="rId3"/>
              </a:buBlip>
            </a:pPr>
            <a:endParaRPr lang="en-GB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A key point that keeps coming up is around the need for skilled people – but </a:t>
            </a:r>
            <a:r>
              <a:rPr lang="en-GB" dirty="0" smtClean="0"/>
              <a:t>at </a:t>
            </a:r>
            <a:r>
              <a:rPr lang="en-GB" dirty="0"/>
              <a:t>what level do these skills need to be</a:t>
            </a:r>
            <a:r>
              <a:rPr lang="en-GB" dirty="0" smtClean="0"/>
              <a:t>? </a:t>
            </a:r>
            <a:endParaRPr lang="en-GB" dirty="0"/>
          </a:p>
          <a:p>
            <a:endParaRPr lang="en-GB" dirty="0" smtClean="0"/>
          </a:p>
          <a:p>
            <a:pPr marL="285750" indent="-285750">
              <a:buFontTx/>
              <a:buBlip>
                <a:blip r:embed="rId3"/>
              </a:buBlip>
            </a:pP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Any questions for me?</a:t>
            </a:r>
          </a:p>
          <a:p>
            <a:pPr marL="285750" indent="-285750">
              <a:buFontTx/>
              <a:buBlip>
                <a:blip r:embed="rId3"/>
              </a:buBlip>
            </a:pPr>
            <a:endParaRPr lang="en-GB" dirty="0" smtClean="0"/>
          </a:p>
        </p:txBody>
      </p:sp>
      <p:pic>
        <p:nvPicPr>
          <p:cNvPr id="9" name="Picture 6" descr="C:\Users\mdo3\AppData\Local\Microsoft\Windows\Temporary Internet Files\Content.IE5\X71H84YY\question-mark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83" y="3560535"/>
            <a:ext cx="2738948" cy="292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14557" y="5056809"/>
            <a:ext cx="3580061" cy="995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1500" b="1" dirty="0" smtClean="0"/>
              <a:t>Miriam Dowle</a:t>
            </a:r>
          </a:p>
          <a:p>
            <a:pPr algn="r">
              <a:lnSpc>
                <a:spcPct val="150000"/>
              </a:lnSpc>
            </a:pPr>
            <a:r>
              <a:rPr lang="en-GB" sz="1500" b="1" dirty="0" smtClean="0">
                <a:hlinkClick r:id="rId5"/>
              </a:rPr>
              <a:t>miriam.dowle@epsrc.ac.uk</a:t>
            </a:r>
            <a:endParaRPr lang="en-GB" sz="1500" b="1" dirty="0" smtClean="0"/>
          </a:p>
          <a:p>
            <a:pPr algn="r">
              <a:lnSpc>
                <a:spcPct val="150000"/>
              </a:lnSpc>
            </a:pPr>
            <a:r>
              <a:rPr lang="en-GB" sz="1500" b="1" dirty="0" smtClean="0"/>
              <a:t>01793 444321</a:t>
            </a:r>
          </a:p>
        </p:txBody>
      </p:sp>
    </p:spTree>
    <p:extLst>
      <p:ext uri="{BB962C8B-B14F-4D97-AF65-F5344CB8AC3E}">
        <p14:creationId xmlns:p14="http://schemas.microsoft.com/office/powerpoint/2010/main" val="37600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ICT Team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85816"/>
              </p:ext>
            </p:extLst>
          </p:nvPr>
        </p:nvGraphicFramePr>
        <p:xfrm>
          <a:off x="362546" y="1484550"/>
          <a:ext cx="8450316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6275"/>
                <a:gridCol w="622404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Liam Blackwell</a:t>
                      </a:r>
                      <a:endParaRPr lang="en-GB" b="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Theme Lead</a:t>
                      </a:r>
                      <a:endParaRPr lang="en-GB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Nigel Birch</a:t>
                      </a:r>
                      <a:endParaRPr lang="en-GB" b="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DSP; Music &amp; Acoustics</a:t>
                      </a:r>
                      <a:endParaRPr lang="en-GB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Zoe Brown</a:t>
                      </a:r>
                      <a:endParaRPr lang="en-GB" b="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Graphics, Image, Vision &amp; Speech; </a:t>
                      </a:r>
                      <a:r>
                        <a:rPr lang="en-GB" b="0" baseline="0" dirty="0" smtClean="0"/>
                        <a:t>Biological Informatics</a:t>
                      </a:r>
                      <a:endParaRPr lang="en-GB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Lisa Coles</a:t>
                      </a:r>
                      <a:endParaRPr lang="en-GB" b="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HCI, Pervasive and Ubiquitous Computing</a:t>
                      </a:r>
                      <a:endParaRPr lang="en-GB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Anke Davis</a:t>
                      </a:r>
                      <a:endParaRPr lang="en-GB" b="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Fundamentals of Computing</a:t>
                      </a:r>
                      <a:endParaRPr lang="en-GB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Miriam Dowle</a:t>
                      </a:r>
                      <a:endParaRPr lang="en-GB" b="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Information Systems, Databases and </a:t>
                      </a:r>
                      <a:r>
                        <a:rPr lang="en-GB" b="0" dirty="0" smtClean="0"/>
                        <a:t>Software Engineering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Ellie Gilvin</a:t>
                      </a:r>
                      <a:endParaRPr lang="en-GB" b="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Electronics</a:t>
                      </a:r>
                      <a:endParaRPr lang="en-GB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Diane</a:t>
                      </a:r>
                      <a:r>
                        <a:rPr lang="en-GB" b="0" baseline="0" dirty="0" smtClean="0"/>
                        <a:t> Howard</a:t>
                      </a:r>
                      <a:endParaRPr lang="en-GB" b="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AI, NLP</a:t>
                      </a:r>
                      <a:endParaRPr lang="en-GB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Alex Hulkes</a:t>
                      </a:r>
                      <a:endParaRPr lang="en-GB" b="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err="1" smtClean="0"/>
                        <a:t>Cybersecurity</a:t>
                      </a:r>
                      <a:endParaRPr lang="en-GB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Matthew</a:t>
                      </a:r>
                      <a:r>
                        <a:rPr lang="en-GB" b="0" baseline="0" dirty="0" smtClean="0"/>
                        <a:t> Scott</a:t>
                      </a:r>
                      <a:endParaRPr lang="en-GB" b="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Communications</a:t>
                      </a:r>
                      <a:endParaRPr lang="en-GB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Susan Peacock</a:t>
                      </a:r>
                      <a:endParaRPr lang="en-GB" b="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Photonics</a:t>
                      </a:r>
                      <a:endParaRPr lang="en-GB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71503" y="5828413"/>
            <a:ext cx="48009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b="1" dirty="0" smtClean="0">
                <a:solidFill>
                  <a:srgbClr val="006EBE"/>
                </a:solidFill>
              </a:rPr>
              <a:t>firstname.lastname@epsrc.ac.uk</a:t>
            </a:r>
          </a:p>
        </p:txBody>
      </p:sp>
    </p:spTree>
    <p:extLst>
      <p:ext uri="{BB962C8B-B14F-4D97-AF65-F5344CB8AC3E}">
        <p14:creationId xmlns:p14="http://schemas.microsoft.com/office/powerpoint/2010/main" val="30349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2546" y="1566865"/>
            <a:ext cx="8324850" cy="4613275"/>
          </a:xfrm>
        </p:spPr>
        <p:txBody>
          <a:bodyPr>
            <a:normAutofit/>
          </a:bodyPr>
          <a:lstStyle/>
          <a:p>
            <a:r>
              <a:rPr lang="en-GB" sz="1800" dirty="0" smtClean="0"/>
              <a:t>Introduction and some context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Doctoral training in this area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ICT Theme specific activities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Cross-SAT workshop outputs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Some questions for you …</a:t>
            </a:r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A1B00B-4DFE-A543-B63E-0D13F0F2AF21}" type="datetime1">
              <a:rPr lang="en-GB" smtClean="0"/>
              <a:pPr/>
              <a:t>27/11/2015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62954D-C8D2-544F-83E7-6B4E4AF726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308" y="-3542"/>
            <a:ext cx="8892479" cy="123507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RCUK ‘Big Data’ Landscape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" y="1109030"/>
            <a:ext cx="9030904" cy="55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Data: Big Opportunity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A1B00B-4DFE-A543-B63E-0D13F0F2AF21}" type="datetime1">
              <a:rPr lang="en-GB" smtClean="0"/>
              <a:pPr/>
              <a:t>27/11/2015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62954D-C8D2-544F-83E7-6B4E4AF726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80" y="2074173"/>
            <a:ext cx="4286250" cy="408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2547" y="1422068"/>
            <a:ext cx="8249247" cy="661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/>
              <a:t>We cannot make sense of Big Data without new tools and methods to harvest, structure and analyse it. The full value of</a:t>
            </a:r>
          </a:p>
          <a:p>
            <a:r>
              <a:rPr lang="en-GB" sz="1100" b="1" dirty="0"/>
              <a:t>Big Data will only be realised through fundamental research in engineering, mathematics and computer science</a:t>
            </a:r>
          </a:p>
          <a:p>
            <a:endParaRPr lang="en-GB" sz="1100" dirty="0"/>
          </a:p>
          <a:p>
            <a:r>
              <a:rPr lang="en-GB" sz="1000" i="1" dirty="0"/>
              <a:t>Sir Nigel </a:t>
            </a:r>
            <a:r>
              <a:rPr lang="en-GB" sz="1000" i="1" dirty="0" err="1"/>
              <a:t>Shadbolt</a:t>
            </a:r>
            <a:r>
              <a:rPr lang="en-GB" sz="1000" i="1" dirty="0"/>
              <a:t>, Professor of Artificial Intelligence, University of Southampton, and Chairman of the Open Data Institute</a:t>
            </a:r>
            <a:r>
              <a:rPr lang="en-GB" sz="1000" i="1" baseline="30000" dirty="0"/>
              <a:t>1</a:t>
            </a:r>
            <a:endParaRPr lang="en-GB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7702" y="6125310"/>
            <a:ext cx="6886575" cy="142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baseline="30000" dirty="0"/>
              <a:t>1</a:t>
            </a:r>
            <a:r>
              <a:rPr lang="en-GB" sz="900" dirty="0"/>
              <a:t>EPSRC High Level Position Statement: Big Data – Big Potential 2015 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621" y="2733929"/>
            <a:ext cx="4572000" cy="1015663"/>
          </a:xfrm>
          <a:prstGeom prst="rect">
            <a:avLst/>
          </a:prstGeom>
        </p:spPr>
        <p:txBody>
          <a:bodyPr lIns="91418" tIns="45710" rIns="91418" bIns="45710">
            <a:spAutoFit/>
          </a:bodyPr>
          <a:lstStyle/>
          <a:p>
            <a:r>
              <a:rPr lang="en-GB" sz="1100" b="1" dirty="0"/>
              <a:t>Big Data provides a unique opportunity</a:t>
            </a:r>
          </a:p>
          <a:p>
            <a:r>
              <a:rPr lang="en-GB" sz="1100" b="1" dirty="0"/>
              <a:t>to deliver better healthcare at</a:t>
            </a:r>
          </a:p>
          <a:p>
            <a:r>
              <a:rPr lang="en-GB" sz="1100" b="1" dirty="0"/>
              <a:t>lower cost</a:t>
            </a:r>
          </a:p>
          <a:p>
            <a:endParaRPr lang="en-GB" sz="1100" b="1" dirty="0"/>
          </a:p>
          <a:p>
            <a:r>
              <a:rPr lang="en-GB" sz="800" dirty="0"/>
              <a:t>Sir John Bell, </a:t>
            </a:r>
            <a:r>
              <a:rPr lang="en-GB" sz="800" dirty="0" err="1"/>
              <a:t>Regius</a:t>
            </a:r>
            <a:r>
              <a:rPr lang="en-GB" sz="800" dirty="0"/>
              <a:t> Professor of Medicine,</a:t>
            </a:r>
          </a:p>
          <a:p>
            <a:r>
              <a:rPr lang="en-GB" sz="800" dirty="0"/>
              <a:t>University of Oxford</a:t>
            </a:r>
            <a:endParaRPr lang="en-GB" sz="800" b="1" dirty="0"/>
          </a:p>
        </p:txBody>
      </p:sp>
      <p:sp>
        <p:nvSpPr>
          <p:cNvPr id="11" name="Rectangle 10"/>
          <p:cNvSpPr/>
          <p:nvPr/>
        </p:nvSpPr>
        <p:spPr>
          <a:xfrm>
            <a:off x="6127288" y="2349209"/>
            <a:ext cx="4572000" cy="1061829"/>
          </a:xfrm>
          <a:prstGeom prst="rect">
            <a:avLst/>
          </a:prstGeom>
        </p:spPr>
        <p:txBody>
          <a:bodyPr lIns="91418" tIns="45710" rIns="91418" bIns="45710">
            <a:spAutoFit/>
          </a:bodyPr>
          <a:lstStyle/>
          <a:p>
            <a:r>
              <a:rPr lang="en-GB" sz="1100" b="1" dirty="0"/>
              <a:t>The Big Data era has only just emerged</a:t>
            </a:r>
          </a:p>
          <a:p>
            <a:r>
              <a:rPr lang="en-GB" sz="1100" b="1" dirty="0"/>
              <a:t>but the practice of advanced analytics</a:t>
            </a:r>
          </a:p>
          <a:p>
            <a:r>
              <a:rPr lang="en-GB" sz="1100" b="1" dirty="0"/>
              <a:t> is grounded in years of mathematical</a:t>
            </a:r>
          </a:p>
          <a:p>
            <a:r>
              <a:rPr lang="en-GB" sz="1100" b="1" dirty="0"/>
              <a:t> research and scientific application</a:t>
            </a:r>
          </a:p>
          <a:p>
            <a:endParaRPr lang="en-GB" sz="1100" b="1" dirty="0"/>
          </a:p>
          <a:p>
            <a:r>
              <a:rPr lang="en-GB" sz="800" dirty="0"/>
              <a:t>McKinsey, How Big Data Can Improve Manufacturing, July 2014</a:t>
            </a:r>
            <a:endParaRPr lang="en-GB" sz="800" b="1" dirty="0"/>
          </a:p>
        </p:txBody>
      </p:sp>
      <p:sp>
        <p:nvSpPr>
          <p:cNvPr id="12" name="Rectangle 11"/>
          <p:cNvSpPr/>
          <p:nvPr/>
        </p:nvSpPr>
        <p:spPr>
          <a:xfrm>
            <a:off x="5705475" y="5504145"/>
            <a:ext cx="4572000" cy="892552"/>
          </a:xfrm>
          <a:prstGeom prst="rect">
            <a:avLst/>
          </a:prstGeom>
        </p:spPr>
        <p:txBody>
          <a:bodyPr lIns="91418" tIns="45710" rIns="91418" bIns="45710">
            <a:spAutoFit/>
          </a:bodyPr>
          <a:lstStyle/>
          <a:p>
            <a:r>
              <a:rPr lang="en-GB" sz="1100" b="1" dirty="0"/>
              <a:t>The Big Data marketplace could</a:t>
            </a:r>
          </a:p>
          <a:p>
            <a:r>
              <a:rPr lang="en-GB" sz="1100" b="1" dirty="0"/>
              <a:t> benefit the UK economy by £216 billion and</a:t>
            </a:r>
          </a:p>
          <a:p>
            <a:r>
              <a:rPr lang="en-GB" sz="1100" b="1" dirty="0"/>
              <a:t>create 58,000 new jobs in the UK before 2017</a:t>
            </a:r>
          </a:p>
          <a:p>
            <a:endParaRPr lang="en-GB" sz="1100" b="1" dirty="0"/>
          </a:p>
          <a:p>
            <a:r>
              <a:rPr lang="en-GB" sz="800" dirty="0"/>
              <a:t>Centre for Economics and Business Research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846" y="4765481"/>
            <a:ext cx="2799754" cy="1184940"/>
          </a:xfrm>
          <a:prstGeom prst="rect">
            <a:avLst/>
          </a:prstGeom>
        </p:spPr>
        <p:txBody>
          <a:bodyPr wrap="square" lIns="91418" tIns="45710" rIns="91418" bIns="45710">
            <a:spAutoFit/>
          </a:bodyPr>
          <a:lstStyle/>
          <a:p>
            <a:r>
              <a:rPr lang="en-GB" sz="1100" b="1" dirty="0"/>
              <a:t>Analysing, simulating and visualising complex data plays an important role in our business, and will continue to expand in the future</a:t>
            </a:r>
          </a:p>
          <a:p>
            <a:endParaRPr lang="en-GB" sz="1100" b="1" dirty="0"/>
          </a:p>
          <a:p>
            <a:r>
              <a:rPr lang="en-GB" sz="800" dirty="0"/>
              <a:t>Dr Wolfgang </a:t>
            </a:r>
            <a:r>
              <a:rPr lang="en-GB" sz="800" dirty="0" err="1"/>
              <a:t>Epple</a:t>
            </a:r>
            <a:r>
              <a:rPr lang="en-GB" sz="800" dirty="0"/>
              <a:t>, Director for Research and Development, Jaguar Land Rover</a:t>
            </a:r>
          </a:p>
        </p:txBody>
      </p:sp>
    </p:spTree>
    <p:extLst>
      <p:ext uri="{BB962C8B-B14F-4D97-AF65-F5344CB8AC3E}">
        <p14:creationId xmlns:p14="http://schemas.microsoft.com/office/powerpoint/2010/main" val="33209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does ‘Big Data’ fit within the EPSRC Themes?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A1B00B-4DFE-A543-B63E-0D13F0F2AF21}" type="datetime1">
              <a:rPr lang="en-GB" smtClean="0"/>
              <a:pPr/>
              <a:t>27/11/2015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62954D-C8D2-544F-83E7-6B4E4AF726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70" y="1247965"/>
            <a:ext cx="5641157" cy="52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jen1\AppData\Local\Microsoft\Windows\Temporary Internet Files\Content.Outlook\E4HRAMF3\Person with subjects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700213"/>
            <a:ext cx="2233612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3" descr="C:\Users\jen1\AppData\Local\Microsoft\Windows\Temporary Internet Files\Content.Outlook\E4HRAMF3\The number of cent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455738"/>
            <a:ext cx="23622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4" descr="C:\Users\jen1\AppData\Local\Microsoft\Windows\Temporary Internet Files\Content.Outlook\E4HRAMF3\The number of student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4221163"/>
            <a:ext cx="2136775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5" descr="C:\Users\jen1\AppData\Local\Microsoft\Windows\Temporary Internet Files\Content.Outlook\E4HRAMF3\The number of universiti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329113"/>
            <a:ext cx="19177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6" descr="C:\Users\jen1\AppData\Local\Microsoft\Windows\Temporary Internet Files\Content.Outlook\E4HRAMF3\The investment bag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1506538"/>
            <a:ext cx="264001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3741738"/>
            <a:ext cx="2049463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EPSRC Centres for Doctoral Training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EPSRC Centres for Doctoral Training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2546" y="1305608"/>
            <a:ext cx="8324850" cy="4613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i="1" dirty="0" smtClean="0"/>
          </a:p>
          <a:p>
            <a:r>
              <a:rPr lang="en-GB" sz="1800" dirty="0" smtClean="0"/>
              <a:t>Data to Knowledge priority area:</a:t>
            </a:r>
          </a:p>
          <a:p>
            <a:pPr marL="0" indent="0">
              <a:buNone/>
            </a:pPr>
            <a:endParaRPr lang="en-GB" sz="1800" i="1" dirty="0" smtClean="0"/>
          </a:p>
          <a:p>
            <a:pPr lvl="1"/>
            <a:r>
              <a:rPr lang="en-GB" sz="1800" dirty="0" smtClean="0"/>
              <a:t>The </a:t>
            </a:r>
            <a:r>
              <a:rPr lang="en-GB" sz="1800" dirty="0"/>
              <a:t>rapidly increasing scale, complexity and diversity of data generated by modern technologies, combined with the increased accessibility to data provided by open-data initiatives, has the potential to provide wide-ranging societal and economic benefits. Creating value from raw data to create new knowledge requires the development of new scalable approaches to capturing, storing, managing, analysing and visualising large-scale, complex and diverse data from multiple sources. In addition, societal concerns around data provenance, security, trust and accountability will need to be addressed. 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8 CDTs of direct relevance to this were funded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A1B00B-4DFE-A543-B63E-0D13F0F2AF21}" type="datetime1">
              <a:rPr lang="en-GB" smtClean="0"/>
              <a:pPr/>
              <a:t>27/11/2015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62954D-C8D2-544F-83E7-6B4E4AF726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EPSRC Centres for Doctoral Training relevant to ‘Data Science’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279400" lvl="1" indent="-279400"/>
            <a:r>
              <a:rPr lang="en-GB" sz="1800" dirty="0"/>
              <a:t>My Life in Data, Professor Steve </a:t>
            </a:r>
            <a:r>
              <a:rPr lang="en-GB" sz="1800" dirty="0" err="1"/>
              <a:t>Benford</a:t>
            </a:r>
            <a:r>
              <a:rPr lang="en-GB" sz="1800" dirty="0"/>
              <a:t>, University of </a:t>
            </a:r>
            <a:r>
              <a:rPr lang="en-GB" sz="1800" dirty="0" smtClean="0"/>
              <a:t>Nottingham</a:t>
            </a:r>
          </a:p>
          <a:p>
            <a:pPr marL="0" lvl="1" indent="0">
              <a:buNone/>
            </a:pPr>
            <a:endParaRPr lang="en-GB" sz="1800" dirty="0"/>
          </a:p>
          <a:p>
            <a:pPr marL="279400" lvl="1" indent="-279400"/>
            <a:r>
              <a:rPr lang="en-GB" sz="1800" dirty="0"/>
              <a:t>Financial Computing &amp; Analytics (covering Computational finance, Financial ICT, Regulation, Retail), Professor Philip </a:t>
            </a:r>
            <a:r>
              <a:rPr lang="en-GB" sz="1800" dirty="0" err="1"/>
              <a:t>Treleaven</a:t>
            </a:r>
            <a:r>
              <a:rPr lang="en-GB" sz="1800" dirty="0"/>
              <a:t>, University College </a:t>
            </a:r>
            <a:r>
              <a:rPr lang="en-GB" sz="1800" dirty="0" smtClean="0"/>
              <a:t>London</a:t>
            </a:r>
          </a:p>
          <a:p>
            <a:pPr marL="0" lvl="1" indent="0">
              <a:buNone/>
            </a:pPr>
            <a:endParaRPr lang="en-GB" sz="1800" dirty="0"/>
          </a:p>
          <a:p>
            <a:pPr marL="279400" lvl="1" indent="-279400"/>
            <a:r>
              <a:rPr lang="en-GB" sz="1800" dirty="0"/>
              <a:t>Data Science, Professor Chris Williams, University of </a:t>
            </a:r>
            <a:r>
              <a:rPr lang="en-GB" sz="1800" dirty="0" smtClean="0"/>
              <a:t>Edinburgh</a:t>
            </a:r>
          </a:p>
          <a:p>
            <a:pPr marL="0" lvl="1" indent="0">
              <a:buNone/>
            </a:pPr>
            <a:endParaRPr lang="en-GB" sz="1800" dirty="0"/>
          </a:p>
          <a:p>
            <a:pPr marL="279400" lvl="1" indent="-279400"/>
            <a:r>
              <a:rPr lang="en-GB" sz="1800" dirty="0"/>
              <a:t>Urban Science and Progress, Professor Stephen Jarvis, University of </a:t>
            </a:r>
            <a:r>
              <a:rPr lang="en-GB" sz="1800" dirty="0" smtClean="0"/>
              <a:t>Warwick</a:t>
            </a:r>
          </a:p>
          <a:p>
            <a:pPr marL="0" lvl="1" indent="0">
              <a:buNone/>
            </a:pPr>
            <a:endParaRPr lang="en-GB" sz="1800" dirty="0"/>
          </a:p>
          <a:p>
            <a:pPr marL="279400" lvl="1" indent="-279400"/>
            <a:r>
              <a:rPr lang="en-GB" sz="1800" dirty="0"/>
              <a:t>Cloud Computing for Big Data, Professor Paul Watson, Newcastle </a:t>
            </a:r>
            <a:r>
              <a:rPr lang="en-GB" sz="1800" dirty="0" smtClean="0"/>
              <a:t>University</a:t>
            </a:r>
          </a:p>
          <a:p>
            <a:pPr marL="0" lvl="1" indent="0">
              <a:buNone/>
            </a:pPr>
            <a:endParaRPr lang="en-GB" sz="1800" dirty="0"/>
          </a:p>
          <a:p>
            <a:pPr marL="279400" lvl="1" indent="-279400"/>
            <a:r>
              <a:rPr lang="en-GB" sz="1800" dirty="0"/>
              <a:t>Statistical Applied Mathematics at Bath (</a:t>
            </a:r>
            <a:r>
              <a:rPr lang="en-GB" sz="1800" dirty="0" err="1"/>
              <a:t>SAMBa</a:t>
            </a:r>
            <a:r>
              <a:rPr lang="en-GB" sz="1800" dirty="0"/>
              <a:t>), Professor Andreas </a:t>
            </a:r>
            <a:r>
              <a:rPr lang="en-GB" sz="1800" dirty="0" err="1"/>
              <a:t>Kyprianou</a:t>
            </a:r>
            <a:r>
              <a:rPr lang="en-GB" sz="1800" dirty="0"/>
              <a:t>, University of </a:t>
            </a:r>
            <a:r>
              <a:rPr lang="en-GB" sz="1800" dirty="0" smtClean="0"/>
              <a:t>Bath</a:t>
            </a:r>
          </a:p>
          <a:p>
            <a:pPr marL="0" lvl="1" indent="0">
              <a:buNone/>
            </a:pPr>
            <a:endParaRPr lang="en-GB" sz="1800" dirty="0"/>
          </a:p>
          <a:p>
            <a:pPr marL="279400" lvl="1" indent="-279400"/>
            <a:r>
              <a:rPr lang="en-GB" sz="1800" dirty="0"/>
              <a:t>Next Generation Statistical Science: the Oxford-Warwick Statistics Programme, Professor Christopher Holmes, University of </a:t>
            </a:r>
            <a:r>
              <a:rPr lang="en-GB" sz="1800" dirty="0" smtClean="0"/>
              <a:t>Oxford</a:t>
            </a:r>
          </a:p>
          <a:p>
            <a:pPr marL="0" lvl="1" indent="0">
              <a:buNone/>
            </a:pPr>
            <a:endParaRPr lang="en-GB" sz="1800" dirty="0"/>
          </a:p>
          <a:p>
            <a:r>
              <a:rPr lang="en-GB" sz="1800" dirty="0"/>
              <a:t>Statistics and Operational Research, Professor  Jonathan </a:t>
            </a:r>
            <a:r>
              <a:rPr lang="en-GB" sz="1800" dirty="0" err="1"/>
              <a:t>Tawn</a:t>
            </a:r>
            <a:r>
              <a:rPr lang="en-GB" sz="1800" dirty="0"/>
              <a:t>, Lancaster University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A1B00B-4DFE-A543-B63E-0D13F0F2AF21}" type="datetime1">
              <a:rPr lang="en-GB" smtClean="0"/>
              <a:pPr/>
              <a:t>27/11/2015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62954D-C8D2-544F-83E7-6B4E4AF726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32589"/>
            <a:ext cx="8229600" cy="720080"/>
          </a:xfrm>
        </p:spPr>
        <p:txBody>
          <a:bodyPr>
            <a:normAutofit/>
          </a:bodyPr>
          <a:lstStyle/>
          <a:p>
            <a:r>
              <a:rPr lang="en-GB" dirty="0" smtClean="0"/>
              <a:t>ICT Theme actions in this area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2898" y="1876654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87846" y="1708771"/>
            <a:ext cx="8057389" cy="4031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Blip>
                <a:blip r:embed="rId3"/>
              </a:buBlip>
            </a:pPr>
            <a:r>
              <a:rPr lang="en-GB" dirty="0" smtClean="0"/>
              <a:t>‘Towards an Intelligent Information Infrastructure’ (TI3) Cross-ICT Priority from April 2011 – April 2016</a:t>
            </a:r>
          </a:p>
          <a:p>
            <a:endParaRPr lang="en-GB" dirty="0" smtClean="0"/>
          </a:p>
          <a:p>
            <a:pPr marL="457090" lvl="2"/>
            <a:r>
              <a:rPr lang="en-GB" sz="2000" i="1" dirty="0"/>
              <a:t>‘A future information infrastructure needs to intelligently manage massive amounts of data, ensure efficient communications and exploit the content and information that will be available</a:t>
            </a:r>
            <a:r>
              <a:rPr lang="en-GB" sz="2000" dirty="0"/>
              <a:t>’</a:t>
            </a:r>
          </a:p>
          <a:p>
            <a:pPr marL="285750" indent="-285750">
              <a:buFontTx/>
              <a:buBlip>
                <a:blip r:embed="rId3"/>
              </a:buBlip>
            </a:pPr>
            <a:endParaRPr lang="en-GB" dirty="0" smtClean="0"/>
          </a:p>
          <a:p>
            <a:pPr marL="285750" indent="-285750">
              <a:buFontTx/>
              <a:buBlip>
                <a:blip r:embed="rId3"/>
              </a:buBlip>
            </a:pPr>
            <a:r>
              <a:rPr lang="en-GB" dirty="0" smtClean="0"/>
              <a:t>Three targeted calls have been launched – one being ‘Making Sense from Data’</a:t>
            </a:r>
          </a:p>
          <a:p>
            <a:endParaRPr lang="en-GB" dirty="0" smtClean="0"/>
          </a:p>
          <a:p>
            <a:pPr marL="285750" indent="-285750">
              <a:buFontTx/>
              <a:buBlip>
                <a:blip r:embed="rId3"/>
              </a:buBlip>
            </a:pPr>
            <a:r>
              <a:rPr lang="en-GB" dirty="0" smtClean="0"/>
              <a:t>Several programme grants and fellowships contributing to this priority</a:t>
            </a:r>
          </a:p>
          <a:p>
            <a:pPr marL="457200" lvl="1"/>
            <a:endParaRPr lang="en-GB" sz="2000" dirty="0"/>
          </a:p>
          <a:p>
            <a:pPr marL="457200" lvl="1"/>
            <a:endParaRPr lang="en-GB" sz="2000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29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5750" indent="-285750">
          <a:buFontTx/>
          <a:buBlip>
            <a:blip xmlns:r="http://schemas.openxmlformats.org/officeDocument/2006/relationships" r:embed="rId1"/>
          </a:buBlip>
          <a:defRPr sz="15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5750" indent="-285750">
          <a:buFontTx/>
          <a:buBlip>
            <a:blip xmlns:r="http://schemas.openxmlformats.org/officeDocument/2006/relationships" r:embed="rId1"/>
          </a:buBlip>
          <a:defRPr sz="15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Microsoft.Office.RecordsManagement.PolicyFeatures.ExpirationEventReceiver</Name>
    <Type>10001</Type>
    <SequenceNumber>101</SequenceNumber>
    <Assembly>Microsoft.Office.Policy, Version=12.0.0.0,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Type>10002</Type>
    <SequenceNumber>102</SequenceNumber>
    <Assembly>Microsoft.Office.Policy, Version=12.0.0.0,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Type>10004</Type>
    <SequenceNumber>103</SequenceNumber>
    <Assembly>Microsoft.Office.Policy, Version=12.0.0.0,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Type>10006</Type>
    <SequenceNumber>104</SequenceNumber>
    <Assembly>Microsoft.Office.Policy, Version=12.0.0.0,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?mso-contentType ?>
<p:Policy xmlns:p="office.server.policy" id="10EBBAA1-D49D-4450-9A98-206D72A9F9A9" local="false">
  <p:Name>xCouncil Policy</p:Name>
  <p:Description>Cross council expiration policy</p:Description>
  <p:Statement>Cross council records will be expired based upon a time set for the content type</p:Statement>
  <p:PolicyItems>
    <p:PolicyItem featureId="Microsoft.Office.RecordsManagement.PolicyFeatures.Expiration">
      <p:Name>Expiration</p:Name>
      <p:Description>Automatic scheduling of content for processing, and expiry of content that has reached its due date.</p:Description>
      <p:CustomData>
        <data>
          <formula id="CustomExpiration.CustomExpirationFormula"/>
          <action type="workflow" id="0f5d9698-8104-42fa-9f4d-a84ad8088e56"/>
        </data>
      </p:CustomData>
    </p:PolicyItem>
  </p:PolicyItems>
</p:Policy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Communication Activities" ma:contentTypeID="0x010100DD3673D5398E024C85E79D13491073B1001F4F2D4AD4A8438F88BAB071DEBC1B4802004C231B3087C67F46B9227533EEA8D15B" ma:contentTypeVersion="711" ma:contentTypeDescription="Activities to do with internal group meetings to formulate, discuss, or resolve issues relating to management and work of the group/team; plus other media as indicated." ma:contentTypeScope="" ma:versionID="59ca5b19f1fe33fdaf71343afa2c74eb">
  <xsd:schema xmlns:xsd="http://www.w3.org/2001/XMLSchema" xmlns:p="http://schemas.microsoft.com/office/2006/metadata/properties" xmlns:ns1="http://schemas.microsoft.com/sharepoint/v3" xmlns:ns2="cb811a96-2343-431c-b51f-c2703997acb7" targetNamespace="http://schemas.microsoft.com/office/2006/metadata/properties" ma:root="true" ma:fieldsID="011c1596d4042d2b3a17dfc1c4846ccb" ns1:_="" ns2:_="">
    <xsd:import namespace="http://schemas.microsoft.com/sharepoint/v3"/>
    <xsd:import namespace="cb811a96-2343-431c-b51f-c2703997acb7"/>
    <xsd:element name="properties">
      <xsd:complexType>
        <xsd:sequence>
          <xsd:element name="documentManagement">
            <xsd:complexType>
              <xsd:all>
                <xsd:element ref="ns1:Item_x0020_Status"/>
                <xsd:element ref="ns1:CommunicationCategories" minOccurs="0"/>
                <xsd:element ref="ns2:_dlc_ExpireDateSaved" minOccurs="0"/>
                <xsd:element ref="ns2:_dlc_ExpireDate" minOccurs="0"/>
                <xsd:element ref="ns2:_dlc_Exemp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tem_x0020_Status" ma:index="8" ma:displayName="Item Status" ma:default="Document" ma:format="Dropdown" ma:internalName="Item_x0020_Status" ma:readOnly="false">
      <xsd:simpleType>
        <xsd:restriction base="dms:Choice">
          <xsd:enumeration value="Document"/>
          <xsd:enumeration value="Record"/>
        </xsd:restriction>
      </xsd:simpleType>
    </xsd:element>
    <xsd:element name="CommunicationCategories" ma:index="9" nillable="true" ma:displayName="Communication Categories" ma:format="Dropdown" ma:internalName="CommunicationCategories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vents"/>
                    <xsd:enumeration value="Images"/>
                    <xsd:enumeration value="Internal Business Forums"/>
                    <xsd:enumeration value="Online content"/>
                    <xsd:enumeration value="Press release"/>
                    <xsd:enumeration value="Publications"/>
                    <xsd:enumeration value="Videos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cb811a96-2343-431c-b51f-c2703997acb7" elementFormDefault="qualified">
    <xsd:import namespace="http://schemas.microsoft.com/office/2006/documentManagement/types"/>
    <xsd:element name="_dlc_ExpireDateSaved" ma:index="10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1" nillable="true" ma:displayName="Expiration Date" ma:hidden="true" ma:internalName="_dlc_ExpireDate" ma:readOnly="true">
      <xsd:simpleType>
        <xsd:restriction base="dms:DateTime"/>
      </xsd:simpleType>
    </xsd:element>
    <xsd:element name="_dlc_Exempt" ma:index="13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6.xml><?xml version="1.0" encoding="utf-8"?>
<p:properties xmlns:p="http://schemas.microsoft.com/office/2006/metadata/properties" xmlns:xsi="http://www.w3.org/2001/XMLSchema-instance">
  <documentManagement>
    <Item_x0020_Status xmlns="http://schemas.microsoft.com/sharepoint/v3">Document</Item_x0020_Status>
    <CommunicationCategories xmlns="http://schemas.microsoft.com/sharepoint/v3">
      <Value>Internal Business Forums</Value>
      <Value>Publications</Value>
    </CommunicationCategories>
  </documentManagement>
</p:properties>
</file>

<file path=customXml/itemProps1.xml><?xml version="1.0" encoding="utf-8"?>
<ds:datastoreItem xmlns:ds="http://schemas.openxmlformats.org/officeDocument/2006/customXml" ds:itemID="{091230FC-9A26-450E-BD10-4F9C6F8A9825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E6B34568-531E-4A17-91E4-BD33354D843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1EE86A5-5138-4A25-B6E5-3521DE310018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267708E5-B607-4288-A2E0-0C669CFF362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24FE046-CA87-4C11-8301-95FFEA4F1C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b811a96-2343-431c-b51f-c2703997acb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6.xml><?xml version="1.0" encoding="utf-8"?>
<ds:datastoreItem xmlns:ds="http://schemas.openxmlformats.org/officeDocument/2006/customXml" ds:itemID="{6480D3E4-4625-4B17-8408-4A8FEAB3CBB5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cb811a96-2343-431c-b51f-c2703997acb7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1021</Words>
  <Application>Microsoft Office PowerPoint</Application>
  <PresentationFormat>On-screen Show (4:3)</PresentationFormat>
  <Paragraphs>172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1_Theme1</vt:lpstr>
      <vt:lpstr>An EPSRC Perspective on ‘Big Data / Data Analytics / Data Science / …..’</vt:lpstr>
      <vt:lpstr>Summary</vt:lpstr>
      <vt:lpstr>RCUK ‘Big Data’ Landscape</vt:lpstr>
      <vt:lpstr>Big Data: Big Opportunity</vt:lpstr>
      <vt:lpstr>Where does ‘Big Data’ fit within the EPSRC Themes?</vt:lpstr>
      <vt:lpstr>EPSRC Centres for Doctoral Training</vt:lpstr>
      <vt:lpstr>EPSRC Centres for Doctoral Training</vt:lpstr>
      <vt:lpstr>EPSRC Centres for Doctoral Training relevant to ‘Data Science’</vt:lpstr>
      <vt:lpstr>ICT Theme actions in this area</vt:lpstr>
      <vt:lpstr>ICT Perspectives on Big Data Analytics Workshop</vt:lpstr>
      <vt:lpstr>EPSRC Cross-SAT Big Data Workshop</vt:lpstr>
      <vt:lpstr>Some questions …</vt:lpstr>
      <vt:lpstr>The ICT Team</vt:lpstr>
    </vt:vector>
  </TitlesOfParts>
  <Company>Doggett Jones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Wynne Evans</dc:creator>
  <cp:lastModifiedBy>Miriam Dowle</cp:lastModifiedBy>
  <cp:revision>85</cp:revision>
  <dcterms:created xsi:type="dcterms:W3CDTF">2015-06-01T10:59:49Z</dcterms:created>
  <dcterms:modified xsi:type="dcterms:W3CDTF">2015-11-27T13:05:23Z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0x010100DD3673D5398E024C85E79D13491073B1001F4F2D4AD4A8438F88BAB071DEBC1B4802004C231B3087C67F46B9227533EEA8D15B</vt:lpwstr>
  </property>
</Properties>
</file>