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 id="264" r:id="rId8"/>
    <p:sldId id="263"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1" d="100"/>
          <a:sy n="71" d="100"/>
        </p:scale>
        <p:origin x="69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4/3/2013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4/3/2013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4/3/2013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4/3/2013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4/3/2013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4/3/2013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4/3/2013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4/3/2013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cs typeface="Arial" panose="020B0604020202020204" pitchFamily="34" charset="0"/>
              </a:rPr>
              <a:t>VLSI system design</a:t>
            </a:r>
            <a:br>
              <a:rPr lang="en-US" dirty="0" smtClean="0">
                <a:cs typeface="Arial" panose="020B0604020202020204" pitchFamily="34" charset="0"/>
              </a:rPr>
            </a:br>
            <a:r>
              <a:rPr lang="en-US" sz="3200" dirty="0" smtClean="0">
                <a:cs typeface="Arial" panose="020B0604020202020204" pitchFamily="34" charset="0"/>
              </a:rPr>
              <a:t>generic apb register file – 1</a:t>
            </a:r>
            <a:r>
              <a:rPr lang="en-US" sz="3200" baseline="30000" dirty="0" smtClean="0">
                <a:cs typeface="Arial" panose="020B0604020202020204" pitchFamily="34" charset="0"/>
              </a:rPr>
              <a:t>st</a:t>
            </a:r>
            <a:r>
              <a:rPr lang="en-US" sz="3200" dirty="0" smtClean="0">
                <a:cs typeface="Arial" panose="020B0604020202020204" pitchFamily="34" charset="0"/>
              </a:rPr>
              <a:t> presentation</a:t>
            </a:r>
            <a:endParaRPr lang="el-GR" sz="3200" dirty="0">
              <a:cs typeface="Arial" panose="020B0604020202020204" pitchFamily="34" charset="0"/>
            </a:endParaRPr>
          </a:p>
        </p:txBody>
      </p:sp>
      <p:sp>
        <p:nvSpPr>
          <p:cNvPr id="3" name="Subtitle 2"/>
          <p:cNvSpPr>
            <a:spLocks noGrp="1"/>
          </p:cNvSpPr>
          <p:nvPr>
            <p:ph type="subTitle" idx="1"/>
          </p:nvPr>
        </p:nvSpPr>
        <p:spPr/>
        <p:txBody>
          <a:bodyPr>
            <a:normAutofit/>
          </a:bodyPr>
          <a:lstStyle/>
          <a:p>
            <a:pPr marL="342900" indent="-342900">
              <a:buFont typeface="Arial" panose="020B0604020202020204" pitchFamily="34" charset="0"/>
              <a:buChar char="•"/>
            </a:pPr>
            <a:r>
              <a:rPr lang="el-GR" dirty="0" smtClean="0">
                <a:latin typeface="Calibri" panose="020F0502020204030204" pitchFamily="34" charset="0"/>
              </a:rPr>
              <a:t>Βλαχοσ ξανθοσ		</a:t>
            </a:r>
            <a:r>
              <a:rPr lang="en-US" dirty="0" smtClean="0">
                <a:latin typeface="Calibri" panose="020F0502020204030204" pitchFamily="34" charset="0"/>
              </a:rPr>
              <a:t>1072</a:t>
            </a:r>
            <a:endParaRPr lang="el-GR" dirty="0" smtClean="0">
              <a:latin typeface="Calibri" panose="020F0502020204030204" pitchFamily="34" charset="0"/>
            </a:endParaRPr>
          </a:p>
          <a:p>
            <a:pPr marL="342900" indent="-342900">
              <a:buFont typeface="Arial" panose="020B0604020202020204" pitchFamily="34" charset="0"/>
              <a:buChar char="•"/>
            </a:pPr>
            <a:r>
              <a:rPr lang="el-GR" dirty="0" smtClean="0">
                <a:latin typeface="Calibri" panose="020F0502020204030204" pitchFamily="34" charset="0"/>
              </a:rPr>
              <a:t>Γρηγοροπουλου</a:t>
            </a:r>
            <a:r>
              <a:rPr lang="en-US" dirty="0" smtClean="0">
                <a:latin typeface="Calibri" panose="020F0502020204030204" pitchFamily="34" charset="0"/>
              </a:rPr>
              <a:t> </a:t>
            </a:r>
            <a:r>
              <a:rPr lang="el-GR" dirty="0" smtClean="0">
                <a:latin typeface="Calibri" panose="020F0502020204030204" pitchFamily="34" charset="0"/>
              </a:rPr>
              <a:t>αγγελικη	</a:t>
            </a:r>
            <a:r>
              <a:rPr lang="en-US" dirty="0" smtClean="0">
                <a:latin typeface="Calibri" panose="020F0502020204030204" pitchFamily="34" charset="0"/>
              </a:rPr>
              <a:t>699</a:t>
            </a:r>
            <a:endParaRPr lang="el-GR" dirty="0" smtClean="0">
              <a:latin typeface="Calibri" panose="020F0502020204030204" pitchFamily="34" charset="0"/>
            </a:endParaRPr>
          </a:p>
          <a:p>
            <a:pPr marL="342900" indent="-342900">
              <a:buFont typeface="Arial" panose="020B0604020202020204" pitchFamily="34" charset="0"/>
              <a:buChar char="•"/>
            </a:pPr>
            <a:r>
              <a:rPr lang="el-GR" dirty="0" smtClean="0">
                <a:latin typeface="Calibri" panose="020F0502020204030204" pitchFamily="34" charset="0"/>
              </a:rPr>
              <a:t>Κωνσταντελιας ΙΩΑΝΝησ	1253</a:t>
            </a:r>
          </a:p>
          <a:p>
            <a:endParaRPr lang="el-GR" dirty="0"/>
          </a:p>
        </p:txBody>
      </p:sp>
    </p:spTree>
    <p:extLst>
      <p:ext uri="{BB962C8B-B14F-4D97-AF65-F5344CB8AC3E}">
        <p14:creationId xmlns:p14="http://schemas.microsoft.com/office/powerpoint/2010/main" val="7223349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Apb bus is</a:t>
            </a:r>
            <a:endParaRPr lang="el-GR" dirty="0"/>
          </a:p>
        </p:txBody>
      </p:sp>
      <p:sp>
        <p:nvSpPr>
          <p:cNvPr id="3" name="Content Placeholder 2"/>
          <p:cNvSpPr>
            <a:spLocks noGrp="1"/>
          </p:cNvSpPr>
          <p:nvPr>
            <p:ph idx="1"/>
          </p:nvPr>
        </p:nvSpPr>
        <p:spPr/>
        <p:txBody>
          <a:bodyPr/>
          <a:lstStyle/>
          <a:p>
            <a:r>
              <a:rPr lang="en-US" dirty="0"/>
              <a:t>p</a:t>
            </a:r>
            <a:r>
              <a:rPr lang="en-US" dirty="0" smtClean="0"/>
              <a:t>art of Advanced Microcontroller Bus Architecture (AMBA) hierarchy of buses;</a:t>
            </a:r>
          </a:p>
          <a:p>
            <a:r>
              <a:rPr lang="en-US" dirty="0" smtClean="0"/>
              <a:t>optimized for minimal consumption and reduced interface complexity;</a:t>
            </a:r>
          </a:p>
          <a:p>
            <a:r>
              <a:rPr lang="en-US" dirty="0" smtClean="0"/>
              <a:t>used to any peripheral device which are low bandwidth and do not require the high performance of piped bus interface.</a:t>
            </a:r>
            <a:endParaRPr lang="el-GR" dirty="0"/>
          </a:p>
        </p:txBody>
      </p:sp>
    </p:spTree>
    <p:extLst>
      <p:ext uri="{BB962C8B-B14F-4D97-AF65-F5344CB8AC3E}">
        <p14:creationId xmlns:p14="http://schemas.microsoft.com/office/powerpoint/2010/main" val="15996520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amba system</a:t>
            </a:r>
            <a:endParaRPr lang="el-GR"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2246" y="2200416"/>
            <a:ext cx="8390965" cy="359133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extBox 2"/>
          <p:cNvSpPr txBox="1"/>
          <p:nvPr/>
        </p:nvSpPr>
        <p:spPr>
          <a:xfrm>
            <a:off x="7812741" y="2743200"/>
            <a:ext cx="2138082" cy="369332"/>
          </a:xfrm>
          <a:prstGeom prst="rect">
            <a:avLst/>
          </a:prstGeom>
          <a:noFill/>
        </p:spPr>
        <p:txBody>
          <a:bodyPr wrap="square" rtlCol="0">
            <a:spAutoFit/>
          </a:bodyPr>
          <a:lstStyle/>
          <a:p>
            <a:pPr algn="ctr"/>
            <a:r>
              <a:rPr lang="en-US" dirty="0" smtClean="0">
                <a:solidFill>
                  <a:schemeClr val="bg2">
                    <a:lumMod val="75000"/>
                  </a:schemeClr>
                </a:solidFill>
              </a:rPr>
              <a:t>SLAVES</a:t>
            </a:r>
            <a:endParaRPr lang="el-GR" dirty="0">
              <a:solidFill>
                <a:schemeClr val="bg2">
                  <a:lumMod val="75000"/>
                </a:schemeClr>
              </a:solidFill>
            </a:endParaRPr>
          </a:p>
        </p:txBody>
      </p:sp>
      <p:sp>
        <p:nvSpPr>
          <p:cNvPr id="5" name="TextBox 4"/>
          <p:cNvSpPr txBox="1"/>
          <p:nvPr/>
        </p:nvSpPr>
        <p:spPr>
          <a:xfrm>
            <a:off x="7812741" y="4858871"/>
            <a:ext cx="2138082" cy="369332"/>
          </a:xfrm>
          <a:prstGeom prst="rect">
            <a:avLst/>
          </a:prstGeom>
          <a:noFill/>
        </p:spPr>
        <p:txBody>
          <a:bodyPr wrap="square" rtlCol="0">
            <a:spAutoFit/>
          </a:bodyPr>
          <a:lstStyle/>
          <a:p>
            <a:pPr algn="ctr"/>
            <a:r>
              <a:rPr lang="en-US" dirty="0" smtClean="0">
                <a:solidFill>
                  <a:schemeClr val="bg2">
                    <a:lumMod val="75000"/>
                  </a:schemeClr>
                </a:solidFill>
              </a:rPr>
              <a:t>SLAVES</a:t>
            </a:r>
            <a:endParaRPr lang="el-GR" dirty="0">
              <a:solidFill>
                <a:schemeClr val="bg2">
                  <a:lumMod val="75000"/>
                </a:schemeClr>
              </a:solidFill>
            </a:endParaRPr>
          </a:p>
        </p:txBody>
      </p:sp>
      <p:sp>
        <p:nvSpPr>
          <p:cNvPr id="8" name="TextBox 7"/>
          <p:cNvSpPr txBox="1"/>
          <p:nvPr/>
        </p:nvSpPr>
        <p:spPr>
          <a:xfrm>
            <a:off x="7295029" y="2474296"/>
            <a:ext cx="1035424" cy="369332"/>
          </a:xfrm>
          <a:prstGeom prst="rect">
            <a:avLst/>
          </a:prstGeom>
          <a:noFill/>
        </p:spPr>
        <p:txBody>
          <a:bodyPr wrap="square" rtlCol="0">
            <a:spAutoFit/>
          </a:bodyPr>
          <a:lstStyle/>
          <a:p>
            <a:r>
              <a:rPr lang="en-US" dirty="0" smtClean="0">
                <a:solidFill>
                  <a:schemeClr val="bg2">
                    <a:lumMod val="75000"/>
                  </a:schemeClr>
                </a:solidFill>
              </a:rPr>
              <a:t>MASTER</a:t>
            </a:r>
            <a:endParaRPr lang="el-GR" dirty="0">
              <a:solidFill>
                <a:schemeClr val="bg2">
                  <a:lumMod val="75000"/>
                </a:schemeClr>
              </a:solidFill>
            </a:endParaRPr>
          </a:p>
        </p:txBody>
      </p:sp>
      <p:cxnSp>
        <p:nvCxnSpPr>
          <p:cNvPr id="10" name="Elbow Connector 9"/>
          <p:cNvCxnSpPr>
            <a:stCxn id="8" idx="2"/>
          </p:cNvCxnSpPr>
          <p:nvPr/>
        </p:nvCxnSpPr>
        <p:spPr>
          <a:xfrm rot="5400000">
            <a:off x="7557266" y="2857057"/>
            <a:ext cx="268905" cy="24204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07043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functionality</a:t>
            </a:r>
            <a:endParaRPr lang="el-GR" dirty="0"/>
          </a:p>
        </p:txBody>
      </p:sp>
      <p:sp>
        <p:nvSpPr>
          <p:cNvPr id="3" name="Content Placeholder 2"/>
          <p:cNvSpPr>
            <a:spLocks noGrp="1"/>
          </p:cNvSpPr>
          <p:nvPr>
            <p:ph idx="1"/>
          </p:nvPr>
        </p:nvSpPr>
        <p:spPr/>
        <p:txBody>
          <a:bodyPr/>
          <a:lstStyle/>
          <a:p>
            <a:r>
              <a:rPr lang="en-US" dirty="0" smtClean="0"/>
              <a:t>The AMBA slave interface acts as a bridge between the APB bus and the peripheral device to which the bus is connected. It receives the APB bus signals and converts them to a form in which is understood by the connected peripheral device.</a:t>
            </a:r>
          </a:p>
          <a:p>
            <a:r>
              <a:rPr lang="en-US" dirty="0" smtClean="0"/>
              <a:t>Most common applications of the APB interface is to read and write registers of the connected device. The peripheral devices connected to the APB bus could be UART, Timer, keypad, etc.</a:t>
            </a:r>
            <a:endParaRPr lang="el-GR" dirty="0"/>
          </a:p>
        </p:txBody>
      </p:sp>
    </p:spTree>
    <p:extLst>
      <p:ext uri="{BB962C8B-B14F-4D97-AF65-F5344CB8AC3E}">
        <p14:creationId xmlns:p14="http://schemas.microsoft.com/office/powerpoint/2010/main" val="10049077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DMA register file interface</a:t>
            </a:r>
            <a:endParaRPr lang="el-GR" dirty="0"/>
          </a:p>
        </p:txBody>
      </p:sp>
      <p:pic>
        <p:nvPicPr>
          <p:cNvPr id="5" name="Picture 4"/>
          <p:cNvPicPr>
            <a:picLocks noChangeAspect="1"/>
          </p:cNvPicPr>
          <p:nvPr/>
        </p:nvPicPr>
        <p:blipFill>
          <a:blip r:embed="rId2"/>
          <a:stretch>
            <a:fillRect/>
          </a:stretch>
        </p:blipFill>
        <p:spPr>
          <a:xfrm>
            <a:off x="2892319" y="1908829"/>
            <a:ext cx="6404185" cy="45285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89019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signals</a:t>
            </a:r>
            <a:endParaRPr lang="el-GR" dirty="0"/>
          </a:p>
        </p:txBody>
      </p:sp>
      <p:sp>
        <p:nvSpPr>
          <p:cNvPr id="3" name="Content Placeholder 2"/>
          <p:cNvSpPr>
            <a:spLocks noGrp="1"/>
          </p:cNvSpPr>
          <p:nvPr>
            <p:ph idx="1"/>
          </p:nvPr>
        </p:nvSpPr>
        <p:spPr>
          <a:xfrm>
            <a:off x="1141412" y="1807029"/>
            <a:ext cx="9905999" cy="3984172"/>
          </a:xfrm>
        </p:spPr>
        <p:txBody>
          <a:bodyPr>
            <a:normAutofit fontScale="92500" lnSpcReduction="10000"/>
          </a:bodyPr>
          <a:lstStyle/>
          <a:p>
            <a:r>
              <a:rPr lang="en-US" dirty="0" smtClean="0"/>
              <a:t>PCLK : Input </a:t>
            </a:r>
            <a:r>
              <a:rPr lang="en-US" dirty="0"/>
              <a:t>APB processor clock . This is used as the reference clock for </a:t>
            </a:r>
            <a:r>
              <a:rPr lang="en-US" dirty="0" smtClean="0"/>
              <a:t>the 		 peripheral </a:t>
            </a:r>
            <a:r>
              <a:rPr lang="en-US" dirty="0"/>
              <a:t>device connected to the APB </a:t>
            </a:r>
            <a:r>
              <a:rPr lang="en-US" dirty="0" smtClean="0"/>
              <a:t>bus</a:t>
            </a:r>
          </a:p>
          <a:p>
            <a:r>
              <a:rPr lang="en-US" dirty="0" err="1"/>
              <a:t>PRESETn</a:t>
            </a:r>
            <a:r>
              <a:rPr lang="en-US" dirty="0"/>
              <a:t> </a:t>
            </a:r>
            <a:r>
              <a:rPr lang="en-US" dirty="0" smtClean="0"/>
              <a:t>: Active </a:t>
            </a:r>
            <a:r>
              <a:rPr lang="en-US" dirty="0"/>
              <a:t>low reset for the system. Input from APB </a:t>
            </a:r>
            <a:r>
              <a:rPr lang="en-US" dirty="0" smtClean="0"/>
              <a:t>end</a:t>
            </a:r>
          </a:p>
          <a:p>
            <a:r>
              <a:rPr lang="en-US" dirty="0" err="1" smtClean="0"/>
              <a:t>PSELx</a:t>
            </a:r>
            <a:r>
              <a:rPr lang="en-US" dirty="0" smtClean="0"/>
              <a:t> : Input </a:t>
            </a:r>
            <a:r>
              <a:rPr lang="en-US" dirty="0"/>
              <a:t>from APB. Acts as enable for selecting that  particular </a:t>
            </a:r>
            <a:r>
              <a:rPr lang="en-US" dirty="0" smtClean="0"/>
              <a:t>device</a:t>
            </a:r>
          </a:p>
          <a:p>
            <a:r>
              <a:rPr lang="en-US" dirty="0" smtClean="0"/>
              <a:t>PENABLE : Input </a:t>
            </a:r>
            <a:r>
              <a:rPr lang="en-US" dirty="0"/>
              <a:t>Enable data line.</a:t>
            </a:r>
            <a:endParaRPr lang="en-US" dirty="0" smtClean="0"/>
          </a:p>
          <a:p>
            <a:r>
              <a:rPr lang="en-US" dirty="0"/>
              <a:t>PWRITE </a:t>
            </a:r>
            <a:r>
              <a:rPr lang="en-US" dirty="0" smtClean="0"/>
              <a:t>: 1'b0 &gt; </a:t>
            </a:r>
            <a:r>
              <a:rPr lang="en-US" dirty="0"/>
              <a:t>Read transfer </a:t>
            </a:r>
            <a:r>
              <a:rPr lang="en-US" dirty="0" smtClean="0"/>
              <a:t>and 1'b1 &gt; </a:t>
            </a:r>
            <a:r>
              <a:rPr lang="en-US" dirty="0"/>
              <a:t>Write transfer </a:t>
            </a:r>
            <a:endParaRPr lang="en-US" dirty="0" smtClean="0"/>
          </a:p>
          <a:p>
            <a:r>
              <a:rPr lang="en-US" dirty="0" smtClean="0"/>
              <a:t>PWDATA : Input </a:t>
            </a:r>
            <a:r>
              <a:rPr lang="en-US" dirty="0"/>
              <a:t>data bus from APB </a:t>
            </a:r>
            <a:r>
              <a:rPr lang="en-US" dirty="0" smtClean="0"/>
              <a:t>bus</a:t>
            </a:r>
          </a:p>
          <a:p>
            <a:r>
              <a:rPr lang="en-US" dirty="0"/>
              <a:t>PADDR </a:t>
            </a:r>
            <a:r>
              <a:rPr lang="en-US" dirty="0" smtClean="0"/>
              <a:t>: Input </a:t>
            </a:r>
            <a:r>
              <a:rPr lang="en-US" dirty="0"/>
              <a:t>address lines from the APB bus</a:t>
            </a:r>
            <a:endParaRPr lang="el-GR" dirty="0"/>
          </a:p>
        </p:txBody>
      </p:sp>
    </p:spTree>
    <p:extLst>
      <p:ext uri="{BB962C8B-B14F-4D97-AF65-F5344CB8AC3E}">
        <p14:creationId xmlns:p14="http://schemas.microsoft.com/office/powerpoint/2010/main" val="21359048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signals</a:t>
            </a:r>
            <a:endParaRPr lang="el-GR" dirty="0"/>
          </a:p>
        </p:txBody>
      </p:sp>
      <p:sp>
        <p:nvSpPr>
          <p:cNvPr id="3" name="Content Placeholder 2"/>
          <p:cNvSpPr>
            <a:spLocks noGrp="1"/>
          </p:cNvSpPr>
          <p:nvPr>
            <p:ph idx="1"/>
          </p:nvPr>
        </p:nvSpPr>
        <p:spPr>
          <a:xfrm>
            <a:off x="1141412" y="1952172"/>
            <a:ext cx="9905999" cy="3693885"/>
          </a:xfrm>
        </p:spPr>
        <p:txBody>
          <a:bodyPr>
            <a:normAutofit fontScale="92500"/>
          </a:bodyPr>
          <a:lstStyle/>
          <a:p>
            <a:r>
              <a:rPr lang="en-US" dirty="0" smtClean="0"/>
              <a:t>PSLVERR : An error signal to indicate the failure of a transfer.</a:t>
            </a:r>
          </a:p>
          <a:p>
            <a:r>
              <a:rPr lang="en-US" dirty="0"/>
              <a:t>PREADY : The slave uses the signal to extend the APB transfer</a:t>
            </a:r>
            <a:r>
              <a:rPr lang="en-US" dirty="0" smtClean="0"/>
              <a:t>.</a:t>
            </a:r>
          </a:p>
          <a:p>
            <a:r>
              <a:rPr lang="en-US" dirty="0" smtClean="0"/>
              <a:t>PRDATA </a:t>
            </a:r>
            <a:r>
              <a:rPr lang="en-US" dirty="0"/>
              <a:t>:</a:t>
            </a:r>
            <a:r>
              <a:rPr lang="en-US" dirty="0" smtClean="0"/>
              <a:t> </a:t>
            </a:r>
            <a:r>
              <a:rPr lang="en-US" dirty="0"/>
              <a:t>Output data bus to the APB bus</a:t>
            </a:r>
            <a:r>
              <a:rPr lang="en-US" dirty="0" smtClean="0"/>
              <a:t>.</a:t>
            </a:r>
          </a:p>
          <a:p>
            <a:r>
              <a:rPr lang="en-US" dirty="0" smtClean="0"/>
              <a:t>RD_START_ADDR </a:t>
            </a:r>
            <a:r>
              <a:rPr lang="en-US" dirty="0"/>
              <a:t>: Enable signal for reading data from the ram connected to APB IF </a:t>
            </a:r>
            <a:endParaRPr lang="en-US" dirty="0" smtClean="0"/>
          </a:p>
          <a:p>
            <a:r>
              <a:rPr lang="en-US" dirty="0"/>
              <a:t>WR_START_ADDR : Enable signal for writing data into the ram connected to APB IF</a:t>
            </a:r>
            <a:endParaRPr lang="en-US" dirty="0" smtClean="0"/>
          </a:p>
          <a:p>
            <a:r>
              <a:rPr lang="en-US" dirty="0"/>
              <a:t>NEXT_ADDR : </a:t>
            </a:r>
            <a:r>
              <a:rPr lang="en-US" dirty="0" smtClean="0"/>
              <a:t>Next address </a:t>
            </a:r>
            <a:r>
              <a:rPr lang="en-US" dirty="0"/>
              <a:t>of the ram to which data has </a:t>
            </a:r>
            <a:r>
              <a:rPr lang="en-US" dirty="0" smtClean="0"/>
              <a:t>to </a:t>
            </a:r>
            <a:r>
              <a:rPr lang="en-US" dirty="0"/>
              <a:t>be written or read from. </a:t>
            </a:r>
            <a:endParaRPr lang="en-US" dirty="0" smtClean="0"/>
          </a:p>
        </p:txBody>
      </p:sp>
    </p:spTree>
    <p:extLst>
      <p:ext uri="{BB962C8B-B14F-4D97-AF65-F5344CB8AC3E}">
        <p14:creationId xmlns:p14="http://schemas.microsoft.com/office/powerpoint/2010/main" val="29800814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1250575" y="497541"/>
            <a:ext cx="2380129" cy="2272553"/>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l-GR"/>
          </a:p>
        </p:txBody>
      </p:sp>
      <p:sp>
        <p:nvSpPr>
          <p:cNvPr id="8" name="Oval 7"/>
          <p:cNvSpPr/>
          <p:nvPr/>
        </p:nvSpPr>
        <p:spPr>
          <a:xfrm>
            <a:off x="8489576" y="497540"/>
            <a:ext cx="2380129" cy="2272553"/>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l-GR"/>
          </a:p>
        </p:txBody>
      </p:sp>
      <p:sp>
        <p:nvSpPr>
          <p:cNvPr id="9" name="Oval 8"/>
          <p:cNvSpPr/>
          <p:nvPr/>
        </p:nvSpPr>
        <p:spPr>
          <a:xfrm>
            <a:off x="4796117" y="4150659"/>
            <a:ext cx="2380129" cy="2272553"/>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l-GR"/>
          </a:p>
        </p:txBody>
      </p:sp>
      <p:sp>
        <p:nvSpPr>
          <p:cNvPr id="10" name="TextBox 9"/>
          <p:cNvSpPr txBox="1"/>
          <p:nvPr/>
        </p:nvSpPr>
        <p:spPr>
          <a:xfrm>
            <a:off x="1627094" y="914401"/>
            <a:ext cx="1627094" cy="1415772"/>
          </a:xfrm>
          <a:prstGeom prst="rect">
            <a:avLst/>
          </a:prstGeom>
          <a:noFill/>
        </p:spPr>
        <p:txBody>
          <a:bodyPr wrap="square" rtlCol="0">
            <a:spAutoFit/>
          </a:bodyPr>
          <a:lstStyle/>
          <a:p>
            <a:pPr algn="ctr"/>
            <a:r>
              <a:rPr lang="en-US" sz="3200" b="1" dirty="0" smtClean="0">
                <a:solidFill>
                  <a:schemeClr val="accent4">
                    <a:lumMod val="50000"/>
                  </a:schemeClr>
                </a:solidFill>
              </a:rPr>
              <a:t>IDLE</a:t>
            </a:r>
          </a:p>
          <a:p>
            <a:pPr algn="ctr"/>
            <a:endParaRPr lang="en-US" dirty="0">
              <a:solidFill>
                <a:schemeClr val="bg1">
                  <a:lumMod val="95000"/>
                  <a:lumOff val="5000"/>
                </a:schemeClr>
              </a:solidFill>
            </a:endParaRPr>
          </a:p>
          <a:p>
            <a:pPr algn="ctr"/>
            <a:r>
              <a:rPr lang="en-US" dirty="0" err="1" smtClean="0">
                <a:solidFill>
                  <a:schemeClr val="bg1">
                    <a:lumMod val="95000"/>
                    <a:lumOff val="5000"/>
                  </a:schemeClr>
                </a:solidFill>
              </a:rPr>
              <a:t>PSELx</a:t>
            </a:r>
            <a:r>
              <a:rPr lang="en-US" dirty="0" smtClean="0">
                <a:solidFill>
                  <a:schemeClr val="bg1">
                    <a:lumMod val="95000"/>
                    <a:lumOff val="5000"/>
                  </a:schemeClr>
                </a:solidFill>
              </a:rPr>
              <a:t> = 0</a:t>
            </a:r>
          </a:p>
          <a:p>
            <a:pPr algn="ctr"/>
            <a:r>
              <a:rPr lang="en-US" dirty="0" smtClean="0">
                <a:solidFill>
                  <a:schemeClr val="bg1">
                    <a:lumMod val="95000"/>
                    <a:lumOff val="5000"/>
                  </a:schemeClr>
                </a:solidFill>
              </a:rPr>
              <a:t>PENABLE = 0</a:t>
            </a:r>
            <a:endParaRPr lang="en-US" dirty="0">
              <a:solidFill>
                <a:schemeClr val="bg1">
                  <a:lumMod val="95000"/>
                  <a:lumOff val="5000"/>
                </a:schemeClr>
              </a:solidFill>
            </a:endParaRPr>
          </a:p>
        </p:txBody>
      </p:sp>
      <p:sp>
        <p:nvSpPr>
          <p:cNvPr id="11" name="TextBox 10"/>
          <p:cNvSpPr txBox="1"/>
          <p:nvPr/>
        </p:nvSpPr>
        <p:spPr>
          <a:xfrm>
            <a:off x="8866093" y="914401"/>
            <a:ext cx="1627094" cy="1415772"/>
          </a:xfrm>
          <a:prstGeom prst="rect">
            <a:avLst/>
          </a:prstGeom>
          <a:noFill/>
        </p:spPr>
        <p:txBody>
          <a:bodyPr wrap="square" rtlCol="0">
            <a:spAutoFit/>
          </a:bodyPr>
          <a:lstStyle/>
          <a:p>
            <a:pPr algn="ctr"/>
            <a:r>
              <a:rPr lang="en-US" sz="3200" b="1" dirty="0" smtClean="0">
                <a:solidFill>
                  <a:schemeClr val="accent4">
                    <a:lumMod val="50000"/>
                  </a:schemeClr>
                </a:solidFill>
              </a:rPr>
              <a:t>SETUP</a:t>
            </a:r>
          </a:p>
          <a:p>
            <a:pPr algn="ctr"/>
            <a:endParaRPr lang="en-US" dirty="0">
              <a:solidFill>
                <a:schemeClr val="bg1">
                  <a:lumMod val="95000"/>
                  <a:lumOff val="5000"/>
                </a:schemeClr>
              </a:solidFill>
            </a:endParaRPr>
          </a:p>
          <a:p>
            <a:pPr algn="ctr"/>
            <a:r>
              <a:rPr lang="en-US" dirty="0" err="1" smtClean="0">
                <a:solidFill>
                  <a:schemeClr val="bg1">
                    <a:lumMod val="95000"/>
                    <a:lumOff val="5000"/>
                  </a:schemeClr>
                </a:solidFill>
              </a:rPr>
              <a:t>PSELx</a:t>
            </a:r>
            <a:r>
              <a:rPr lang="en-US" dirty="0" smtClean="0">
                <a:solidFill>
                  <a:schemeClr val="bg1">
                    <a:lumMod val="95000"/>
                    <a:lumOff val="5000"/>
                  </a:schemeClr>
                </a:solidFill>
              </a:rPr>
              <a:t> = 1</a:t>
            </a:r>
          </a:p>
          <a:p>
            <a:pPr algn="ctr"/>
            <a:r>
              <a:rPr lang="en-US" dirty="0" smtClean="0">
                <a:solidFill>
                  <a:schemeClr val="bg1">
                    <a:lumMod val="95000"/>
                    <a:lumOff val="5000"/>
                  </a:schemeClr>
                </a:solidFill>
              </a:rPr>
              <a:t>PENABLE = 0</a:t>
            </a:r>
            <a:endParaRPr lang="en-US" dirty="0">
              <a:solidFill>
                <a:schemeClr val="bg1">
                  <a:lumMod val="95000"/>
                  <a:lumOff val="5000"/>
                </a:schemeClr>
              </a:solidFill>
            </a:endParaRPr>
          </a:p>
        </p:txBody>
      </p:sp>
      <p:sp>
        <p:nvSpPr>
          <p:cNvPr id="12" name="TextBox 11"/>
          <p:cNvSpPr txBox="1"/>
          <p:nvPr/>
        </p:nvSpPr>
        <p:spPr>
          <a:xfrm>
            <a:off x="5172634" y="4579049"/>
            <a:ext cx="1627094" cy="1415772"/>
          </a:xfrm>
          <a:prstGeom prst="rect">
            <a:avLst/>
          </a:prstGeom>
          <a:noFill/>
        </p:spPr>
        <p:txBody>
          <a:bodyPr wrap="square" rtlCol="0">
            <a:spAutoFit/>
          </a:bodyPr>
          <a:lstStyle/>
          <a:p>
            <a:pPr algn="ctr"/>
            <a:r>
              <a:rPr lang="en-US" sz="3200" b="1" dirty="0" smtClean="0">
                <a:solidFill>
                  <a:schemeClr val="accent4">
                    <a:lumMod val="50000"/>
                  </a:schemeClr>
                </a:solidFill>
              </a:rPr>
              <a:t>ACCESS</a:t>
            </a:r>
          </a:p>
          <a:p>
            <a:pPr algn="ctr"/>
            <a:endParaRPr lang="en-US" dirty="0">
              <a:solidFill>
                <a:schemeClr val="bg1">
                  <a:lumMod val="95000"/>
                  <a:lumOff val="5000"/>
                </a:schemeClr>
              </a:solidFill>
            </a:endParaRPr>
          </a:p>
          <a:p>
            <a:pPr algn="ctr"/>
            <a:r>
              <a:rPr lang="en-US" dirty="0" err="1" smtClean="0">
                <a:solidFill>
                  <a:schemeClr val="bg1">
                    <a:lumMod val="95000"/>
                    <a:lumOff val="5000"/>
                  </a:schemeClr>
                </a:solidFill>
              </a:rPr>
              <a:t>PSELx</a:t>
            </a:r>
            <a:r>
              <a:rPr lang="en-US" dirty="0" smtClean="0">
                <a:solidFill>
                  <a:schemeClr val="bg1">
                    <a:lumMod val="95000"/>
                    <a:lumOff val="5000"/>
                  </a:schemeClr>
                </a:solidFill>
              </a:rPr>
              <a:t> = 1</a:t>
            </a:r>
          </a:p>
          <a:p>
            <a:pPr algn="ctr"/>
            <a:r>
              <a:rPr lang="en-US" dirty="0" smtClean="0">
                <a:solidFill>
                  <a:schemeClr val="bg1">
                    <a:lumMod val="95000"/>
                    <a:lumOff val="5000"/>
                  </a:schemeClr>
                </a:solidFill>
              </a:rPr>
              <a:t>PENABLE = 1</a:t>
            </a:r>
            <a:endParaRPr lang="en-US" dirty="0">
              <a:solidFill>
                <a:schemeClr val="bg1">
                  <a:lumMod val="95000"/>
                  <a:lumOff val="5000"/>
                </a:schemeClr>
              </a:solidFill>
            </a:endParaRPr>
          </a:p>
        </p:txBody>
      </p:sp>
      <p:sp>
        <p:nvSpPr>
          <p:cNvPr id="13" name="Right Arrow 12"/>
          <p:cNvSpPr/>
          <p:nvPr/>
        </p:nvSpPr>
        <p:spPr>
          <a:xfrm>
            <a:off x="3814481" y="1156447"/>
            <a:ext cx="4343400" cy="815316"/>
          </a:xfrm>
          <a:prstGeom prs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l-GR"/>
          </a:p>
        </p:txBody>
      </p:sp>
      <p:sp>
        <p:nvSpPr>
          <p:cNvPr id="15" name="Right Arrow 14"/>
          <p:cNvSpPr/>
          <p:nvPr/>
        </p:nvSpPr>
        <p:spPr>
          <a:xfrm rot="7750308">
            <a:off x="6502052" y="2991484"/>
            <a:ext cx="2269150" cy="783664"/>
          </a:xfrm>
          <a:prstGeom prs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l-GR"/>
          </a:p>
        </p:txBody>
      </p:sp>
      <p:sp>
        <p:nvSpPr>
          <p:cNvPr id="16" name="Right Arrow 15"/>
          <p:cNvSpPr/>
          <p:nvPr/>
        </p:nvSpPr>
        <p:spPr>
          <a:xfrm rot="13488407">
            <a:off x="2821499" y="3267314"/>
            <a:ext cx="2558476" cy="593062"/>
          </a:xfrm>
          <a:prstGeom prs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l-GR"/>
          </a:p>
        </p:txBody>
      </p:sp>
      <p:sp>
        <p:nvSpPr>
          <p:cNvPr id="18" name="Right Arrow 17"/>
          <p:cNvSpPr/>
          <p:nvPr/>
        </p:nvSpPr>
        <p:spPr>
          <a:xfrm rot="18589570">
            <a:off x="7174184" y="3611504"/>
            <a:ext cx="2269150" cy="698843"/>
          </a:xfrm>
          <a:prstGeom prs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l-GR"/>
          </a:p>
        </p:txBody>
      </p:sp>
      <p:sp>
        <p:nvSpPr>
          <p:cNvPr id="19" name="Circular Arrow 18"/>
          <p:cNvSpPr/>
          <p:nvPr/>
        </p:nvSpPr>
        <p:spPr>
          <a:xfrm rot="15018479">
            <a:off x="440734" y="1532573"/>
            <a:ext cx="1627094" cy="1745238"/>
          </a:xfrm>
          <a:prstGeom prst="circularArrow">
            <a:avLst>
              <a:gd name="adj1" fmla="val 12500"/>
              <a:gd name="adj2" fmla="val 952206"/>
              <a:gd name="adj3" fmla="val 20457681"/>
              <a:gd name="adj4" fmla="val 9089948"/>
              <a:gd name="adj5" fmla="val 12500"/>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l-GR">
              <a:solidFill>
                <a:schemeClr val="tx1"/>
              </a:solidFill>
            </a:endParaRPr>
          </a:p>
        </p:txBody>
      </p:sp>
      <p:sp>
        <p:nvSpPr>
          <p:cNvPr id="20" name="Circular Arrow 19"/>
          <p:cNvSpPr/>
          <p:nvPr/>
        </p:nvSpPr>
        <p:spPr>
          <a:xfrm rot="15899066">
            <a:off x="3777137" y="5135542"/>
            <a:ext cx="1693090" cy="1892863"/>
          </a:xfrm>
          <a:prstGeom prst="circularArrow">
            <a:avLst>
              <a:gd name="adj1" fmla="val 12500"/>
              <a:gd name="adj2" fmla="val 1121680"/>
              <a:gd name="adj3" fmla="val 20457681"/>
              <a:gd name="adj4" fmla="val 8158684"/>
              <a:gd name="adj5" fmla="val 12500"/>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l-GR">
              <a:solidFill>
                <a:schemeClr val="tx1"/>
              </a:solidFill>
            </a:endParaRPr>
          </a:p>
        </p:txBody>
      </p:sp>
      <p:sp>
        <p:nvSpPr>
          <p:cNvPr id="22" name="TextBox 21"/>
          <p:cNvSpPr txBox="1"/>
          <p:nvPr/>
        </p:nvSpPr>
        <p:spPr>
          <a:xfrm>
            <a:off x="4430806" y="1379439"/>
            <a:ext cx="2595282" cy="369332"/>
          </a:xfrm>
          <a:prstGeom prst="rect">
            <a:avLst/>
          </a:prstGeom>
          <a:noFill/>
        </p:spPr>
        <p:txBody>
          <a:bodyPr wrap="square" rtlCol="0">
            <a:spAutoFit/>
          </a:bodyPr>
          <a:lstStyle/>
          <a:p>
            <a:pPr algn="ctr"/>
            <a:r>
              <a:rPr lang="en-US" dirty="0" smtClean="0"/>
              <a:t>TRANSFER</a:t>
            </a:r>
            <a:endParaRPr lang="el-GR" dirty="0"/>
          </a:p>
        </p:txBody>
      </p:sp>
      <p:sp>
        <p:nvSpPr>
          <p:cNvPr id="23" name="TextBox 22"/>
          <p:cNvSpPr txBox="1"/>
          <p:nvPr/>
        </p:nvSpPr>
        <p:spPr>
          <a:xfrm rot="18555890">
            <a:off x="6937039" y="3851862"/>
            <a:ext cx="2595282" cy="369332"/>
          </a:xfrm>
          <a:prstGeom prst="rect">
            <a:avLst/>
          </a:prstGeom>
          <a:noFill/>
        </p:spPr>
        <p:txBody>
          <a:bodyPr wrap="square" rtlCol="0">
            <a:spAutoFit/>
          </a:bodyPr>
          <a:lstStyle/>
          <a:p>
            <a:pPr algn="ctr"/>
            <a:r>
              <a:rPr lang="en-US" dirty="0" smtClean="0"/>
              <a:t>PREADY=1 &amp; transfer</a:t>
            </a:r>
            <a:endParaRPr lang="el-GR" dirty="0"/>
          </a:p>
        </p:txBody>
      </p:sp>
      <p:sp>
        <p:nvSpPr>
          <p:cNvPr id="24" name="TextBox 23"/>
          <p:cNvSpPr txBox="1"/>
          <p:nvPr/>
        </p:nvSpPr>
        <p:spPr>
          <a:xfrm rot="2666042">
            <a:off x="2879713" y="3458534"/>
            <a:ext cx="2595282" cy="369332"/>
          </a:xfrm>
          <a:prstGeom prst="rect">
            <a:avLst/>
          </a:prstGeom>
          <a:noFill/>
        </p:spPr>
        <p:txBody>
          <a:bodyPr wrap="square" rtlCol="0">
            <a:spAutoFit/>
          </a:bodyPr>
          <a:lstStyle/>
          <a:p>
            <a:pPr algn="ctr"/>
            <a:r>
              <a:rPr lang="en-US" dirty="0" smtClean="0"/>
              <a:t>PREADY=1 &amp; no transfer</a:t>
            </a:r>
            <a:endParaRPr lang="el-GR" dirty="0"/>
          </a:p>
        </p:txBody>
      </p:sp>
      <p:sp>
        <p:nvSpPr>
          <p:cNvPr id="25" name="TextBox 24"/>
          <p:cNvSpPr txBox="1"/>
          <p:nvPr/>
        </p:nvSpPr>
        <p:spPr>
          <a:xfrm rot="546020">
            <a:off x="413982" y="2993840"/>
            <a:ext cx="1565942" cy="323648"/>
          </a:xfrm>
          <a:prstGeom prst="rect">
            <a:avLst/>
          </a:prstGeom>
          <a:noFill/>
          <a:scene3d>
            <a:camera prst="orthographicFront">
              <a:rot lat="0" lon="0" rev="0"/>
            </a:camera>
            <a:lightRig rig="threePt" dir="t"/>
          </a:scene3d>
        </p:spPr>
        <p:txBody>
          <a:bodyPr wrap="square" rtlCol="0">
            <a:prstTxWarp prst="textArchDown">
              <a:avLst/>
            </a:prstTxWarp>
            <a:spAutoFit/>
          </a:bodyPr>
          <a:lstStyle/>
          <a:p>
            <a:r>
              <a:rPr lang="en-US" dirty="0" smtClean="0"/>
              <a:t>NO TRANSFER</a:t>
            </a:r>
            <a:endParaRPr lang="el-GR" dirty="0"/>
          </a:p>
        </p:txBody>
      </p:sp>
      <p:sp>
        <p:nvSpPr>
          <p:cNvPr id="26" name="TextBox 25"/>
          <p:cNvSpPr txBox="1"/>
          <p:nvPr/>
        </p:nvSpPr>
        <p:spPr>
          <a:xfrm>
            <a:off x="4037592" y="5994821"/>
            <a:ext cx="1454887" cy="369332"/>
          </a:xfrm>
          <a:prstGeom prst="rect">
            <a:avLst/>
          </a:prstGeom>
          <a:noFill/>
          <a:scene3d>
            <a:camera prst="orthographicFront">
              <a:rot lat="0" lon="0" rev="0"/>
            </a:camera>
            <a:lightRig rig="threePt" dir="t"/>
          </a:scene3d>
        </p:spPr>
        <p:txBody>
          <a:bodyPr wrap="square" rtlCol="0">
            <a:spAutoFit/>
          </a:bodyPr>
          <a:lstStyle/>
          <a:p>
            <a:r>
              <a:rPr lang="en-US" dirty="0" smtClean="0"/>
              <a:t>PREADY = 0</a:t>
            </a:r>
            <a:endParaRPr lang="el-GR" dirty="0"/>
          </a:p>
        </p:txBody>
      </p:sp>
    </p:spTree>
    <p:extLst>
      <p:ext uri="{BB962C8B-B14F-4D97-AF65-F5344CB8AC3E}">
        <p14:creationId xmlns:p14="http://schemas.microsoft.com/office/powerpoint/2010/main" val="4141194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transfer without/with wait states</a:t>
            </a:r>
            <a:endParaRPr lang="el-GR"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6808" y="2097088"/>
            <a:ext cx="4664301" cy="291077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2097088"/>
            <a:ext cx="4951411" cy="291077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6" name="Straight Connector 5"/>
          <p:cNvCxnSpPr/>
          <p:nvPr/>
        </p:nvCxnSpPr>
        <p:spPr>
          <a:xfrm>
            <a:off x="1963271" y="2635624"/>
            <a:ext cx="0" cy="3039035"/>
          </a:xfrm>
          <a:prstGeom prst="line">
            <a:avLst/>
          </a:prstGeom>
          <a:ln w="28575">
            <a:solidFill>
              <a:schemeClr val="accent1"/>
            </a:solidFill>
            <a:prstDash val="sysDot"/>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2895601" y="2635624"/>
            <a:ext cx="0" cy="3039035"/>
          </a:xfrm>
          <a:prstGeom prst="line">
            <a:avLst/>
          </a:prstGeom>
          <a:ln w="28575">
            <a:solidFill>
              <a:schemeClr val="accent1"/>
            </a:solidFill>
            <a:prstDash val="sysDot"/>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3823448" y="2635624"/>
            <a:ext cx="0" cy="3039035"/>
          </a:xfrm>
          <a:prstGeom prst="line">
            <a:avLst/>
          </a:prstGeom>
          <a:ln w="28575">
            <a:solidFill>
              <a:schemeClr val="accent1"/>
            </a:solidFill>
            <a:prstDash val="sysDot"/>
          </a:ln>
        </p:spPr>
        <p:style>
          <a:lnRef idx="2">
            <a:schemeClr val="accent1"/>
          </a:lnRef>
          <a:fillRef idx="0">
            <a:schemeClr val="accent1"/>
          </a:fillRef>
          <a:effectRef idx="1">
            <a:schemeClr val="accent1"/>
          </a:effectRef>
          <a:fontRef idx="minor">
            <a:schemeClr val="tx1"/>
          </a:fontRef>
        </p:style>
      </p:cxnSp>
      <p:sp>
        <p:nvSpPr>
          <p:cNvPr id="13" name="Right Brace 12"/>
          <p:cNvSpPr/>
          <p:nvPr/>
        </p:nvSpPr>
        <p:spPr>
          <a:xfrm rot="5400000">
            <a:off x="2315136" y="5322794"/>
            <a:ext cx="228600" cy="932330"/>
          </a:xfrm>
          <a:prstGeom prst="rightBrace">
            <a:avLst>
              <a:gd name="adj1" fmla="val 8333"/>
              <a:gd name="adj2" fmla="val 4855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l-GR"/>
          </a:p>
        </p:txBody>
      </p:sp>
      <p:sp>
        <p:nvSpPr>
          <p:cNvPr id="14" name="Right Brace 13"/>
          <p:cNvSpPr/>
          <p:nvPr/>
        </p:nvSpPr>
        <p:spPr>
          <a:xfrm rot="5400000">
            <a:off x="3245226" y="5322794"/>
            <a:ext cx="228600" cy="932330"/>
          </a:xfrm>
          <a:prstGeom prst="rightBrace">
            <a:avLst>
              <a:gd name="adj1" fmla="val 8333"/>
              <a:gd name="adj2" fmla="val 4855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l-GR"/>
          </a:p>
        </p:txBody>
      </p:sp>
      <p:sp>
        <p:nvSpPr>
          <p:cNvPr id="15" name="Right Brace 14"/>
          <p:cNvSpPr/>
          <p:nvPr/>
        </p:nvSpPr>
        <p:spPr>
          <a:xfrm rot="5400000">
            <a:off x="4173072" y="5325035"/>
            <a:ext cx="228600" cy="927847"/>
          </a:xfrm>
          <a:prstGeom prst="rightBrace">
            <a:avLst>
              <a:gd name="adj1" fmla="val 8333"/>
              <a:gd name="adj2" fmla="val 4855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l-GR"/>
          </a:p>
        </p:txBody>
      </p:sp>
      <p:sp>
        <p:nvSpPr>
          <p:cNvPr id="17" name="TextBox 16"/>
          <p:cNvSpPr txBox="1"/>
          <p:nvPr/>
        </p:nvSpPr>
        <p:spPr>
          <a:xfrm>
            <a:off x="1963270" y="5898161"/>
            <a:ext cx="930088" cy="369332"/>
          </a:xfrm>
          <a:prstGeom prst="rect">
            <a:avLst/>
          </a:prstGeom>
          <a:noFill/>
        </p:spPr>
        <p:txBody>
          <a:bodyPr wrap="square" rtlCol="0">
            <a:spAutoFit/>
          </a:bodyPr>
          <a:lstStyle/>
          <a:p>
            <a:pPr algn="ctr"/>
            <a:r>
              <a:rPr lang="en-US" dirty="0" smtClean="0">
                <a:solidFill>
                  <a:schemeClr val="accent1">
                    <a:lumMod val="40000"/>
                    <a:lumOff val="60000"/>
                  </a:schemeClr>
                </a:solidFill>
              </a:rPr>
              <a:t>IDLE</a:t>
            </a:r>
            <a:endParaRPr lang="el-GR" dirty="0">
              <a:solidFill>
                <a:schemeClr val="accent1">
                  <a:lumMod val="40000"/>
                  <a:lumOff val="60000"/>
                </a:schemeClr>
              </a:solidFill>
            </a:endParaRPr>
          </a:p>
        </p:txBody>
      </p:sp>
      <p:sp>
        <p:nvSpPr>
          <p:cNvPr id="18" name="TextBox 17"/>
          <p:cNvSpPr txBox="1"/>
          <p:nvPr/>
        </p:nvSpPr>
        <p:spPr>
          <a:xfrm>
            <a:off x="2893358" y="5898161"/>
            <a:ext cx="930090" cy="369332"/>
          </a:xfrm>
          <a:prstGeom prst="rect">
            <a:avLst/>
          </a:prstGeom>
          <a:noFill/>
        </p:spPr>
        <p:txBody>
          <a:bodyPr wrap="square" rtlCol="0">
            <a:spAutoFit/>
          </a:bodyPr>
          <a:lstStyle/>
          <a:p>
            <a:pPr algn="ctr"/>
            <a:r>
              <a:rPr lang="en-US" dirty="0" smtClean="0">
                <a:solidFill>
                  <a:schemeClr val="accent1">
                    <a:lumMod val="40000"/>
                    <a:lumOff val="60000"/>
                  </a:schemeClr>
                </a:solidFill>
              </a:rPr>
              <a:t>SETUP</a:t>
            </a:r>
            <a:endParaRPr lang="el-GR" dirty="0">
              <a:solidFill>
                <a:schemeClr val="accent1">
                  <a:lumMod val="40000"/>
                  <a:lumOff val="60000"/>
                </a:schemeClr>
              </a:solidFill>
            </a:endParaRPr>
          </a:p>
        </p:txBody>
      </p:sp>
      <p:sp>
        <p:nvSpPr>
          <p:cNvPr id="20" name="TextBox 19"/>
          <p:cNvSpPr txBox="1"/>
          <p:nvPr/>
        </p:nvSpPr>
        <p:spPr>
          <a:xfrm>
            <a:off x="3834003" y="5898161"/>
            <a:ext cx="931653" cy="369332"/>
          </a:xfrm>
          <a:prstGeom prst="rect">
            <a:avLst/>
          </a:prstGeom>
          <a:noFill/>
        </p:spPr>
        <p:txBody>
          <a:bodyPr wrap="square" rtlCol="0">
            <a:spAutoFit/>
          </a:bodyPr>
          <a:lstStyle/>
          <a:p>
            <a:pPr algn="ctr"/>
            <a:r>
              <a:rPr lang="en-US" dirty="0" smtClean="0">
                <a:solidFill>
                  <a:schemeClr val="accent1">
                    <a:lumMod val="40000"/>
                    <a:lumOff val="60000"/>
                  </a:schemeClr>
                </a:solidFill>
              </a:rPr>
              <a:t>ACCESS</a:t>
            </a:r>
            <a:endParaRPr lang="el-GR" dirty="0">
              <a:solidFill>
                <a:schemeClr val="accent1">
                  <a:lumMod val="40000"/>
                  <a:lumOff val="60000"/>
                </a:schemeClr>
              </a:solidFill>
            </a:endParaRPr>
          </a:p>
        </p:txBody>
      </p:sp>
    </p:spTree>
    <p:extLst>
      <p:ext uri="{BB962C8B-B14F-4D97-AF65-F5344CB8AC3E}">
        <p14:creationId xmlns:p14="http://schemas.microsoft.com/office/powerpoint/2010/main" val="17161011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TC104033919[[fn=Circuit]]</Template>
  <TotalTime>314</TotalTime>
  <Words>287</Words>
  <Application>Microsoft Office PowerPoint</Application>
  <PresentationFormat>Widescreen</PresentationFormat>
  <Paragraphs>52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Trebuchet MS</vt:lpstr>
      <vt:lpstr>Tw Cen MT</vt:lpstr>
      <vt:lpstr>Circuit</vt:lpstr>
      <vt:lpstr>VLSI system design generic apb register file – 1st presentation</vt:lpstr>
      <vt:lpstr>Apb bus is</vt:lpstr>
      <vt:lpstr>Typical amba system</vt:lpstr>
      <vt:lpstr>functionality</vt:lpstr>
      <vt:lpstr>DMA register file interface</vt:lpstr>
      <vt:lpstr>Input signals</vt:lpstr>
      <vt:lpstr>OUTput signals</vt:lpstr>
      <vt:lpstr>PowerPoint Presentation</vt:lpstr>
      <vt:lpstr>Write transfer without/with wait states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Σχεδιαση συστηματων VLSI</dc:title>
  <dc:creator>Ioannis Konstadelias</dc:creator>
  <cp:lastModifiedBy>Ioannis Konstadelias</cp:lastModifiedBy>
  <cp:revision>29</cp:revision>
  <dcterms:created xsi:type="dcterms:W3CDTF">2013-03-28T14:34:13Z</dcterms:created>
  <dcterms:modified xsi:type="dcterms:W3CDTF">2013-04-03T19:58:14Z</dcterms:modified>
</cp:coreProperties>
</file>