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83" r:id="rId4"/>
    <p:sldId id="284" r:id="rId5"/>
    <p:sldId id="285" r:id="rId6"/>
    <p:sldId id="288" r:id="rId7"/>
    <p:sldId id="289" r:id="rId8"/>
    <p:sldId id="290" r:id="rId9"/>
    <p:sldId id="291" r:id="rId10"/>
    <p:sldId id="292" r:id="rId11"/>
    <p:sldId id="293" r:id="rId12"/>
    <p:sldId id="294" r:id="rId13"/>
    <p:sldId id="295" r:id="rId14"/>
    <p:sldId id="296" r:id="rId15"/>
    <p:sldId id="298" r:id="rId16"/>
    <p:sldId id="299" r:id="rId17"/>
    <p:sldId id="300" r:id="rId18"/>
    <p:sldId id="301" r:id="rId19"/>
    <p:sldId id="306" r:id="rId20"/>
    <p:sldId id="307" r:id="rId21"/>
    <p:sldId id="308" r:id="rId22"/>
    <p:sldId id="309" r:id="rId23"/>
    <p:sldId id="310" r:id="rId24"/>
    <p:sldId id="311" r:id="rId25"/>
    <p:sldId id="312" r:id="rId26"/>
    <p:sldId id="314" r:id="rId27"/>
    <p:sldId id="315"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5"/>
  </p:normalViewPr>
  <p:slideViewPr>
    <p:cSldViewPr snapToGrid="0" snapToObjects="1">
      <p:cViewPr varScale="1">
        <p:scale>
          <a:sx n="59" d="100"/>
          <a:sy n="59" d="100"/>
        </p:scale>
        <p:origin x="138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Rectangle"/>
          <p:cNvSpPr/>
          <p:nvPr/>
        </p:nvSpPr>
        <p:spPr>
          <a:xfrm>
            <a:off x="193390" y="196475"/>
            <a:ext cx="12618020" cy="8362295"/>
          </a:xfrm>
          <a:prstGeom prst="rect">
            <a:avLst/>
          </a:prstGeom>
          <a:solidFill>
            <a:srgbClr val="FFFFFF"/>
          </a:solidFill>
          <a:ln w="12700">
            <a:miter lim="400000"/>
          </a:ln>
          <a:effectLst>
            <a:outerShdw blurRad="584200" dist="43057" dir="5400000" rotWithShape="0">
              <a:srgbClr val="000000">
                <a:alpha val="17521"/>
              </a:srgbClr>
            </a:outerShdw>
          </a:effectLst>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 name="Title Text"/>
          <p:cNvSpPr txBox="1">
            <a:spLocks noGrp="1"/>
          </p:cNvSpPr>
          <p:nvPr>
            <p:ph type="title"/>
          </p:nvPr>
        </p:nvSpPr>
        <p:spPr>
          <a:xfrm>
            <a:off x="1270000" y="1638300"/>
            <a:ext cx="10464800" cy="3302000"/>
          </a:xfrm>
          <a:prstGeom prst="rect">
            <a:avLst/>
          </a:prstGeom>
        </p:spPr>
        <p:txBody>
          <a:bodyPr anchor="b"/>
          <a:lstStyle>
            <a:lvl1pPr>
              <a:defRPr>
                <a:latin typeface="Montserrat Regular"/>
                <a:ea typeface="Montserrat Regular"/>
                <a:cs typeface="Montserrat Regular"/>
                <a:sym typeface="Montserrat Regular"/>
              </a:defRPr>
            </a:lvl1pPr>
          </a:lstStyle>
          <a:p>
            <a:r>
              <a:t>Title Text</a:t>
            </a:r>
          </a:p>
        </p:txBody>
      </p:sp>
      <p:sp>
        <p:nvSpPr>
          <p:cNvPr id="13"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atin typeface="Montserrat Regular"/>
                <a:ea typeface="Montserrat Regular"/>
                <a:cs typeface="Montserrat Regular"/>
                <a:sym typeface="Montserrat Regular"/>
              </a:defRPr>
            </a:lvl1pPr>
            <a:lvl2pPr marL="0" indent="228600" algn="ctr">
              <a:spcBef>
                <a:spcPts val="0"/>
              </a:spcBef>
              <a:buSzTx/>
              <a:buNone/>
              <a:defRPr sz="3700">
                <a:latin typeface="Montserrat Regular"/>
                <a:ea typeface="Montserrat Regular"/>
                <a:cs typeface="Montserrat Regular"/>
                <a:sym typeface="Montserrat Regular"/>
              </a:defRPr>
            </a:lvl2pPr>
            <a:lvl3pPr marL="0" indent="457200" algn="ctr">
              <a:spcBef>
                <a:spcPts val="0"/>
              </a:spcBef>
              <a:buSzTx/>
              <a:buNone/>
              <a:defRPr sz="3700">
                <a:latin typeface="Montserrat Regular"/>
                <a:ea typeface="Montserrat Regular"/>
                <a:cs typeface="Montserrat Regular"/>
                <a:sym typeface="Montserrat Regular"/>
              </a:defRPr>
            </a:lvl3pPr>
            <a:lvl4pPr marL="0" indent="685800" algn="ctr">
              <a:spcBef>
                <a:spcPts val="0"/>
              </a:spcBef>
              <a:buSzTx/>
              <a:buNone/>
              <a:defRPr sz="3700">
                <a:latin typeface="Montserrat Regular"/>
                <a:ea typeface="Montserrat Regular"/>
                <a:cs typeface="Montserrat Regular"/>
                <a:sym typeface="Montserrat Regular"/>
              </a:defRPr>
            </a:lvl4pPr>
            <a:lvl5pPr marL="0" indent="914400" algn="ctr">
              <a:spcBef>
                <a:spcPts val="0"/>
              </a:spcBef>
              <a:buSzTx/>
              <a:buNone/>
              <a:defRPr sz="3700">
                <a:latin typeface="Montserrat Regular"/>
                <a:ea typeface="Montserrat Regular"/>
                <a:cs typeface="Montserrat Regular"/>
                <a:sym typeface="Montserrat Regular"/>
              </a:defRPr>
            </a:lvl5pPr>
          </a:lstStyle>
          <a:p>
            <a:r>
              <a:t>Body Level One</a:t>
            </a:r>
          </a:p>
          <a:p>
            <a:pPr lvl="1"/>
            <a:r>
              <a:t>Body Level Two</a:t>
            </a:r>
          </a:p>
          <a:p>
            <a:pPr lvl="2"/>
            <a:r>
              <a:t>Body Level Three</a:t>
            </a:r>
          </a:p>
          <a:p>
            <a:pPr lvl="3"/>
            <a:r>
              <a:t>Body Level Four</a:t>
            </a:r>
          </a:p>
          <a:p>
            <a:pPr lvl="4"/>
            <a:r>
              <a:t>Body Level Five</a:t>
            </a:r>
          </a:p>
        </p:txBody>
      </p:sp>
      <p:pic>
        <p:nvPicPr>
          <p:cNvPr id="14"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16"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75"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176"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177"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85" name="Title Text"/>
          <p:cNvSpPr txBox="1">
            <a:spLocks noGrp="1"/>
          </p:cNvSpPr>
          <p:nvPr>
            <p:ph type="title"/>
          </p:nvPr>
        </p:nvSpPr>
        <p:spPr>
          <a:prstGeom prst="rect">
            <a:avLst/>
          </a:prstGeom>
        </p:spPr>
        <p:txBody>
          <a:bodyPr/>
          <a:lstStyle/>
          <a:p>
            <a:r>
              <a:t>Title Text</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3" name="Title Text"/>
          <p:cNvSpPr txBox="1">
            <a:spLocks noGrp="1"/>
          </p:cNvSpPr>
          <p:nvPr>
            <p:ph type="title"/>
          </p:nvPr>
        </p:nvSpPr>
        <p:spPr>
          <a:prstGeom prst="rect">
            <a:avLst/>
          </a:prstGeom>
        </p:spPr>
        <p:txBody>
          <a:bodyPr/>
          <a:lstStyle/>
          <a:p>
            <a:r>
              <a:t>Title Text</a:t>
            </a:r>
          </a:p>
        </p:txBody>
      </p:sp>
      <p:sp>
        <p:nvSpPr>
          <p:cNvPr id="19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02"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203" name="Title Text"/>
          <p:cNvSpPr txBox="1">
            <a:spLocks noGrp="1"/>
          </p:cNvSpPr>
          <p:nvPr>
            <p:ph type="title"/>
          </p:nvPr>
        </p:nvSpPr>
        <p:spPr>
          <a:prstGeom prst="rect">
            <a:avLst/>
          </a:prstGeom>
        </p:spPr>
        <p:txBody>
          <a:bodyPr/>
          <a:lstStyle/>
          <a:p>
            <a:r>
              <a:t>Title Text</a:t>
            </a:r>
          </a:p>
        </p:txBody>
      </p:sp>
      <p:sp>
        <p:nvSpPr>
          <p:cNvPr id="204"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205"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12"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220"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221"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222"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230"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231"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239"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Title">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270000" y="1638300"/>
            <a:ext cx="10464800" cy="3302000"/>
          </a:xfrm>
          <a:prstGeom prst="rect">
            <a:avLst/>
          </a:prstGeom>
        </p:spPr>
        <p:txBody>
          <a:bodyPr anchor="b"/>
          <a:lstStyle>
            <a:lvl1pPr>
              <a:defRPr>
                <a:latin typeface="Montserrat Regular"/>
                <a:ea typeface="Montserrat Regular"/>
                <a:cs typeface="Montserrat Regular"/>
                <a:sym typeface="Montserrat Regular"/>
              </a:defRPr>
            </a:lvl1pPr>
          </a:lstStyle>
          <a:p>
            <a:r>
              <a:t>Title Text</a:t>
            </a:r>
          </a:p>
        </p:txBody>
      </p:sp>
      <p:sp>
        <p:nvSpPr>
          <p:cNvPr id="24"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atin typeface="Montserrat Regular"/>
                <a:ea typeface="Montserrat Regular"/>
                <a:cs typeface="Montserrat Regular"/>
                <a:sym typeface="Montserrat Regular"/>
              </a:defRPr>
            </a:lvl1pPr>
            <a:lvl2pPr marL="0" indent="228600" algn="ctr">
              <a:spcBef>
                <a:spcPts val="0"/>
              </a:spcBef>
              <a:buSzTx/>
              <a:buNone/>
              <a:defRPr sz="3700">
                <a:latin typeface="Montserrat Regular"/>
                <a:ea typeface="Montserrat Regular"/>
                <a:cs typeface="Montserrat Regular"/>
                <a:sym typeface="Montserrat Regular"/>
              </a:defRPr>
            </a:lvl2pPr>
            <a:lvl3pPr marL="0" indent="457200" algn="ctr">
              <a:spcBef>
                <a:spcPts val="0"/>
              </a:spcBef>
              <a:buSzTx/>
              <a:buNone/>
              <a:defRPr sz="3700">
                <a:latin typeface="Montserrat Regular"/>
                <a:ea typeface="Montserrat Regular"/>
                <a:cs typeface="Montserrat Regular"/>
                <a:sym typeface="Montserrat Regular"/>
              </a:defRPr>
            </a:lvl3pPr>
            <a:lvl4pPr marL="0" indent="685800" algn="ctr">
              <a:spcBef>
                <a:spcPts val="0"/>
              </a:spcBef>
              <a:buSzTx/>
              <a:buNone/>
              <a:defRPr sz="3700">
                <a:latin typeface="Montserrat Regular"/>
                <a:ea typeface="Montserrat Regular"/>
                <a:cs typeface="Montserrat Regular"/>
                <a:sym typeface="Montserrat Regular"/>
              </a:defRPr>
            </a:lvl4pPr>
            <a:lvl5pPr marL="0" indent="914400" algn="ctr">
              <a:spcBef>
                <a:spcPts val="0"/>
              </a:spcBef>
              <a:buSzTx/>
              <a:buNone/>
              <a:defRPr sz="3700">
                <a:latin typeface="Montserrat Regular"/>
                <a:ea typeface="Montserrat Regular"/>
                <a:cs typeface="Montserrat Regular"/>
                <a:sym typeface="Montserrat Regular"/>
              </a:defRPr>
            </a:lvl5pPr>
          </a:lstStyle>
          <a:p>
            <a:r>
              <a:t>Body Level One</a:t>
            </a:r>
          </a:p>
          <a:p>
            <a:pPr lvl="1"/>
            <a:r>
              <a:t>Body Level Two</a:t>
            </a:r>
          </a:p>
          <a:p>
            <a:pPr lvl="2"/>
            <a:r>
              <a:t>Body Level Three</a:t>
            </a:r>
          </a:p>
          <a:p>
            <a:pPr lvl="3"/>
            <a:r>
              <a:t>Body Level Four</a:t>
            </a:r>
          </a:p>
          <a:p>
            <a:pPr lvl="4"/>
            <a:r>
              <a:t>Body Level Five</a:t>
            </a:r>
          </a:p>
        </p:txBody>
      </p:sp>
      <p:pic>
        <p:nvPicPr>
          <p:cNvPr id="25"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27"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mage + Key">
    <p:spTree>
      <p:nvGrpSpPr>
        <p:cNvPr id="1" name=""/>
        <p:cNvGrpSpPr/>
        <p:nvPr/>
      </p:nvGrpSpPr>
      <p:grpSpPr>
        <a:xfrm>
          <a:off x="0" y="0"/>
          <a:ext cx="0" cy="0"/>
          <a:chOff x="0" y="0"/>
          <a:chExt cx="0" cy="0"/>
        </a:xfrm>
      </p:grpSpPr>
      <p:sp>
        <p:nvSpPr>
          <p:cNvPr id="34" name="Image"/>
          <p:cNvSpPr>
            <a:spLocks noGrp="1"/>
          </p:cNvSpPr>
          <p:nvPr>
            <p:ph type="pic" idx="13"/>
          </p:nvPr>
        </p:nvSpPr>
        <p:spPr>
          <a:xfrm>
            <a:off x="1625600" y="673100"/>
            <a:ext cx="9753600" cy="5905500"/>
          </a:xfrm>
          <a:prstGeom prst="rect">
            <a:avLst/>
          </a:prstGeom>
          <a:ln w="76200">
            <a:solidFill>
              <a:srgbClr val="FFFFFF"/>
            </a:solidFill>
          </a:ln>
          <a:effectLst>
            <a:outerShdw blurRad="584200" dist="38100" dir="5400000" rotWithShape="0">
              <a:srgbClr val="000000">
                <a:alpha val="50000"/>
              </a:srgbClr>
            </a:outerShdw>
          </a:effectLst>
        </p:spPr>
        <p:txBody>
          <a:bodyPr lIns="91439" tIns="45719" rIns="91439" bIns="45719" anchor="t">
            <a:noAutofit/>
          </a:bodyPr>
          <a:lstStyle/>
          <a:p>
            <a:endParaRPr/>
          </a:p>
        </p:txBody>
      </p:sp>
      <p:sp>
        <p:nvSpPr>
          <p:cNvPr id="35" name="Key Takeaway"/>
          <p:cNvSpPr txBox="1">
            <a:spLocks noGrp="1"/>
          </p:cNvSpPr>
          <p:nvPr>
            <p:ph type="body" sz="quarter" idx="14"/>
          </p:nvPr>
        </p:nvSpPr>
        <p:spPr>
          <a:xfrm>
            <a:off x="1376920" y="7371753"/>
            <a:ext cx="1620419" cy="342901"/>
          </a:xfrm>
          <a:prstGeom prst="rect">
            <a:avLst/>
          </a:prstGeom>
        </p:spPr>
        <p:txBody>
          <a:bodyPr wrap="none">
            <a:spAutoFit/>
          </a:bodyPr>
          <a:lstStyle>
            <a:lvl1pPr marL="0" indent="0" algn="ctr">
              <a:spcBef>
                <a:spcPts val="0"/>
              </a:spcBef>
              <a:buSzTx/>
              <a:buNone/>
              <a:defRPr sz="1600">
                <a:solidFill>
                  <a:srgbClr val="606CF0"/>
                </a:solidFill>
                <a:latin typeface="Montserrat Bold"/>
                <a:ea typeface="Montserrat Bold"/>
                <a:cs typeface="Montserrat Bold"/>
                <a:sym typeface="Montserrat Bold"/>
              </a:defRPr>
            </a:lvl1pPr>
          </a:lstStyle>
          <a:p>
            <a:r>
              <a:t>Key Takeaway</a:t>
            </a:r>
          </a:p>
        </p:txBody>
      </p:sp>
      <p:sp>
        <p:nvSpPr>
          <p:cNvPr id="36" name="A keypoint goes here."/>
          <p:cNvSpPr txBox="1">
            <a:spLocks noGrp="1"/>
          </p:cNvSpPr>
          <p:nvPr>
            <p:ph type="body" sz="quarter" idx="15"/>
          </p:nvPr>
        </p:nvSpPr>
        <p:spPr>
          <a:xfrm>
            <a:off x="1402761" y="7882358"/>
            <a:ext cx="2721027" cy="381001"/>
          </a:xfrm>
          <a:prstGeom prst="rect">
            <a:avLst/>
          </a:prstGeom>
        </p:spPr>
        <p:txBody>
          <a:bodyPr wrap="none">
            <a:spAutoFit/>
          </a:bodyPr>
          <a:lstStyle>
            <a:lvl1pPr marL="0" indent="0">
              <a:spcBef>
                <a:spcPts val="0"/>
              </a:spcBef>
              <a:buSzTx/>
              <a:buNone/>
              <a:defRPr sz="1800">
                <a:latin typeface="Montserrat Bold"/>
                <a:ea typeface="Montserrat Bold"/>
                <a:cs typeface="Montserrat Bold"/>
                <a:sym typeface="Montserrat Bold"/>
              </a:defRPr>
            </a:lvl1pPr>
          </a:lstStyle>
          <a:p>
            <a:r>
              <a:t>A keypoint goes here.</a:t>
            </a:r>
          </a:p>
        </p:txBody>
      </p:sp>
      <p:sp>
        <p:nvSpPr>
          <p:cNvPr id="37" name="Line"/>
          <p:cNvSpPr>
            <a:spLocks noGrp="1"/>
          </p:cNvSpPr>
          <p:nvPr>
            <p:ph type="body" sz="quarter" idx="16"/>
          </p:nvPr>
        </p:nvSpPr>
        <p:spPr>
          <a:xfrm>
            <a:off x="1456268" y="7750824"/>
            <a:ext cx="247254" cy="1"/>
          </a:xfrm>
          <a:prstGeom prst="line">
            <a:avLst/>
          </a:prstGeom>
          <a:ln w="38100">
            <a:solidFill>
              <a:srgbClr val="606CF0"/>
            </a:solidFill>
          </a:ln>
        </p:spPr>
        <p:txBody>
          <a:bodyPr>
            <a:noAutofit/>
          </a:bodyPr>
          <a:lstStyle/>
          <a:p>
            <a:pPr marL="0" indent="0" algn="ctr">
              <a:spcBef>
                <a:spcPts val="0"/>
              </a:spcBef>
              <a:buSzTx/>
              <a:buNone/>
              <a:defRPr sz="2200">
                <a:solidFill>
                  <a:srgbClr val="FFFFFF"/>
                </a:solidFill>
                <a:latin typeface="+mn-lt"/>
                <a:ea typeface="+mn-ea"/>
                <a:cs typeface="+mn-cs"/>
                <a:sym typeface="Helvetica Neue Medium"/>
              </a:defRPr>
            </a:pPr>
            <a:endParaRPr/>
          </a:p>
        </p:txBody>
      </p:sp>
      <p:sp>
        <p:nvSpPr>
          <p:cNvPr id="38" name="Line"/>
          <p:cNvSpPr>
            <a:spLocks noGrp="1"/>
          </p:cNvSpPr>
          <p:nvPr>
            <p:ph type="body" sz="quarter" idx="17"/>
          </p:nvPr>
        </p:nvSpPr>
        <p:spPr>
          <a:xfrm>
            <a:off x="1456677" y="7237761"/>
            <a:ext cx="10201951" cy="1"/>
          </a:xfrm>
          <a:prstGeom prst="line">
            <a:avLst/>
          </a:prstGeom>
          <a:ln w="25400">
            <a:solidFill>
              <a:srgbClr val="606CF0"/>
            </a:solidFill>
          </a:ln>
        </p:spPr>
        <p:txBody>
          <a:bodyPr>
            <a:noAutofit/>
          </a:bodyPr>
          <a:lstStyle/>
          <a:p>
            <a:pPr marL="0" indent="0" algn="ctr">
              <a:spcBef>
                <a:spcPts val="0"/>
              </a:spcBef>
              <a:buSzTx/>
              <a:buNone/>
              <a:defRPr sz="2200">
                <a:solidFill>
                  <a:srgbClr val="FFFFFF"/>
                </a:solidFill>
                <a:latin typeface="+mn-lt"/>
                <a:ea typeface="+mn-ea"/>
                <a:cs typeface="+mn-cs"/>
                <a:sym typeface="Helvetica Neue Medium"/>
              </a:defRPr>
            </a:pPr>
            <a:endParaRPr/>
          </a:p>
        </p:txBody>
      </p:sp>
      <p:pic>
        <p:nvPicPr>
          <p:cNvPr id="39"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Image + Quote">
    <p:spTree>
      <p:nvGrpSpPr>
        <p:cNvPr id="1" name=""/>
        <p:cNvGrpSpPr/>
        <p:nvPr/>
      </p:nvGrpSpPr>
      <p:grpSpPr>
        <a:xfrm>
          <a:off x="0" y="0"/>
          <a:ext cx="0" cy="0"/>
          <a:chOff x="0" y="0"/>
          <a:chExt cx="0" cy="0"/>
        </a:xfrm>
      </p:grpSpPr>
      <p:sp>
        <p:nvSpPr>
          <p:cNvPr id="48" name="Image"/>
          <p:cNvSpPr>
            <a:spLocks noGrp="1"/>
          </p:cNvSpPr>
          <p:nvPr>
            <p:ph type="pic" idx="13"/>
          </p:nvPr>
        </p:nvSpPr>
        <p:spPr>
          <a:xfrm>
            <a:off x="1625600" y="673100"/>
            <a:ext cx="9753600" cy="5905500"/>
          </a:xfrm>
          <a:prstGeom prst="rect">
            <a:avLst/>
          </a:prstGeom>
          <a:ln w="76200">
            <a:solidFill>
              <a:srgbClr val="FFFFFF"/>
            </a:solidFill>
          </a:ln>
          <a:effectLst>
            <a:outerShdw blurRad="584200" dist="38100" dir="5400000" rotWithShape="0">
              <a:srgbClr val="000000">
                <a:alpha val="50000"/>
              </a:srgbClr>
            </a:outerShdw>
          </a:effectLst>
        </p:spPr>
        <p:txBody>
          <a:bodyPr lIns="91439" tIns="45719" rIns="91439" bIns="45719" anchor="t">
            <a:noAutofit/>
          </a:bodyPr>
          <a:lstStyle/>
          <a:p>
            <a:endParaRPr/>
          </a:p>
        </p:txBody>
      </p:sp>
      <p:pic>
        <p:nvPicPr>
          <p:cNvPr id="49"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51" name="A quote goes here."/>
          <p:cNvSpPr txBox="1">
            <a:spLocks noGrp="1"/>
          </p:cNvSpPr>
          <p:nvPr>
            <p:ph type="body" sz="quarter" idx="14"/>
          </p:nvPr>
        </p:nvSpPr>
        <p:spPr>
          <a:xfrm>
            <a:off x="1519025" y="7473862"/>
            <a:ext cx="2993239" cy="457201"/>
          </a:xfrm>
          <a:prstGeom prst="rect">
            <a:avLst/>
          </a:prstGeom>
        </p:spPr>
        <p:txBody>
          <a:bodyPr wrap="none">
            <a:spAutoFit/>
          </a:bodyPr>
          <a:lstStyle>
            <a:lvl1pPr marL="0" indent="0">
              <a:spcBef>
                <a:spcPts val="0"/>
              </a:spcBef>
              <a:buSzTx/>
              <a:buNone/>
              <a:defRPr sz="2300">
                <a:latin typeface="Montserrat Bold"/>
                <a:ea typeface="Montserrat Bold"/>
                <a:cs typeface="Montserrat Bold"/>
                <a:sym typeface="Montserrat Bold"/>
              </a:defRPr>
            </a:lvl1pPr>
          </a:lstStyle>
          <a:p>
            <a:r>
              <a:t>A quote goes here.</a:t>
            </a:r>
          </a:p>
        </p:txBody>
      </p:sp>
      <p:pic>
        <p:nvPicPr>
          <p:cNvPr id="52" name="Image" descr="Image"/>
          <p:cNvPicPr>
            <a:picLocks noChangeAspect="1"/>
          </p:cNvPicPr>
          <p:nvPr/>
        </p:nvPicPr>
        <p:blipFill>
          <a:blip r:embed="rId3">
            <a:extLst/>
          </a:blip>
          <a:stretch>
            <a:fillRect/>
          </a:stretch>
        </p:blipFill>
        <p:spPr>
          <a:xfrm>
            <a:off x="911318" y="7051288"/>
            <a:ext cx="502594" cy="502594"/>
          </a:xfrm>
          <a:prstGeom prst="rect">
            <a:avLst/>
          </a:prstGeom>
          <a:ln w="12700">
            <a:miter lim="400000"/>
          </a:ln>
        </p:spPr>
      </p:pic>
      <p:sp>
        <p:nvSpPr>
          <p:cNvPr id="53" name="Quote Credit"/>
          <p:cNvSpPr txBox="1">
            <a:spLocks noGrp="1"/>
          </p:cNvSpPr>
          <p:nvPr>
            <p:ph type="body" sz="quarter" idx="15"/>
          </p:nvPr>
        </p:nvSpPr>
        <p:spPr>
          <a:xfrm>
            <a:off x="1553979" y="8435832"/>
            <a:ext cx="1590143" cy="381001"/>
          </a:xfrm>
          <a:prstGeom prst="rect">
            <a:avLst/>
          </a:prstGeom>
        </p:spPr>
        <p:txBody>
          <a:bodyPr wrap="none">
            <a:spAutoFit/>
          </a:bodyPr>
          <a:lstStyle>
            <a:lvl1pPr marL="0" indent="0" algn="ctr">
              <a:spcBef>
                <a:spcPts val="0"/>
              </a:spcBef>
              <a:buSzTx/>
              <a:buNone/>
              <a:defRPr sz="1800">
                <a:latin typeface="Montserrat Regular"/>
                <a:ea typeface="Montserrat Regular"/>
                <a:cs typeface="Montserrat Regular"/>
                <a:sym typeface="Montserrat Regular"/>
              </a:defRPr>
            </a:lvl1pPr>
          </a:lstStyle>
          <a:p>
            <a:r>
              <a:t>Quote Credit</a:t>
            </a:r>
          </a:p>
        </p:txBody>
      </p:sp>
      <p:sp>
        <p:nvSpPr>
          <p:cNvPr id="54" name="Line"/>
          <p:cNvSpPr/>
          <p:nvPr/>
        </p:nvSpPr>
        <p:spPr>
          <a:xfrm>
            <a:off x="1620665" y="8406882"/>
            <a:ext cx="247254" cy="1"/>
          </a:xfrm>
          <a:prstGeom prst="line">
            <a:avLst/>
          </a:prstGeom>
          <a:ln w="38100">
            <a:solidFill>
              <a:srgbClr val="5D6BC4"/>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5" name="Line"/>
          <p:cNvSpPr/>
          <p:nvPr/>
        </p:nvSpPr>
        <p:spPr>
          <a:xfrm>
            <a:off x="1393177" y="7302585"/>
            <a:ext cx="9842882" cy="1"/>
          </a:xfrm>
          <a:prstGeom prst="line">
            <a:avLst/>
          </a:prstGeom>
          <a:ln w="38100">
            <a:solidFill>
              <a:srgbClr val="606CF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Quote copy">
    <p:spTree>
      <p:nvGrpSpPr>
        <p:cNvPr id="1" name=""/>
        <p:cNvGrpSpPr/>
        <p:nvPr/>
      </p:nvGrpSpPr>
      <p:grpSpPr>
        <a:xfrm>
          <a:off x="0" y="0"/>
          <a:ext cx="0" cy="0"/>
          <a:chOff x="0" y="0"/>
          <a:chExt cx="0" cy="0"/>
        </a:xfrm>
      </p:grpSpPr>
      <p:sp>
        <p:nvSpPr>
          <p:cNvPr id="77" name="Quote Credit"/>
          <p:cNvSpPr txBox="1">
            <a:spLocks noGrp="1"/>
          </p:cNvSpPr>
          <p:nvPr>
            <p:ph type="body" sz="quarter" idx="13"/>
          </p:nvPr>
        </p:nvSpPr>
        <p:spPr>
          <a:xfrm>
            <a:off x="1553979" y="6663518"/>
            <a:ext cx="1590143" cy="381001"/>
          </a:xfrm>
          <a:prstGeom prst="rect">
            <a:avLst/>
          </a:prstGeom>
        </p:spPr>
        <p:txBody>
          <a:bodyPr wrap="none">
            <a:spAutoFit/>
          </a:bodyPr>
          <a:lstStyle>
            <a:lvl1pPr marL="0" indent="0" algn="ctr">
              <a:spcBef>
                <a:spcPts val="0"/>
              </a:spcBef>
              <a:buSzTx/>
              <a:buNone/>
              <a:defRPr sz="1800">
                <a:latin typeface="Montserrat Regular"/>
                <a:ea typeface="Montserrat Regular"/>
                <a:cs typeface="Montserrat Regular"/>
                <a:sym typeface="Montserrat Regular"/>
              </a:defRPr>
            </a:lvl1pPr>
          </a:lstStyle>
          <a:p>
            <a:r>
              <a:t>Quote Credit</a:t>
            </a:r>
          </a:p>
        </p:txBody>
      </p:sp>
      <p:sp>
        <p:nvSpPr>
          <p:cNvPr id="78" name="Line"/>
          <p:cNvSpPr/>
          <p:nvPr/>
        </p:nvSpPr>
        <p:spPr>
          <a:xfrm>
            <a:off x="1620665" y="6634569"/>
            <a:ext cx="247254" cy="1"/>
          </a:xfrm>
          <a:prstGeom prst="line">
            <a:avLst/>
          </a:prstGeom>
          <a:ln w="38100">
            <a:solidFill>
              <a:srgbClr val="5D6BC4"/>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pic>
        <p:nvPicPr>
          <p:cNvPr id="79"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pic>
        <p:nvPicPr>
          <p:cNvPr id="81" name="Image" descr="Image"/>
          <p:cNvPicPr>
            <a:picLocks noChangeAspect="1"/>
          </p:cNvPicPr>
          <p:nvPr/>
        </p:nvPicPr>
        <p:blipFill>
          <a:blip r:embed="rId3">
            <a:extLst/>
          </a:blip>
          <a:stretch>
            <a:fillRect/>
          </a:stretch>
        </p:blipFill>
        <p:spPr>
          <a:xfrm>
            <a:off x="911318" y="2145148"/>
            <a:ext cx="502594" cy="502595"/>
          </a:xfrm>
          <a:prstGeom prst="rect">
            <a:avLst/>
          </a:prstGeom>
          <a:ln w="12700">
            <a:miter lim="400000"/>
          </a:ln>
        </p:spPr>
      </p:pic>
      <p:sp>
        <p:nvSpPr>
          <p:cNvPr id="82" name="Line"/>
          <p:cNvSpPr/>
          <p:nvPr/>
        </p:nvSpPr>
        <p:spPr>
          <a:xfrm>
            <a:off x="1393177" y="2396445"/>
            <a:ext cx="9842882" cy="1"/>
          </a:xfrm>
          <a:prstGeom prst="line">
            <a:avLst/>
          </a:prstGeom>
          <a:ln w="38100">
            <a:solidFill>
              <a:srgbClr val="606CF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83" name="Body Level One"/>
          <p:cNvSpPr txBox="1">
            <a:spLocks noGrp="1"/>
          </p:cNvSpPr>
          <p:nvPr>
            <p:ph type="body" sz="quarter" idx="14"/>
          </p:nvPr>
        </p:nvSpPr>
        <p:spPr>
          <a:xfrm>
            <a:off x="1595966" y="2744595"/>
            <a:ext cx="10419491" cy="1644843"/>
          </a:xfrm>
          <a:prstGeom prst="rect">
            <a:avLst/>
          </a:prstGeom>
        </p:spPr>
        <p:txBody>
          <a:bodyPr anchor="t"/>
          <a:lstStyle>
            <a:lvl1pPr marL="0" indent="0">
              <a:buSzTx/>
              <a:buNone/>
              <a:defRPr>
                <a:latin typeface="Montserrat Regular"/>
                <a:ea typeface="Montserrat Regular"/>
                <a:cs typeface="Montserrat Regular"/>
                <a:sym typeface="Montserrat Regular"/>
              </a:defRPr>
            </a:lvl1pPr>
          </a:lstStyle>
          <a:p>
            <a:r>
              <a:t>Body Level One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no credit)">
    <p:spTree>
      <p:nvGrpSpPr>
        <p:cNvPr id="1" name=""/>
        <p:cNvGrpSpPr/>
        <p:nvPr/>
      </p:nvGrpSpPr>
      <p:grpSpPr>
        <a:xfrm>
          <a:off x="0" y="0"/>
          <a:ext cx="0" cy="0"/>
          <a:chOff x="0" y="0"/>
          <a:chExt cx="0" cy="0"/>
        </a:xfrm>
      </p:grpSpPr>
      <p:pic>
        <p:nvPicPr>
          <p:cNvPr id="91"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pic>
        <p:nvPicPr>
          <p:cNvPr id="93" name="Image" descr="Image"/>
          <p:cNvPicPr>
            <a:picLocks noChangeAspect="1"/>
          </p:cNvPicPr>
          <p:nvPr/>
        </p:nvPicPr>
        <p:blipFill>
          <a:blip r:embed="rId3">
            <a:extLst/>
          </a:blip>
          <a:stretch>
            <a:fillRect/>
          </a:stretch>
        </p:blipFill>
        <p:spPr>
          <a:xfrm>
            <a:off x="911318" y="2145148"/>
            <a:ext cx="502594" cy="502595"/>
          </a:xfrm>
          <a:prstGeom prst="rect">
            <a:avLst/>
          </a:prstGeom>
          <a:ln w="12700">
            <a:miter lim="400000"/>
          </a:ln>
        </p:spPr>
      </p:pic>
      <p:sp>
        <p:nvSpPr>
          <p:cNvPr id="94" name="Line"/>
          <p:cNvSpPr/>
          <p:nvPr/>
        </p:nvSpPr>
        <p:spPr>
          <a:xfrm>
            <a:off x="1393177" y="2396445"/>
            <a:ext cx="9842882" cy="1"/>
          </a:xfrm>
          <a:prstGeom prst="line">
            <a:avLst/>
          </a:prstGeom>
          <a:ln w="38100">
            <a:solidFill>
              <a:srgbClr val="606CF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95" name="Body Level One"/>
          <p:cNvSpPr txBox="1">
            <a:spLocks noGrp="1"/>
          </p:cNvSpPr>
          <p:nvPr>
            <p:ph type="body" sz="quarter" idx="13"/>
          </p:nvPr>
        </p:nvSpPr>
        <p:spPr>
          <a:xfrm>
            <a:off x="1595966" y="2744595"/>
            <a:ext cx="10419491" cy="1644843"/>
          </a:xfrm>
          <a:prstGeom prst="rect">
            <a:avLst/>
          </a:prstGeom>
        </p:spPr>
        <p:txBody>
          <a:bodyPr anchor="t"/>
          <a:lstStyle>
            <a:lvl1pPr marL="0" indent="0">
              <a:buSzTx/>
              <a:buNone/>
              <a:defRPr>
                <a:latin typeface="Montserrat Regular"/>
                <a:ea typeface="Montserrat Regular"/>
                <a:cs typeface="Montserrat Regular"/>
                <a:sym typeface="Montserrat Regular"/>
              </a:defRPr>
            </a:lvl1pPr>
          </a:lstStyle>
          <a:p>
            <a:r>
              <a:t>Body Level One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List + Key">
    <p:spTree>
      <p:nvGrpSpPr>
        <p:cNvPr id="1" name=""/>
        <p:cNvGrpSpPr/>
        <p:nvPr/>
      </p:nvGrpSpPr>
      <p:grpSpPr>
        <a:xfrm>
          <a:off x="0" y="0"/>
          <a:ext cx="0" cy="0"/>
          <a:chOff x="0" y="0"/>
          <a:chExt cx="0" cy="0"/>
        </a:xfrm>
      </p:grpSpPr>
      <p:sp>
        <p:nvSpPr>
          <p:cNvPr id="103" name="v"/>
          <p:cNvSpPr/>
          <p:nvPr/>
        </p:nvSpPr>
        <p:spPr>
          <a:xfrm>
            <a:off x="193390" y="196475"/>
            <a:ext cx="12618020" cy="8362295"/>
          </a:xfrm>
          <a:prstGeom prst="rect">
            <a:avLst/>
          </a:prstGeom>
          <a:solidFill>
            <a:srgbClr val="FFFFFF"/>
          </a:solidFill>
          <a:ln w="12700">
            <a:miter lim="400000"/>
          </a:ln>
          <a:effectLst>
            <a:outerShdw blurRad="584200" dist="43057" dir="5400000" rotWithShape="0">
              <a:srgbClr val="000000">
                <a:alpha val="17521"/>
              </a:srgbClr>
            </a:outerShdw>
          </a:effectLst>
          <a:extLst>
            <a:ext uri="{C572A759-6A51-4108-AA02-DFA0A04FC94B}">
              <ma14:wrappingTextBoxFlag xmlns="" xmlns:ma14="http://schemas.microsoft.com/office/mac/drawingml/2011/main" val="1"/>
            </a:ext>
          </a:extLst>
        </p:spPr>
        <p:txBody>
          <a:bodyPr lIns="50800" tIns="50800" rIns="50800" bIns="50800" anchor="ctr"/>
          <a:lstStyle>
            <a:lvl1pPr>
              <a:defRPr sz="2200" b="0">
                <a:solidFill>
                  <a:srgbClr val="FFFFFF"/>
                </a:solidFill>
                <a:latin typeface="+mn-lt"/>
                <a:ea typeface="+mn-ea"/>
                <a:cs typeface="+mn-cs"/>
                <a:sym typeface="Helvetica Neue Medium"/>
              </a:defRPr>
            </a:lvl1pPr>
          </a:lstStyle>
          <a:p>
            <a:r>
              <a:t>v</a:t>
            </a:r>
          </a:p>
        </p:txBody>
      </p:sp>
      <p:sp>
        <p:nvSpPr>
          <p:cNvPr id="104" name="Rectangle"/>
          <p:cNvSpPr/>
          <p:nvPr/>
        </p:nvSpPr>
        <p:spPr>
          <a:xfrm>
            <a:off x="179848" y="193195"/>
            <a:ext cx="12645104" cy="1270001"/>
          </a:xfrm>
          <a:prstGeom prst="rect">
            <a:avLst/>
          </a:prstGeom>
          <a:solidFill>
            <a:srgbClr val="606CF0"/>
          </a:solidFill>
          <a:ln w="12700">
            <a:miter lim="400000"/>
          </a:ln>
        </p:spPr>
        <p:txBody>
          <a:bodyPr lIns="50800" tIns="50800" rIns="50800" bIns="50800" anchor="ctr"/>
          <a:lstStyle/>
          <a:p>
            <a:pPr>
              <a:defRPr sz="2200" b="0">
                <a:solidFill>
                  <a:srgbClr val="A465DE"/>
                </a:solidFill>
                <a:latin typeface="+mn-lt"/>
                <a:ea typeface="+mn-ea"/>
                <a:cs typeface="+mn-cs"/>
                <a:sym typeface="Helvetica Neue Medium"/>
              </a:defRPr>
            </a:pPr>
            <a:endParaRPr/>
          </a:p>
        </p:txBody>
      </p:sp>
      <p:pic>
        <p:nvPicPr>
          <p:cNvPr id="105"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107" name="Rectangle"/>
          <p:cNvSpPr/>
          <p:nvPr/>
        </p:nvSpPr>
        <p:spPr>
          <a:xfrm>
            <a:off x="186802" y="6731085"/>
            <a:ext cx="12631196" cy="1827685"/>
          </a:xfrm>
          <a:prstGeom prst="rect">
            <a:avLst/>
          </a:prstGeom>
          <a:solidFill>
            <a:srgbClr val="DCE7FF">
              <a:alpha val="57780"/>
            </a:srgbClr>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8" name="Key Takeaway"/>
          <p:cNvSpPr txBox="1">
            <a:spLocks noGrp="1"/>
          </p:cNvSpPr>
          <p:nvPr>
            <p:ph type="body" sz="quarter" idx="13"/>
          </p:nvPr>
        </p:nvSpPr>
        <p:spPr>
          <a:xfrm>
            <a:off x="868920" y="6863753"/>
            <a:ext cx="1620419" cy="342901"/>
          </a:xfrm>
          <a:prstGeom prst="rect">
            <a:avLst/>
          </a:prstGeom>
        </p:spPr>
        <p:txBody>
          <a:bodyPr wrap="none">
            <a:spAutoFit/>
          </a:bodyPr>
          <a:lstStyle>
            <a:lvl1pPr marL="0" indent="0" algn="ctr">
              <a:spcBef>
                <a:spcPts val="0"/>
              </a:spcBef>
              <a:buSzTx/>
              <a:buNone/>
              <a:defRPr sz="1600">
                <a:solidFill>
                  <a:srgbClr val="606CF0"/>
                </a:solidFill>
                <a:latin typeface="Montserrat Bold"/>
                <a:ea typeface="Montserrat Bold"/>
                <a:cs typeface="Montserrat Bold"/>
                <a:sym typeface="Montserrat Bold"/>
              </a:defRPr>
            </a:lvl1pPr>
          </a:lstStyle>
          <a:p>
            <a:r>
              <a:t>Key Takeaway</a:t>
            </a:r>
          </a:p>
        </p:txBody>
      </p:sp>
      <p:sp>
        <p:nvSpPr>
          <p:cNvPr id="109" name="A keypoint goes here."/>
          <p:cNvSpPr txBox="1">
            <a:spLocks noGrp="1"/>
          </p:cNvSpPr>
          <p:nvPr>
            <p:ph type="body" sz="quarter" idx="14"/>
          </p:nvPr>
        </p:nvSpPr>
        <p:spPr>
          <a:xfrm>
            <a:off x="894761" y="7374358"/>
            <a:ext cx="2721027" cy="381001"/>
          </a:xfrm>
          <a:prstGeom prst="rect">
            <a:avLst/>
          </a:prstGeom>
        </p:spPr>
        <p:txBody>
          <a:bodyPr wrap="none">
            <a:spAutoFit/>
          </a:bodyPr>
          <a:lstStyle>
            <a:lvl1pPr marL="0" indent="0">
              <a:spcBef>
                <a:spcPts val="0"/>
              </a:spcBef>
              <a:buSzTx/>
              <a:buNone/>
              <a:defRPr sz="1800">
                <a:latin typeface="Montserrat Bold"/>
                <a:ea typeface="Montserrat Bold"/>
                <a:cs typeface="Montserrat Bold"/>
                <a:sym typeface="Montserrat Bold"/>
              </a:defRPr>
            </a:lvl1pPr>
          </a:lstStyle>
          <a:p>
            <a:r>
              <a:t>A keypoint goes here.</a:t>
            </a:r>
          </a:p>
        </p:txBody>
      </p:sp>
      <p:sp>
        <p:nvSpPr>
          <p:cNvPr id="110" name="Line"/>
          <p:cNvSpPr/>
          <p:nvPr/>
        </p:nvSpPr>
        <p:spPr>
          <a:xfrm>
            <a:off x="948268" y="7242825"/>
            <a:ext cx="247254" cy="0"/>
          </a:xfrm>
          <a:prstGeom prst="line">
            <a:avLst/>
          </a:prstGeom>
          <a:ln w="38100">
            <a:solidFill>
              <a:srgbClr val="606CF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11" name="Title Goes Here"/>
          <p:cNvSpPr txBox="1">
            <a:spLocks noGrp="1"/>
          </p:cNvSpPr>
          <p:nvPr>
            <p:ph type="body" sz="quarter" idx="15"/>
          </p:nvPr>
        </p:nvSpPr>
        <p:spPr>
          <a:xfrm>
            <a:off x="579368" y="561495"/>
            <a:ext cx="2930653" cy="533401"/>
          </a:xfrm>
          <a:prstGeom prst="rect">
            <a:avLst/>
          </a:prstGeom>
        </p:spPr>
        <p:txBody>
          <a:bodyPr wrap="none">
            <a:spAutoFit/>
          </a:bodyPr>
          <a:lstStyle>
            <a:lvl1pPr marL="0" indent="0">
              <a:spcBef>
                <a:spcPts val="0"/>
              </a:spcBef>
              <a:buSzTx/>
              <a:buNone/>
              <a:defRPr sz="2800">
                <a:solidFill>
                  <a:srgbClr val="FFFFFF"/>
                </a:solidFill>
                <a:latin typeface="Montserrat Bold"/>
                <a:ea typeface="Montserrat Bold"/>
                <a:cs typeface="Montserrat Bold"/>
                <a:sym typeface="Montserrat Bold"/>
              </a:defRPr>
            </a:lvl1pPr>
          </a:lstStyle>
          <a:p>
            <a:r>
              <a:t>Title Goes Here</a:t>
            </a:r>
          </a:p>
        </p:txBody>
      </p:sp>
      <p:sp>
        <p:nvSpPr>
          <p:cNvPr id="112" name="Line"/>
          <p:cNvSpPr/>
          <p:nvPr/>
        </p:nvSpPr>
        <p:spPr>
          <a:xfrm>
            <a:off x="186802" y="6743785"/>
            <a:ext cx="12618020" cy="1"/>
          </a:xfrm>
          <a:prstGeom prst="line">
            <a:avLst/>
          </a:prstGeom>
          <a:ln w="25400">
            <a:solidFill>
              <a:srgbClr val="606CF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13" name="Body Level One…"/>
          <p:cNvSpPr txBox="1">
            <a:spLocks noGrp="1"/>
          </p:cNvSpPr>
          <p:nvPr>
            <p:ph type="body" sz="half" idx="16"/>
          </p:nvPr>
        </p:nvSpPr>
        <p:spPr>
          <a:xfrm>
            <a:off x="530540" y="2200300"/>
            <a:ext cx="11099801" cy="4063496"/>
          </a:xfrm>
          <a:prstGeom prst="rect">
            <a:avLst/>
          </a:prstGeom>
        </p:spPr>
        <p:txBody>
          <a:bodyPr/>
          <a:lstStyle>
            <a:lvl1pPr marL="952500" indent="-952500">
              <a:lnSpc>
                <a:spcPct val="150000"/>
              </a:lnSpc>
              <a:buSzPct val="110000"/>
              <a:buBlip>
                <a:blip r:embed="rId3"/>
              </a:buBlip>
              <a:defRPr>
                <a:latin typeface="Montserrat Regular"/>
                <a:ea typeface="Montserrat Regular"/>
                <a:cs typeface="Montserrat Regular"/>
                <a:sym typeface="Montserrat Regular"/>
              </a:defRPr>
            </a:lvl1pPr>
            <a:lvl2pPr marL="1397000" indent="-952500">
              <a:lnSpc>
                <a:spcPct val="150000"/>
              </a:lnSpc>
              <a:buSzPct val="90000"/>
              <a:buBlip>
                <a:blip r:embed="rId3"/>
              </a:buBlip>
              <a:defRPr>
                <a:latin typeface="Montserrat Regular"/>
                <a:ea typeface="Montserrat Regular"/>
                <a:cs typeface="Montserrat Regular"/>
                <a:sym typeface="Montserrat Regular"/>
              </a:defRPr>
            </a:lvl2pPr>
            <a:lvl3pPr marL="1841500" indent="-952500">
              <a:lnSpc>
                <a:spcPct val="150000"/>
              </a:lnSpc>
              <a:buSzPct val="80000"/>
              <a:buBlip>
                <a:blip r:embed="rId3"/>
              </a:buBlip>
              <a:defRPr>
                <a:latin typeface="Montserrat Regular"/>
                <a:ea typeface="Montserrat Regular"/>
                <a:cs typeface="Montserrat Regular"/>
                <a:sym typeface="Montserrat Regular"/>
              </a:defRPr>
            </a:lvl3pPr>
          </a:lstStyle>
          <a:p>
            <a:r>
              <a:t>Body Level One</a:t>
            </a:r>
          </a:p>
          <a:p>
            <a:pPr lvl="1"/>
            <a:r>
              <a:t>Body Level Two</a:t>
            </a:r>
          </a:p>
          <a:p>
            <a:pPr lvl="2"/>
            <a:r>
              <a:t>Body Level Three</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List + Image">
    <p:spTree>
      <p:nvGrpSpPr>
        <p:cNvPr id="1" name=""/>
        <p:cNvGrpSpPr/>
        <p:nvPr/>
      </p:nvGrpSpPr>
      <p:grpSpPr>
        <a:xfrm>
          <a:off x="0" y="0"/>
          <a:ext cx="0" cy="0"/>
          <a:chOff x="0" y="0"/>
          <a:chExt cx="0" cy="0"/>
        </a:xfrm>
      </p:grpSpPr>
      <p:sp>
        <p:nvSpPr>
          <p:cNvPr id="121" name="Rectangle"/>
          <p:cNvSpPr/>
          <p:nvPr/>
        </p:nvSpPr>
        <p:spPr>
          <a:xfrm>
            <a:off x="193390" y="196475"/>
            <a:ext cx="12618020" cy="8362295"/>
          </a:xfrm>
          <a:prstGeom prst="rect">
            <a:avLst/>
          </a:prstGeom>
          <a:solidFill>
            <a:srgbClr val="FFFFFF"/>
          </a:solidFill>
          <a:ln w="12700">
            <a:miter lim="400000"/>
          </a:ln>
          <a:effectLst>
            <a:outerShdw blurRad="584200" dist="43057" dir="5400000" rotWithShape="0">
              <a:srgbClr val="000000">
                <a:alpha val="17521"/>
              </a:srgbClr>
            </a:outerShdw>
          </a:effectLst>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22" name="Rectangle"/>
          <p:cNvSpPr/>
          <p:nvPr/>
        </p:nvSpPr>
        <p:spPr>
          <a:xfrm>
            <a:off x="179848" y="193195"/>
            <a:ext cx="12645104" cy="1270001"/>
          </a:xfrm>
          <a:prstGeom prst="rect">
            <a:avLst/>
          </a:prstGeom>
          <a:solidFill>
            <a:srgbClr val="606CF0"/>
          </a:solidFill>
          <a:ln w="12700">
            <a:miter lim="400000"/>
          </a:ln>
        </p:spPr>
        <p:txBody>
          <a:bodyPr lIns="50800" tIns="50800" rIns="50800" bIns="50800" anchor="ctr"/>
          <a:lstStyle/>
          <a:p>
            <a:pPr>
              <a:defRPr sz="2200" b="0">
                <a:solidFill>
                  <a:srgbClr val="A465DE"/>
                </a:solidFill>
                <a:latin typeface="+mn-lt"/>
                <a:ea typeface="+mn-ea"/>
                <a:cs typeface="+mn-cs"/>
                <a:sym typeface="Helvetica Neue Medium"/>
              </a:defRPr>
            </a:pPr>
            <a:endParaRPr/>
          </a:p>
        </p:txBody>
      </p:sp>
      <p:pic>
        <p:nvPicPr>
          <p:cNvPr id="123" name="Image" descr="Image"/>
          <p:cNvPicPr>
            <a:picLocks noChangeAspect="1"/>
          </p:cNvPicPr>
          <p:nvPr/>
        </p:nvPicPr>
        <p:blipFill>
          <a:blip r:embed="rId2">
            <a:extLst/>
          </a:blip>
          <a:stretch>
            <a:fillRect/>
          </a:stretch>
        </p:blipFill>
        <p:spPr>
          <a:xfrm>
            <a:off x="11881567" y="8728965"/>
            <a:ext cx="882713" cy="882713"/>
          </a:xfrm>
          <a:prstGeom prst="rect">
            <a:avLst/>
          </a:prstGeom>
          <a:ln w="12700">
            <a:miter lim="400000"/>
          </a:ln>
        </p:spPr>
      </p:pic>
      <p:sp>
        <p:nvSpPr>
          <p:cNvPr id="125" name="Image"/>
          <p:cNvSpPr>
            <a:spLocks noGrp="1"/>
          </p:cNvSpPr>
          <p:nvPr>
            <p:ph type="pic" sz="half" idx="13"/>
          </p:nvPr>
        </p:nvSpPr>
        <p:spPr>
          <a:xfrm>
            <a:off x="6561044" y="2033406"/>
            <a:ext cx="5686691" cy="5686691"/>
          </a:xfrm>
          <a:prstGeom prst="rect">
            <a:avLst/>
          </a:prstGeom>
          <a:ln w="63500">
            <a:solidFill>
              <a:srgbClr val="606CF0"/>
            </a:solidFill>
          </a:ln>
        </p:spPr>
        <p:txBody>
          <a:bodyPr lIns="91439" tIns="45719" rIns="91439" bIns="45719" anchor="t">
            <a:noAutofit/>
          </a:bodyPr>
          <a:lstStyle/>
          <a:p>
            <a:endParaRPr/>
          </a:p>
        </p:txBody>
      </p:sp>
      <p:sp>
        <p:nvSpPr>
          <p:cNvPr id="126" name="Title Goes Here"/>
          <p:cNvSpPr txBox="1">
            <a:spLocks noGrp="1"/>
          </p:cNvSpPr>
          <p:nvPr>
            <p:ph type="body" sz="quarter" idx="14"/>
          </p:nvPr>
        </p:nvSpPr>
        <p:spPr>
          <a:xfrm>
            <a:off x="579368" y="561495"/>
            <a:ext cx="2930653" cy="533401"/>
          </a:xfrm>
          <a:prstGeom prst="rect">
            <a:avLst/>
          </a:prstGeom>
        </p:spPr>
        <p:txBody>
          <a:bodyPr wrap="none">
            <a:spAutoFit/>
          </a:bodyPr>
          <a:lstStyle>
            <a:lvl1pPr marL="0" indent="0">
              <a:spcBef>
                <a:spcPts val="0"/>
              </a:spcBef>
              <a:buSzTx/>
              <a:buNone/>
              <a:defRPr sz="2800">
                <a:solidFill>
                  <a:srgbClr val="FFFFFF"/>
                </a:solidFill>
                <a:latin typeface="Montserrat Bold"/>
                <a:ea typeface="Montserrat Bold"/>
                <a:cs typeface="Montserrat Bold"/>
                <a:sym typeface="Montserrat Bold"/>
              </a:defRPr>
            </a:lvl1pPr>
          </a:lstStyle>
          <a:p>
            <a:r>
              <a:t>Title Goes Here</a:t>
            </a:r>
          </a:p>
        </p:txBody>
      </p:sp>
      <p:sp>
        <p:nvSpPr>
          <p:cNvPr id="127" name="Body Level One…"/>
          <p:cNvSpPr txBox="1">
            <a:spLocks noGrp="1"/>
          </p:cNvSpPr>
          <p:nvPr>
            <p:ph type="body" sz="half" idx="15"/>
          </p:nvPr>
        </p:nvSpPr>
        <p:spPr>
          <a:xfrm>
            <a:off x="530540" y="2114538"/>
            <a:ext cx="5885942" cy="5963085"/>
          </a:xfrm>
          <a:prstGeom prst="rect">
            <a:avLst/>
          </a:prstGeom>
        </p:spPr>
        <p:txBody>
          <a:bodyPr/>
          <a:lstStyle>
            <a:lvl1pPr marL="952500" indent="-952500">
              <a:lnSpc>
                <a:spcPct val="150000"/>
              </a:lnSpc>
              <a:buSzPct val="110000"/>
              <a:buBlip>
                <a:blip r:embed="rId3"/>
              </a:buBlip>
              <a:defRPr>
                <a:latin typeface="Montserrat Regular"/>
                <a:ea typeface="Montserrat Regular"/>
                <a:cs typeface="Montserrat Regular"/>
                <a:sym typeface="Montserrat Regular"/>
              </a:defRPr>
            </a:lvl1pPr>
            <a:lvl2pPr marL="1397000" indent="-952500">
              <a:lnSpc>
                <a:spcPct val="150000"/>
              </a:lnSpc>
              <a:buSzPct val="90000"/>
              <a:buBlip>
                <a:blip r:embed="rId3"/>
              </a:buBlip>
              <a:defRPr>
                <a:latin typeface="Montserrat Regular"/>
                <a:ea typeface="Montserrat Regular"/>
                <a:cs typeface="Montserrat Regular"/>
                <a:sym typeface="Montserrat Regular"/>
              </a:defRPr>
            </a:lvl2pPr>
            <a:lvl3pPr marL="1841500" indent="-952500">
              <a:lnSpc>
                <a:spcPct val="150000"/>
              </a:lnSpc>
              <a:buSzPct val="80000"/>
              <a:buBlip>
                <a:blip r:embed="rId3"/>
              </a:buBlip>
              <a:defRPr>
                <a:latin typeface="Montserrat Regular"/>
                <a:ea typeface="Montserrat Regular"/>
                <a:cs typeface="Montserrat Regular"/>
                <a:sym typeface="Montserrat Regular"/>
              </a:defRPr>
            </a:lvl3pPr>
          </a:lstStyle>
          <a:p>
            <a:r>
              <a:t>Body Level One</a:t>
            </a:r>
          </a:p>
          <a:p>
            <a:pPr lvl="1"/>
            <a:r>
              <a:t>Body Level Two</a:t>
            </a:r>
          </a:p>
          <a:p>
            <a:pPr lvl="2"/>
            <a:r>
              <a:t>Body Level Three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67"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Bloom 101"/>
          <p:cNvSpPr txBox="1">
            <a:spLocks noGrp="1"/>
          </p:cNvSpPr>
          <p:nvPr>
            <p:ph type="ctrTitle"/>
          </p:nvPr>
        </p:nvSpPr>
        <p:spPr>
          <a:prstGeom prst="rect">
            <a:avLst/>
          </a:prstGeom>
        </p:spPr>
        <p:txBody>
          <a:bodyPr/>
          <a:lstStyle/>
          <a:p>
            <a:r>
              <a:t>Bloom 101</a:t>
            </a:r>
          </a:p>
        </p:txBody>
      </p:sp>
      <p:sp>
        <p:nvSpPr>
          <p:cNvPr id="257" name="An Introduction to the Bloom Protocol"/>
          <p:cNvSpPr txBox="1">
            <a:spLocks noGrp="1"/>
          </p:cNvSpPr>
          <p:nvPr>
            <p:ph type="subTitle" sz="quarter" idx="1"/>
          </p:nvPr>
        </p:nvSpPr>
        <p:spPr>
          <a:prstGeom prst="rect">
            <a:avLst/>
          </a:prstGeom>
        </p:spPr>
        <p:txBody>
          <a:bodyPr/>
          <a:lstStyle/>
          <a:p>
            <a:r>
              <a:t>An Introduction to the Bloom Protocol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BloomID is meant to put the control of the user’s data back in the hands of the user."/>
          <p:cNvSpPr txBox="1">
            <a:spLocks noGrp="1"/>
          </p:cNvSpPr>
          <p:nvPr>
            <p:ph type="body" idx="13"/>
          </p:nvPr>
        </p:nvSpPr>
        <p:spPr>
          <a:xfrm>
            <a:off x="1595966" y="2727484"/>
            <a:ext cx="10419491" cy="3867525"/>
          </a:xfrm>
          <a:prstGeom prst="rect">
            <a:avLst/>
          </a:prstGeom>
        </p:spPr>
        <p:txBody>
          <a:bodyPr>
            <a:normAutofit fontScale="92500" lnSpcReduction="20000"/>
          </a:bodyPr>
          <a:lstStyle>
            <a:lvl1pPr>
              <a:lnSpc>
                <a:spcPct val="200000"/>
              </a:lnSpc>
            </a:lvl1pPr>
          </a:lstStyle>
          <a:p>
            <a:r>
              <a:rPr dirty="0" err="1"/>
              <a:t>BloomID</a:t>
            </a:r>
            <a:r>
              <a:rPr dirty="0"/>
              <a:t> is meant to put the control of the user’s data back in the hands of the user.</a:t>
            </a:r>
            <a:endParaRPr lang="en-CA" dirty="0"/>
          </a:p>
          <a:p>
            <a:r>
              <a:rPr lang="en-US" dirty="0"/>
              <a:t>Control over when to share, what to share, and what level of detail.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witter attestation edited">
            <a:hlinkClick r:id="" action="ppaction://media"/>
            <a:extLst>
              <a:ext uri="{FF2B5EF4-FFF2-40B4-BE49-F238E27FC236}">
                <a16:creationId xmlns:a16="http://schemas.microsoft.com/office/drawing/2014/main" id="{63387839-C0E9-48FD-924F-4F99B4F299F9}"/>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8849" y="249167"/>
            <a:ext cx="12087102" cy="67989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48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BloomID FAQ"/>
          <p:cNvSpPr txBox="1">
            <a:spLocks noGrp="1"/>
          </p:cNvSpPr>
          <p:nvPr>
            <p:ph type="ctrTitle"/>
          </p:nvPr>
        </p:nvSpPr>
        <p:spPr>
          <a:xfrm>
            <a:off x="1270000" y="3691683"/>
            <a:ext cx="10464800" cy="1371879"/>
          </a:xfrm>
          <a:prstGeom prst="rect">
            <a:avLst/>
          </a:prstGeom>
        </p:spPr>
        <p:txBody>
          <a:bodyPr>
            <a:normAutofit fontScale="90000"/>
          </a:bodyPr>
          <a:lstStyle>
            <a:lvl1pPr>
              <a:lnSpc>
                <a:spcPct val="150000"/>
              </a:lnSpc>
            </a:lvl1pPr>
          </a:lstStyle>
          <a:p>
            <a:r>
              <a:rPr dirty="0" err="1"/>
              <a:t>BloomID</a:t>
            </a:r>
            <a:r>
              <a:rPr dirty="0"/>
              <a:t> FAQ</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How do you update your data tied to your bloom ID?"/>
          <p:cNvSpPr txBox="1">
            <a:spLocks noGrp="1"/>
          </p:cNvSpPr>
          <p:nvPr>
            <p:ph type="body" idx="14"/>
          </p:nvPr>
        </p:nvSpPr>
        <p:spPr>
          <a:xfrm>
            <a:off x="579368" y="561456"/>
            <a:ext cx="7739298" cy="533479"/>
          </a:xfrm>
          <a:prstGeom prst="rect">
            <a:avLst/>
          </a:prstGeom>
        </p:spPr>
        <p:txBody>
          <a:bodyPr/>
          <a:lstStyle/>
          <a:p>
            <a:r>
              <a:rPr dirty="0"/>
              <a:t>How do you update your data tied to your </a:t>
            </a:r>
            <a:r>
              <a:rPr lang="en-CA" dirty="0"/>
              <a:t>B</a:t>
            </a:r>
            <a:r>
              <a:rPr dirty="0" err="1"/>
              <a:t>loomID</a:t>
            </a:r>
            <a:r>
              <a:rPr dirty="0"/>
              <a:t>?</a:t>
            </a:r>
          </a:p>
        </p:txBody>
      </p:sp>
      <p:sp>
        <p:nvSpPr>
          <p:cNvPr id="391" name="While data can’t  be deleted from the blockchain, it is possible to delink an attestation from a particular bloom ID. If a user chooses to do this, the source data  will also be wiped from the device."/>
          <p:cNvSpPr txBox="1">
            <a:spLocks noGrp="1"/>
          </p:cNvSpPr>
          <p:nvPr>
            <p:ph type="body" idx="15"/>
          </p:nvPr>
        </p:nvSpPr>
        <p:spPr>
          <a:xfrm>
            <a:off x="530540" y="2114538"/>
            <a:ext cx="11943720" cy="5963085"/>
          </a:xfrm>
          <a:prstGeom prst="rect">
            <a:avLst/>
          </a:prstGeom>
        </p:spPr>
        <p:txBody>
          <a:bodyPr/>
          <a:lstStyle>
            <a:lvl1pPr marL="0" indent="0">
              <a:buSzTx/>
              <a:buNone/>
            </a:lvl1pPr>
          </a:lstStyle>
          <a:p>
            <a:r>
              <a:rPr dirty="0"/>
              <a:t>While data can’t be deleted from the blockchain, it is possible to delink an attestation from a particular </a:t>
            </a:r>
            <a:r>
              <a:rPr lang="en-CA" dirty="0"/>
              <a:t>B</a:t>
            </a:r>
            <a:r>
              <a:rPr dirty="0" err="1"/>
              <a:t>loomID</a:t>
            </a:r>
            <a:r>
              <a:rPr dirty="0"/>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What happens if a user loses their mobile device?"/>
          <p:cNvSpPr txBox="1">
            <a:spLocks noGrp="1"/>
          </p:cNvSpPr>
          <p:nvPr>
            <p:ph type="body" idx="14"/>
          </p:nvPr>
        </p:nvSpPr>
        <p:spPr>
          <a:xfrm>
            <a:off x="579368" y="561495"/>
            <a:ext cx="9375903" cy="533401"/>
          </a:xfrm>
          <a:prstGeom prst="rect">
            <a:avLst/>
          </a:prstGeom>
        </p:spPr>
        <p:txBody>
          <a:bodyPr/>
          <a:lstStyle/>
          <a:p>
            <a:r>
              <a:rPr dirty="0"/>
              <a:t>What happens if a user loses </a:t>
            </a:r>
            <a:r>
              <a:rPr lang="en-CA" dirty="0"/>
              <a:t>their</a:t>
            </a:r>
            <a:r>
              <a:rPr dirty="0"/>
              <a:t> mobile device?</a:t>
            </a:r>
          </a:p>
        </p:txBody>
      </p:sp>
      <p:sp>
        <p:nvSpPr>
          <p:cNvPr id="394" name="Still to be decided. Several options such as:…"/>
          <p:cNvSpPr txBox="1">
            <a:spLocks noGrp="1"/>
          </p:cNvSpPr>
          <p:nvPr>
            <p:ph type="body" idx="15"/>
          </p:nvPr>
        </p:nvSpPr>
        <p:spPr>
          <a:xfrm>
            <a:off x="530540" y="2114538"/>
            <a:ext cx="11943720" cy="5963085"/>
          </a:xfrm>
          <a:prstGeom prst="rect">
            <a:avLst/>
          </a:prstGeom>
        </p:spPr>
        <p:txBody>
          <a:bodyPr/>
          <a:lstStyle/>
          <a:p>
            <a:pPr marL="0" indent="0" defTabSz="514095">
              <a:spcBef>
                <a:spcPts val="3600"/>
              </a:spcBef>
              <a:buSzTx/>
              <a:buNone/>
              <a:defRPr sz="2816"/>
            </a:pPr>
            <a:r>
              <a:rPr dirty="0"/>
              <a:t>Still to be decided. Several options such as:</a:t>
            </a:r>
          </a:p>
          <a:p>
            <a:pPr marL="558800" indent="-558800" defTabSz="514095">
              <a:spcBef>
                <a:spcPts val="3600"/>
              </a:spcBef>
              <a:buSzPct val="100000"/>
              <a:buAutoNum type="arabicPeriod"/>
              <a:defRPr sz="2816"/>
            </a:pPr>
            <a:r>
              <a:rPr dirty="0"/>
              <a:t>Recover the </a:t>
            </a:r>
            <a:r>
              <a:rPr dirty="0" err="1"/>
              <a:t>BloomID</a:t>
            </a:r>
            <a:r>
              <a:rPr dirty="0"/>
              <a:t> and its attestations using a pre-nominated trusted circle of friends</a:t>
            </a:r>
          </a:p>
          <a:p>
            <a:pPr marL="558800" indent="-558800" defTabSz="514095">
              <a:spcBef>
                <a:spcPts val="3600"/>
              </a:spcBef>
              <a:buSzPct val="100000"/>
              <a:buAutoNum type="arabicPeriod"/>
              <a:defRPr sz="2816"/>
            </a:pPr>
            <a:r>
              <a:rPr dirty="0"/>
              <a:t>All attestations become invalid and the user starts over with a new </a:t>
            </a:r>
            <a:r>
              <a:rPr dirty="0" err="1"/>
              <a:t>BloomID</a:t>
            </a:r>
            <a:endParaRPr dirty="0"/>
          </a:p>
          <a:p>
            <a:pPr marL="558800" indent="-558800" defTabSz="514095">
              <a:spcBef>
                <a:spcPts val="3600"/>
              </a:spcBef>
              <a:buSzPct val="100000"/>
              <a:buAutoNum type="arabicPeriod"/>
              <a:defRPr sz="2816"/>
            </a:pPr>
            <a:r>
              <a:rPr dirty="0"/>
              <a:t>User selects which attestations to be made invalid based on what they believe to be compromised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BloomIQ"/>
          <p:cNvSpPr txBox="1">
            <a:spLocks noGrp="1"/>
          </p:cNvSpPr>
          <p:nvPr>
            <p:ph type="ctrTitle"/>
          </p:nvPr>
        </p:nvSpPr>
        <p:spPr>
          <a:xfrm>
            <a:off x="1270000" y="3691683"/>
            <a:ext cx="10464800" cy="1371879"/>
          </a:xfrm>
          <a:prstGeom prst="rect">
            <a:avLst/>
          </a:prstGeom>
        </p:spPr>
        <p:txBody>
          <a:bodyPr>
            <a:normAutofit fontScale="90000"/>
          </a:bodyPr>
          <a:lstStyle>
            <a:lvl1pPr>
              <a:lnSpc>
                <a:spcPct val="150000"/>
              </a:lnSpc>
            </a:lvl1pPr>
          </a:lstStyle>
          <a:p>
            <a:r>
              <a:t>BloomIQ</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BloomIQ is an open-source risk assessment framework built using a variety of different inputs  such as research done by the Bloom Economic Research Division (BERD) and community inputs."/>
          <p:cNvSpPr txBox="1">
            <a:spLocks noGrp="1"/>
          </p:cNvSpPr>
          <p:nvPr>
            <p:ph type="body" idx="13"/>
          </p:nvPr>
        </p:nvSpPr>
        <p:spPr>
          <a:xfrm>
            <a:off x="1595966" y="2727484"/>
            <a:ext cx="10419491" cy="4197828"/>
          </a:xfrm>
          <a:prstGeom prst="rect">
            <a:avLst/>
          </a:prstGeom>
        </p:spPr>
        <p:txBody>
          <a:bodyPr/>
          <a:lstStyle>
            <a:lvl1pPr>
              <a:lnSpc>
                <a:spcPct val="200000"/>
              </a:lnSpc>
            </a:lvl1pPr>
          </a:lstStyle>
          <a:p>
            <a:r>
              <a:rPr dirty="0" err="1"/>
              <a:t>BloomIQ</a:t>
            </a:r>
            <a:r>
              <a:rPr dirty="0"/>
              <a:t> is an open-source risk assessment framework built using a variety of different inputs</a:t>
            </a:r>
            <a:r>
              <a:rPr lang="en-CA" dirty="0"/>
              <a:t> </a:t>
            </a:r>
            <a:r>
              <a:rPr dirty="0"/>
              <a:t>such as research done by the Bloom Economic Research Division (BERD) and community inputs.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BloomIQ"/>
          <p:cNvSpPr txBox="1">
            <a:spLocks noGrp="1"/>
          </p:cNvSpPr>
          <p:nvPr>
            <p:ph type="body" idx="14"/>
          </p:nvPr>
        </p:nvSpPr>
        <p:spPr>
          <a:xfrm>
            <a:off x="579368" y="561495"/>
            <a:ext cx="1748994" cy="533401"/>
          </a:xfrm>
          <a:prstGeom prst="rect">
            <a:avLst/>
          </a:prstGeom>
        </p:spPr>
        <p:txBody>
          <a:bodyPr/>
          <a:lstStyle/>
          <a:p>
            <a:r>
              <a:t>BloomIQ</a:t>
            </a:r>
          </a:p>
        </p:txBody>
      </p:sp>
      <p:sp>
        <p:nvSpPr>
          <p:cNvPr id="403" name="Analogous to large credit bureaus like Equifax &amp; Transunion…"/>
          <p:cNvSpPr txBox="1">
            <a:spLocks noGrp="1"/>
          </p:cNvSpPr>
          <p:nvPr>
            <p:ph type="body" idx="15"/>
          </p:nvPr>
        </p:nvSpPr>
        <p:spPr>
          <a:xfrm>
            <a:off x="530540" y="2114538"/>
            <a:ext cx="11943720" cy="5963085"/>
          </a:xfrm>
          <a:prstGeom prst="rect">
            <a:avLst/>
          </a:prstGeom>
        </p:spPr>
        <p:txBody>
          <a:bodyPr>
            <a:normAutofit lnSpcReduction="10000"/>
          </a:bodyPr>
          <a:lstStyle/>
          <a:p>
            <a:pPr marL="590550" indent="-590550" defTabSz="362204">
              <a:spcBef>
                <a:spcPts val="2600"/>
              </a:spcBef>
              <a:buSzPct val="140000"/>
              <a:buBlip>
                <a:blip r:embed="rId2"/>
              </a:buBlip>
              <a:defRPr sz="1984"/>
            </a:pPr>
            <a:r>
              <a:rPr dirty="0"/>
              <a:t>Analogous to large credit bureaus like Equifax &amp; Transunion</a:t>
            </a:r>
          </a:p>
          <a:p>
            <a:pPr marL="590550" indent="-590550" defTabSz="362204">
              <a:spcBef>
                <a:spcPts val="2600"/>
              </a:spcBef>
              <a:buSzPct val="140000"/>
              <a:buBlip>
                <a:blip r:embed="rId2"/>
              </a:buBlip>
              <a:defRPr sz="1984"/>
            </a:pPr>
            <a:r>
              <a:rPr dirty="0"/>
              <a:t>Entire risk assessment framework is open-source &amp; fully transparent</a:t>
            </a:r>
          </a:p>
          <a:p>
            <a:pPr marL="590550" indent="-590550" defTabSz="362204">
              <a:spcBef>
                <a:spcPts val="2600"/>
              </a:spcBef>
              <a:buSzPct val="140000"/>
              <a:buBlip>
                <a:blip r:embed="rId2"/>
              </a:buBlip>
              <a:defRPr sz="1984"/>
            </a:pPr>
            <a:r>
              <a:rPr dirty="0"/>
              <a:t>Will incorporate other signals into calculating the credit score</a:t>
            </a:r>
          </a:p>
          <a:p>
            <a:pPr marL="866139" lvl="1" indent="-590550" defTabSz="362204">
              <a:spcBef>
                <a:spcPts val="2600"/>
              </a:spcBef>
              <a:buSzPct val="140000"/>
              <a:buBlip>
                <a:blip r:embed="rId2"/>
              </a:buBlip>
              <a:defRPr sz="1984"/>
            </a:pPr>
            <a:r>
              <a:rPr dirty="0"/>
              <a:t>Utility Bill Payments</a:t>
            </a:r>
          </a:p>
          <a:p>
            <a:pPr marL="866139" lvl="1" indent="-590550" defTabSz="362204">
              <a:spcBef>
                <a:spcPts val="2600"/>
              </a:spcBef>
              <a:buSzPct val="140000"/>
              <a:buBlip>
                <a:blip r:embed="rId2"/>
              </a:buBlip>
              <a:defRPr sz="1984"/>
            </a:pPr>
            <a:r>
              <a:rPr dirty="0"/>
              <a:t>Rent Payments</a:t>
            </a:r>
          </a:p>
          <a:p>
            <a:pPr marL="866139" lvl="1" indent="-590550" defTabSz="362204">
              <a:spcBef>
                <a:spcPts val="2600"/>
              </a:spcBef>
              <a:buSzPct val="140000"/>
              <a:buBlip>
                <a:blip r:embed="rId2"/>
              </a:buBlip>
              <a:defRPr sz="1984"/>
            </a:pPr>
            <a:r>
              <a:rPr dirty="0"/>
              <a:t>Cellphone Bills</a:t>
            </a:r>
          </a:p>
          <a:p>
            <a:pPr marL="866139" lvl="1" indent="-590550" defTabSz="362204">
              <a:spcBef>
                <a:spcPts val="2600"/>
              </a:spcBef>
              <a:buSzPct val="140000"/>
              <a:buBlip>
                <a:blip r:embed="rId2"/>
              </a:buBlip>
              <a:defRPr sz="1984"/>
            </a:pPr>
            <a:r>
              <a:rPr dirty="0"/>
              <a:t>Cryptocurrency holdings</a:t>
            </a:r>
          </a:p>
          <a:p>
            <a:pPr marL="866139" lvl="1" indent="-590550" defTabSz="362204">
              <a:spcBef>
                <a:spcPts val="2600"/>
              </a:spcBef>
              <a:buSzPct val="140000"/>
              <a:buBlip>
                <a:blip r:embed="rId2"/>
              </a:buBlip>
              <a:defRPr sz="1984"/>
            </a:pPr>
            <a:r>
              <a:rPr dirty="0"/>
              <a:t>Other inputs like employment history, level of income etc.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Attestors"/>
          <p:cNvSpPr txBox="1">
            <a:spLocks noGrp="1"/>
          </p:cNvSpPr>
          <p:nvPr>
            <p:ph type="body" idx="14"/>
          </p:nvPr>
        </p:nvSpPr>
        <p:spPr>
          <a:xfrm>
            <a:off x="579368" y="561495"/>
            <a:ext cx="1820114" cy="533401"/>
          </a:xfrm>
          <a:prstGeom prst="rect">
            <a:avLst/>
          </a:prstGeom>
        </p:spPr>
        <p:txBody>
          <a:bodyPr/>
          <a:lstStyle/>
          <a:p>
            <a:r>
              <a:t>Attestors</a:t>
            </a:r>
          </a:p>
        </p:txBody>
      </p:sp>
      <p:sp>
        <p:nvSpPr>
          <p:cNvPr id="406" name="Bloom will work with attesters to determine the validity of utility bill payments and prior credit history…"/>
          <p:cNvSpPr txBox="1">
            <a:spLocks noGrp="1"/>
          </p:cNvSpPr>
          <p:nvPr>
            <p:ph type="body" idx="15"/>
          </p:nvPr>
        </p:nvSpPr>
        <p:spPr>
          <a:xfrm>
            <a:off x="530540" y="2114538"/>
            <a:ext cx="11943720" cy="5963085"/>
          </a:xfrm>
          <a:prstGeom prst="rect">
            <a:avLst/>
          </a:prstGeom>
        </p:spPr>
        <p:txBody>
          <a:bodyPr/>
          <a:lstStyle/>
          <a:p>
            <a:pPr>
              <a:buSzPct val="140000"/>
              <a:buBlip>
                <a:blip r:embed="rId2"/>
              </a:buBlip>
            </a:pPr>
            <a:r>
              <a:rPr dirty="0"/>
              <a:t>Bloom will work with attesters to determine the validity of utility bill payments and prior credit history</a:t>
            </a:r>
          </a:p>
          <a:p>
            <a:pPr>
              <a:buSzPct val="140000"/>
              <a:buBlip>
                <a:blip r:embed="rId2"/>
              </a:buBlip>
            </a:pPr>
            <a:r>
              <a:rPr dirty="0"/>
              <a:t>A person or organization who attests the genuineness of a document or signature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BloomScore"/>
          <p:cNvSpPr txBox="1">
            <a:spLocks noGrp="1"/>
          </p:cNvSpPr>
          <p:nvPr>
            <p:ph type="ctrTitle"/>
          </p:nvPr>
        </p:nvSpPr>
        <p:spPr>
          <a:xfrm>
            <a:off x="1270000" y="3691683"/>
            <a:ext cx="10464800" cy="1371879"/>
          </a:xfrm>
          <a:prstGeom prst="rect">
            <a:avLst/>
          </a:prstGeom>
        </p:spPr>
        <p:txBody>
          <a:bodyPr>
            <a:normAutofit fontScale="90000"/>
          </a:bodyPr>
          <a:lstStyle>
            <a:lvl1pPr>
              <a:lnSpc>
                <a:spcPct val="150000"/>
              </a:lnSpc>
            </a:lvl1pPr>
          </a:lstStyle>
          <a:p>
            <a:r>
              <a:t>BloomScore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derek-headshot-jun2018.jpg" descr="derek-headshot-jun2018.jpg"/>
          <p:cNvPicPr>
            <a:picLocks noGrp="1" noChangeAspect="1"/>
          </p:cNvPicPr>
          <p:nvPr>
            <p:ph type="pic" idx="13"/>
          </p:nvPr>
        </p:nvPicPr>
        <p:blipFill>
          <a:blip r:embed="rId2">
            <a:extLst/>
          </a:blip>
          <a:srcRect/>
          <a:stretch>
            <a:fillRect/>
          </a:stretch>
        </p:blipFill>
        <p:spPr>
          <a:xfrm>
            <a:off x="6561044" y="2033406"/>
            <a:ext cx="5686691" cy="5686691"/>
          </a:xfrm>
          <a:prstGeom prst="rect">
            <a:avLst/>
          </a:prstGeom>
        </p:spPr>
      </p:pic>
      <p:sp>
        <p:nvSpPr>
          <p:cNvPr id="260" name="About Me"/>
          <p:cNvSpPr txBox="1">
            <a:spLocks noGrp="1"/>
          </p:cNvSpPr>
          <p:nvPr>
            <p:ph type="body" idx="14"/>
          </p:nvPr>
        </p:nvSpPr>
        <p:spPr>
          <a:xfrm>
            <a:off x="579368" y="561495"/>
            <a:ext cx="1928572" cy="533401"/>
          </a:xfrm>
          <a:prstGeom prst="rect">
            <a:avLst/>
          </a:prstGeom>
        </p:spPr>
        <p:txBody>
          <a:bodyPr/>
          <a:lstStyle/>
          <a:p>
            <a:r>
              <a:t>About Me</a:t>
            </a:r>
          </a:p>
        </p:txBody>
      </p:sp>
      <p:sp>
        <p:nvSpPr>
          <p:cNvPr id="261" name="Head of Community &amp; Developer Relations…"/>
          <p:cNvSpPr txBox="1">
            <a:spLocks noGrp="1"/>
          </p:cNvSpPr>
          <p:nvPr>
            <p:ph type="body" idx="15"/>
          </p:nvPr>
        </p:nvSpPr>
        <p:spPr>
          <a:prstGeom prst="rect">
            <a:avLst/>
          </a:prstGeom>
        </p:spPr>
        <p:txBody>
          <a:bodyPr anchor="t">
            <a:normAutofit lnSpcReduction="10000"/>
          </a:bodyPr>
          <a:lstStyle/>
          <a:p>
            <a:pPr marL="838200" indent="-838200" defTabSz="514095">
              <a:spcBef>
                <a:spcPts val="3600"/>
              </a:spcBef>
              <a:buSzPct val="150000"/>
              <a:buBlip>
                <a:blip r:embed="rId3"/>
              </a:buBlip>
              <a:defRPr sz="2816"/>
            </a:pPr>
            <a:r>
              <a:rPr dirty="0"/>
              <a:t>Head of Community &amp; Developer Relations</a:t>
            </a:r>
          </a:p>
          <a:p>
            <a:pPr marL="838200" indent="-838200" defTabSz="514095">
              <a:spcBef>
                <a:spcPts val="3600"/>
              </a:spcBef>
              <a:buSzPct val="150000"/>
              <a:buBlip>
                <a:blip r:embed="rId3"/>
              </a:buBlip>
              <a:defRPr sz="2816"/>
            </a:pPr>
            <a:r>
              <a:rPr dirty="0"/>
              <a:t>Previously:</a:t>
            </a:r>
          </a:p>
          <a:p>
            <a:pPr marL="1229360" lvl="1" indent="-838200" defTabSz="514095">
              <a:spcBef>
                <a:spcPts val="3600"/>
              </a:spcBef>
              <a:buSzPct val="150000"/>
              <a:buBlip>
                <a:blip r:embed="rId3"/>
              </a:buBlip>
              <a:defRPr sz="2816"/>
            </a:pPr>
            <a:r>
              <a:rPr lang="en-CA" sz="2400" dirty="0"/>
              <a:t>Research Analyst at Info-Tech Research Group</a:t>
            </a:r>
          </a:p>
          <a:p>
            <a:pPr marL="1229360" lvl="1" indent="-838200" defTabSz="514095">
              <a:spcBef>
                <a:spcPts val="3600"/>
              </a:spcBef>
              <a:buSzPct val="150000"/>
              <a:buBlip>
                <a:blip r:embed="rId3"/>
              </a:buBlip>
              <a:defRPr sz="2816"/>
            </a:pPr>
            <a:r>
              <a:rPr lang="en-CA" sz="2400" dirty="0"/>
              <a:t>Linux System Administrator</a:t>
            </a:r>
            <a:endParaRPr sz="2400" dirty="0"/>
          </a:p>
          <a:p>
            <a:pPr marL="1229360" lvl="1" indent="-838200" defTabSz="514095">
              <a:spcBef>
                <a:spcPts val="3600"/>
              </a:spcBef>
              <a:buSzPct val="150000"/>
              <a:buBlip>
                <a:blip r:embed="rId3"/>
              </a:buBlip>
              <a:defRPr sz="2816"/>
            </a:pPr>
            <a:r>
              <a:rPr lang="en-CA" sz="2400" dirty="0"/>
              <a:t>Owner/Operator</a:t>
            </a:r>
            <a:r>
              <a:rPr sz="2400" dirty="0"/>
              <a:t> of </a:t>
            </a:r>
            <a:r>
              <a:rPr lang="en-CA" sz="2400" dirty="0"/>
              <a:t>CleverHost</a:t>
            </a:r>
            <a:endParaRPr sz="2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A user-specific credit score that is calculated using the user’s BloomID &amp; BloomIQ. Serves as a better alternative to the scores generated by companies like Equifax, Transunion &amp; FICO."/>
          <p:cNvSpPr txBox="1">
            <a:spLocks noGrp="1"/>
          </p:cNvSpPr>
          <p:nvPr>
            <p:ph type="body" idx="13"/>
          </p:nvPr>
        </p:nvSpPr>
        <p:spPr>
          <a:xfrm>
            <a:off x="1595966" y="2727484"/>
            <a:ext cx="10419491" cy="4197828"/>
          </a:xfrm>
          <a:prstGeom prst="rect">
            <a:avLst/>
          </a:prstGeom>
        </p:spPr>
        <p:txBody>
          <a:bodyPr/>
          <a:lstStyle>
            <a:lvl1pPr>
              <a:lnSpc>
                <a:spcPct val="200000"/>
              </a:lnSpc>
            </a:lvl1pPr>
          </a:lstStyle>
          <a:p>
            <a:r>
              <a:rPr dirty="0"/>
              <a:t>A user-specific credit score that is calculated using the user’s </a:t>
            </a:r>
            <a:r>
              <a:rPr dirty="0" err="1"/>
              <a:t>BloomID</a:t>
            </a:r>
            <a:r>
              <a:rPr dirty="0"/>
              <a:t> &amp; </a:t>
            </a:r>
            <a:r>
              <a:rPr dirty="0" err="1"/>
              <a:t>BloomIQ</a:t>
            </a:r>
            <a:r>
              <a:rPr dirty="0"/>
              <a:t>. Serves as a better alternative to the scores generated by companies like Equifax, Transunion &amp; FICO.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BloomScore"/>
          <p:cNvSpPr txBox="1">
            <a:spLocks noGrp="1"/>
          </p:cNvSpPr>
          <p:nvPr>
            <p:ph type="body" idx="14"/>
          </p:nvPr>
        </p:nvSpPr>
        <p:spPr>
          <a:xfrm>
            <a:off x="579368" y="561495"/>
            <a:ext cx="2374139" cy="533401"/>
          </a:xfrm>
          <a:prstGeom prst="rect">
            <a:avLst/>
          </a:prstGeom>
        </p:spPr>
        <p:txBody>
          <a:bodyPr/>
          <a:lstStyle/>
          <a:p>
            <a:r>
              <a:t>BloomScore</a:t>
            </a:r>
          </a:p>
        </p:txBody>
      </p:sp>
      <p:sp>
        <p:nvSpPr>
          <p:cNvPr id="479" name="Intelligent enough to account for individuals at different stages in life…"/>
          <p:cNvSpPr txBox="1">
            <a:spLocks noGrp="1"/>
          </p:cNvSpPr>
          <p:nvPr>
            <p:ph type="body" idx="15"/>
          </p:nvPr>
        </p:nvSpPr>
        <p:spPr>
          <a:xfrm>
            <a:off x="530540" y="2114538"/>
            <a:ext cx="11943720" cy="5963085"/>
          </a:xfrm>
          <a:prstGeom prst="rect">
            <a:avLst/>
          </a:prstGeom>
        </p:spPr>
        <p:txBody>
          <a:bodyPr/>
          <a:lstStyle/>
          <a:p>
            <a:pPr marL="866775" indent="-866775" defTabSz="531622">
              <a:spcBef>
                <a:spcPts val="3800"/>
              </a:spcBef>
              <a:buSzPct val="140000"/>
              <a:buBlip>
                <a:blip r:embed="rId2"/>
              </a:buBlip>
              <a:defRPr sz="2912"/>
            </a:pPr>
            <a:r>
              <a:rPr dirty="0"/>
              <a:t>Intelligent enough to account for individuals at different stages in life</a:t>
            </a:r>
          </a:p>
          <a:p>
            <a:pPr marL="1271270" lvl="1" indent="-866775" defTabSz="531622">
              <a:spcBef>
                <a:spcPts val="3800"/>
              </a:spcBef>
              <a:buSzPct val="140000"/>
              <a:buBlip>
                <a:blip r:embed="rId2"/>
              </a:buBlip>
              <a:defRPr sz="2912"/>
            </a:pPr>
            <a:r>
              <a:rPr dirty="0"/>
              <a:t>Different caps at different ages</a:t>
            </a:r>
          </a:p>
          <a:p>
            <a:pPr marL="1271270" lvl="1" indent="-866775" defTabSz="531622">
              <a:spcBef>
                <a:spcPts val="3800"/>
              </a:spcBef>
              <a:buSzPct val="140000"/>
              <a:buBlip>
                <a:blip r:embed="rId2"/>
              </a:buBlip>
              <a:defRPr sz="2912"/>
            </a:pPr>
            <a:r>
              <a:rPr dirty="0"/>
              <a:t>A more inclusive credit score</a:t>
            </a:r>
          </a:p>
          <a:p>
            <a:pPr marL="866775" indent="-866775" defTabSz="531622">
              <a:spcBef>
                <a:spcPts val="3800"/>
              </a:spcBef>
              <a:buSzPct val="140000"/>
              <a:buBlip>
                <a:blip r:embed="rId2"/>
              </a:buBlip>
              <a:defRPr sz="2912"/>
            </a:pPr>
            <a:r>
              <a:rPr dirty="0"/>
              <a:t>Lenders determine their risk appetite</a:t>
            </a:r>
          </a:p>
          <a:p>
            <a:pPr marL="866775" indent="-866775" defTabSz="531622">
              <a:spcBef>
                <a:spcPts val="3800"/>
              </a:spcBef>
              <a:buSzPct val="140000"/>
              <a:buBlip>
                <a:blip r:embed="rId2"/>
              </a:buBlip>
              <a:defRPr sz="2912"/>
            </a:pPr>
            <a:r>
              <a:rPr dirty="0"/>
              <a:t>The algorithm used to calculate score will be open-sourced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Bloom Token [BLT]"/>
          <p:cNvSpPr txBox="1">
            <a:spLocks noGrp="1"/>
          </p:cNvSpPr>
          <p:nvPr>
            <p:ph type="ctrTitle"/>
          </p:nvPr>
        </p:nvSpPr>
        <p:spPr>
          <a:xfrm>
            <a:off x="1270000" y="3691683"/>
            <a:ext cx="10464800" cy="1371879"/>
          </a:xfrm>
          <a:prstGeom prst="rect">
            <a:avLst/>
          </a:prstGeom>
        </p:spPr>
        <p:txBody>
          <a:bodyPr>
            <a:normAutofit fontScale="90000"/>
          </a:bodyPr>
          <a:lstStyle>
            <a:lvl1pPr>
              <a:lnSpc>
                <a:spcPct val="150000"/>
              </a:lnSpc>
            </a:lvl1pPr>
          </a:lstStyle>
          <a:p>
            <a:r>
              <a:t>Bloom Token [BLT]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Bloom Token is an ERC-20 token and is required to participate in the Bloom protocol."/>
          <p:cNvSpPr txBox="1">
            <a:spLocks noGrp="1"/>
          </p:cNvSpPr>
          <p:nvPr>
            <p:ph type="body" idx="13"/>
          </p:nvPr>
        </p:nvSpPr>
        <p:spPr>
          <a:xfrm>
            <a:off x="1595966" y="2727484"/>
            <a:ext cx="10419491" cy="2127839"/>
          </a:xfrm>
          <a:prstGeom prst="rect">
            <a:avLst/>
          </a:prstGeom>
        </p:spPr>
        <p:txBody>
          <a:bodyPr/>
          <a:lstStyle>
            <a:lvl1pPr>
              <a:lnSpc>
                <a:spcPct val="200000"/>
              </a:lnSpc>
            </a:lvl1pPr>
          </a:lstStyle>
          <a:p>
            <a:r>
              <a:rPr dirty="0"/>
              <a:t>Bloom Token is an ERC-20 token and is required to participate in the Bloom protocol.</a:t>
            </a:r>
            <a:r>
              <a:rPr lang="en-CA" dirty="0"/>
              <a:t> </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Bloom Token [BLT]"/>
          <p:cNvSpPr txBox="1">
            <a:spLocks noGrp="1"/>
          </p:cNvSpPr>
          <p:nvPr>
            <p:ph type="body" idx="14"/>
          </p:nvPr>
        </p:nvSpPr>
        <p:spPr>
          <a:xfrm>
            <a:off x="579368" y="561495"/>
            <a:ext cx="3615539" cy="533401"/>
          </a:xfrm>
          <a:prstGeom prst="rect">
            <a:avLst/>
          </a:prstGeom>
        </p:spPr>
        <p:txBody>
          <a:bodyPr/>
          <a:lstStyle/>
          <a:p>
            <a:r>
              <a:t>Bloom Token [BLT]</a:t>
            </a:r>
          </a:p>
        </p:txBody>
      </p:sp>
      <p:sp>
        <p:nvSpPr>
          <p:cNvPr id="486" name="Required to participate in the protocol…"/>
          <p:cNvSpPr txBox="1"/>
          <p:nvPr/>
        </p:nvSpPr>
        <p:spPr>
          <a:xfrm>
            <a:off x="530540" y="2114538"/>
            <a:ext cx="11943720" cy="396520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952500"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Required to participate in the protocol</a:t>
            </a:r>
          </a:p>
          <a:p>
            <a:pPr marL="1397000" lvl="1"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Voting on protocol decisions</a:t>
            </a:r>
          </a:p>
          <a:p>
            <a:pPr marL="1397000" lvl="1"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Paying for attestations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Moving forward"/>
          <p:cNvSpPr txBox="1">
            <a:spLocks noGrp="1"/>
          </p:cNvSpPr>
          <p:nvPr>
            <p:ph type="body" idx="13"/>
          </p:nvPr>
        </p:nvSpPr>
        <p:spPr>
          <a:xfrm>
            <a:off x="868920" y="6863753"/>
            <a:ext cx="1801877" cy="342901"/>
          </a:xfrm>
          <a:prstGeom prst="rect">
            <a:avLst/>
          </a:prstGeom>
        </p:spPr>
        <p:txBody>
          <a:bodyPr/>
          <a:lstStyle>
            <a:lvl1pPr algn="l"/>
          </a:lstStyle>
          <a:p>
            <a:r>
              <a:t>Moving forward</a:t>
            </a:r>
          </a:p>
        </p:txBody>
      </p:sp>
      <p:sp>
        <p:nvSpPr>
          <p:cNvPr id="489" name="The role of the Bloom Token will evolve as the protocol evolves"/>
          <p:cNvSpPr txBox="1">
            <a:spLocks noGrp="1"/>
          </p:cNvSpPr>
          <p:nvPr>
            <p:ph type="body" idx="14"/>
          </p:nvPr>
        </p:nvSpPr>
        <p:spPr>
          <a:xfrm>
            <a:off x="894761" y="7374358"/>
            <a:ext cx="7479336" cy="381001"/>
          </a:xfrm>
          <a:prstGeom prst="rect">
            <a:avLst/>
          </a:prstGeom>
        </p:spPr>
        <p:txBody>
          <a:bodyPr/>
          <a:lstStyle>
            <a:lvl1pPr>
              <a:defRPr>
                <a:latin typeface="Montserrat SemiBold"/>
                <a:ea typeface="Montserrat SemiBold"/>
                <a:cs typeface="Montserrat SemiBold"/>
                <a:sym typeface="Montserrat SemiBold"/>
              </a:defRPr>
            </a:lvl1pPr>
          </a:lstStyle>
          <a:p>
            <a:r>
              <a:t>The role of the Bloom Token will evolve as the protocol evolves</a:t>
            </a:r>
          </a:p>
        </p:txBody>
      </p:sp>
      <p:sp>
        <p:nvSpPr>
          <p:cNvPr id="490" name="Bloom Token [BLT]"/>
          <p:cNvSpPr txBox="1">
            <a:spLocks noGrp="1"/>
          </p:cNvSpPr>
          <p:nvPr>
            <p:ph type="body" idx="15"/>
          </p:nvPr>
        </p:nvSpPr>
        <p:spPr>
          <a:xfrm>
            <a:off x="579368" y="561495"/>
            <a:ext cx="3615539" cy="533401"/>
          </a:xfrm>
          <a:prstGeom prst="rect">
            <a:avLst/>
          </a:prstGeom>
        </p:spPr>
        <p:txBody>
          <a:bodyPr/>
          <a:lstStyle/>
          <a:p>
            <a:r>
              <a:t>Bloom Token [BLT]</a:t>
            </a:r>
          </a:p>
        </p:txBody>
      </p:sp>
      <p:sp>
        <p:nvSpPr>
          <p:cNvPr id="491" name="Required to participate in the protocol…"/>
          <p:cNvSpPr txBox="1"/>
          <p:nvPr/>
        </p:nvSpPr>
        <p:spPr>
          <a:xfrm>
            <a:off x="530540" y="2114538"/>
            <a:ext cx="11943720" cy="396520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952500"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Required to participate in the protocol</a:t>
            </a:r>
          </a:p>
          <a:p>
            <a:pPr marL="1397000" lvl="1"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Voting on protocol decisions</a:t>
            </a:r>
          </a:p>
          <a:p>
            <a:pPr marL="1397000" lvl="1" indent="-952500" algn="l">
              <a:lnSpc>
                <a:spcPct val="150000"/>
              </a:lnSpc>
              <a:spcBef>
                <a:spcPts val="4200"/>
              </a:spcBef>
              <a:buSzPct val="140000"/>
              <a:buBlip>
                <a:blip r:embed="rId2"/>
              </a:buBlip>
              <a:defRPr sz="3200" b="0">
                <a:latin typeface="Montserrat Regular"/>
                <a:ea typeface="Montserrat Regular"/>
                <a:cs typeface="Montserrat Regular"/>
                <a:sym typeface="Montserrat Regular"/>
              </a:defRPr>
            </a:pPr>
            <a:r>
              <a:rPr dirty="0"/>
              <a:t>Paying for attestations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Use Cases Beyond Finance"/>
          <p:cNvSpPr txBox="1">
            <a:spLocks noGrp="1"/>
          </p:cNvSpPr>
          <p:nvPr>
            <p:ph type="ctrTitle"/>
          </p:nvPr>
        </p:nvSpPr>
        <p:spPr>
          <a:xfrm>
            <a:off x="1270000" y="3691683"/>
            <a:ext cx="10464800" cy="1371879"/>
          </a:xfrm>
          <a:prstGeom prst="rect">
            <a:avLst/>
          </a:prstGeom>
        </p:spPr>
        <p:txBody>
          <a:bodyPr>
            <a:normAutofit/>
          </a:bodyPr>
          <a:lstStyle>
            <a:lvl1pPr defTabSz="443991">
              <a:lnSpc>
                <a:spcPct val="150000"/>
              </a:lnSpc>
              <a:defRPr sz="6080"/>
            </a:lvl1pPr>
          </a:lstStyle>
          <a:p>
            <a:r>
              <a:t>Use Cases Beyond Finance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Bloom Use Cases"/>
          <p:cNvSpPr txBox="1">
            <a:spLocks noGrp="1"/>
          </p:cNvSpPr>
          <p:nvPr>
            <p:ph type="body" idx="14"/>
          </p:nvPr>
        </p:nvSpPr>
        <p:spPr>
          <a:xfrm>
            <a:off x="579368" y="561456"/>
            <a:ext cx="1995739" cy="533479"/>
          </a:xfrm>
          <a:prstGeom prst="rect">
            <a:avLst/>
          </a:prstGeom>
        </p:spPr>
        <p:txBody>
          <a:bodyPr/>
          <a:lstStyle/>
          <a:p>
            <a:r>
              <a:rPr dirty="0"/>
              <a:t>Use Cases</a:t>
            </a:r>
          </a:p>
        </p:txBody>
      </p:sp>
      <p:sp>
        <p:nvSpPr>
          <p:cNvPr id="499" name="On-chain record of family relationships…"/>
          <p:cNvSpPr txBox="1"/>
          <p:nvPr/>
        </p:nvSpPr>
        <p:spPr>
          <a:xfrm>
            <a:off x="530540" y="2114538"/>
            <a:ext cx="11943720" cy="596308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733425"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a:t>On-chain record of family relationships</a:t>
            </a:r>
          </a:p>
          <a:p>
            <a:pPr marL="1075689" lvl="1"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err="1"/>
              <a:t>eg.</a:t>
            </a:r>
            <a:r>
              <a:rPr dirty="0"/>
              <a:t> Marriage contract, parental verification</a:t>
            </a:r>
          </a:p>
          <a:p>
            <a:pPr marL="733425"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a:t>Verification for dating apps</a:t>
            </a:r>
          </a:p>
          <a:p>
            <a:pPr marL="1075689" lvl="1"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err="1"/>
              <a:t>eg.</a:t>
            </a:r>
            <a:r>
              <a:rPr dirty="0"/>
              <a:t> Se</a:t>
            </a:r>
            <a:r>
              <a:rPr lang="en-CA" dirty="0"/>
              <a:t>r</a:t>
            </a:r>
            <a:r>
              <a:rPr dirty="0" err="1"/>
              <a:t>gei</a:t>
            </a:r>
            <a:r>
              <a:rPr dirty="0"/>
              <a:t> has a verified name, phone number and date of birth on his </a:t>
            </a:r>
            <a:r>
              <a:rPr dirty="0" err="1"/>
              <a:t>BloomID</a:t>
            </a:r>
            <a:endParaRPr dirty="0"/>
          </a:p>
          <a:p>
            <a:pPr marL="733425"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a:t>Educational history</a:t>
            </a:r>
          </a:p>
          <a:p>
            <a:pPr marL="1075689" lvl="1" indent="-733425" algn="l" defTabSz="449833">
              <a:lnSpc>
                <a:spcPct val="150000"/>
              </a:lnSpc>
              <a:spcBef>
                <a:spcPts val="3200"/>
              </a:spcBef>
              <a:buSzPct val="140000"/>
              <a:buBlip>
                <a:blip r:embed="rId2"/>
              </a:buBlip>
              <a:defRPr sz="2464" b="0">
                <a:latin typeface="Montserrat Regular"/>
                <a:ea typeface="Montserrat Regular"/>
                <a:cs typeface="Montserrat Regular"/>
                <a:sym typeface="Montserrat Regular"/>
              </a:defRPr>
            </a:pPr>
            <a:r>
              <a:rPr dirty="0"/>
              <a:t>Verified degree from </a:t>
            </a:r>
            <a:r>
              <a:rPr lang="en-CA" dirty="0"/>
              <a:t>SAIT via Odem, or </a:t>
            </a:r>
            <a:r>
              <a:rPr dirty="0"/>
              <a:t>Oxford University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Bloom"/>
          <p:cNvSpPr txBox="1">
            <a:spLocks noGrp="1"/>
          </p:cNvSpPr>
          <p:nvPr>
            <p:ph type="ctrTitle"/>
          </p:nvPr>
        </p:nvSpPr>
        <p:spPr>
          <a:xfrm>
            <a:off x="1270000" y="3469812"/>
            <a:ext cx="10464800" cy="2813976"/>
          </a:xfrm>
          <a:prstGeom prst="rect">
            <a:avLst/>
          </a:prstGeom>
        </p:spPr>
        <p:txBody>
          <a:bodyPr>
            <a:normAutofit fontScale="90000"/>
          </a:bodyPr>
          <a:lstStyle>
            <a:lvl1pPr>
              <a:lnSpc>
                <a:spcPct val="150000"/>
              </a:lnSpc>
            </a:lvl1pPr>
          </a:lstStyle>
          <a:p>
            <a:r>
              <a:rPr lang="en-CA" dirty="0"/>
              <a:t>What is the </a:t>
            </a:r>
            <a:r>
              <a:rPr dirty="0"/>
              <a:t>Bloom</a:t>
            </a:r>
            <a:r>
              <a:rPr lang="en-CA" dirty="0"/>
              <a:t> protocol?</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Bloom is building an end-to-end protocol for identity verification, risk assessment and credit scoring — built entirely on the Ethereum blockchain."/>
          <p:cNvSpPr txBox="1">
            <a:spLocks noGrp="1"/>
          </p:cNvSpPr>
          <p:nvPr>
            <p:ph type="body" idx="13"/>
          </p:nvPr>
        </p:nvSpPr>
        <p:spPr>
          <a:xfrm>
            <a:off x="1595966" y="2727484"/>
            <a:ext cx="10419491" cy="2821531"/>
          </a:xfrm>
          <a:prstGeom prst="rect">
            <a:avLst/>
          </a:prstGeom>
        </p:spPr>
        <p:txBody>
          <a:bodyPr>
            <a:noAutofit/>
          </a:bodyPr>
          <a:lstStyle>
            <a:lvl1pPr defTabSz="560831">
              <a:lnSpc>
                <a:spcPct val="200000"/>
              </a:lnSpc>
              <a:spcBef>
                <a:spcPts val="4000"/>
              </a:spcBef>
              <a:defRPr sz="3072"/>
            </a:lvl1pPr>
          </a:lstStyle>
          <a:p>
            <a:r>
              <a:rPr lang="en-US" dirty="0"/>
              <a:t>Bloom is a solution for secure decentralized/digital identity and credit. Bloom provides consumers with a secure method to authenticate identity and financial information without exposing personal information. By decentralizing information sharing between untrusted parties, the system reduces risk of identity theft. With Bloom individuals own and control their data.</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Bloom Protocol"/>
          <p:cNvSpPr txBox="1">
            <a:spLocks noGrp="1"/>
          </p:cNvSpPr>
          <p:nvPr>
            <p:ph type="body" idx="14"/>
          </p:nvPr>
        </p:nvSpPr>
        <p:spPr>
          <a:xfrm>
            <a:off x="579368" y="561495"/>
            <a:ext cx="3001773" cy="533401"/>
          </a:xfrm>
          <a:prstGeom prst="rect">
            <a:avLst/>
          </a:prstGeom>
        </p:spPr>
        <p:txBody>
          <a:bodyPr/>
          <a:lstStyle/>
          <a:p>
            <a:r>
              <a:t>Bloom Protocol</a:t>
            </a:r>
          </a:p>
        </p:txBody>
      </p:sp>
      <p:sp>
        <p:nvSpPr>
          <p:cNvPr id="365" name="Bloom is not a lender; rather a platform for lenders to determine the credit worthiness of an individual…"/>
          <p:cNvSpPr txBox="1">
            <a:spLocks noGrp="1"/>
          </p:cNvSpPr>
          <p:nvPr>
            <p:ph type="body" idx="15"/>
          </p:nvPr>
        </p:nvSpPr>
        <p:spPr>
          <a:xfrm>
            <a:off x="530540" y="2114538"/>
            <a:ext cx="11943720" cy="6374007"/>
          </a:xfrm>
          <a:prstGeom prst="rect">
            <a:avLst/>
          </a:prstGeom>
        </p:spPr>
        <p:txBody>
          <a:bodyPr>
            <a:normAutofit fontScale="92500" lnSpcReduction="20000"/>
          </a:bodyPr>
          <a:lstStyle/>
          <a:p>
            <a:pPr marL="733425" indent="-733425" defTabSz="449833">
              <a:spcBef>
                <a:spcPts val="3200"/>
              </a:spcBef>
              <a:buSzPct val="140000"/>
              <a:buBlip>
                <a:blip r:embed="rId2"/>
              </a:buBlip>
              <a:defRPr sz="2464"/>
            </a:pPr>
            <a:r>
              <a:rPr dirty="0"/>
              <a:t>Bloom is not a lender; rather a platform for lenders to determine the credit worthiness of an individual</a:t>
            </a:r>
          </a:p>
          <a:p>
            <a:pPr marL="733425" indent="-733425" defTabSz="449833">
              <a:spcBef>
                <a:spcPts val="3200"/>
              </a:spcBef>
              <a:buSzPct val="140000"/>
              <a:buBlip>
                <a:blip r:embed="rId2"/>
              </a:buBlip>
              <a:defRPr sz="2464"/>
            </a:pPr>
            <a:r>
              <a:rPr dirty="0"/>
              <a:t>Solutions for identity fraud &amp; cross-border credit scoring</a:t>
            </a:r>
          </a:p>
          <a:p>
            <a:pPr marL="733425" indent="-733425" defTabSz="449833">
              <a:spcBef>
                <a:spcPts val="3200"/>
              </a:spcBef>
              <a:buSzPct val="140000"/>
              <a:buBlip>
                <a:blip r:embed="rId2"/>
              </a:buBlip>
              <a:defRPr sz="2464"/>
            </a:pPr>
            <a:r>
              <a:rPr dirty="0"/>
              <a:t>Protocol is made up of three keystones:</a:t>
            </a:r>
          </a:p>
          <a:p>
            <a:pPr marL="1075689" lvl="1" indent="-733425" defTabSz="449833">
              <a:spcBef>
                <a:spcPts val="3200"/>
              </a:spcBef>
              <a:buSzPct val="140000"/>
              <a:buBlip>
                <a:blip r:embed="rId2"/>
              </a:buBlip>
              <a:defRPr sz="2464"/>
            </a:pPr>
            <a:r>
              <a:rPr dirty="0" err="1"/>
              <a:t>BloomID</a:t>
            </a:r>
            <a:endParaRPr dirty="0"/>
          </a:p>
          <a:p>
            <a:pPr marL="1075689" lvl="1" indent="-733425" defTabSz="449833">
              <a:spcBef>
                <a:spcPts val="3200"/>
              </a:spcBef>
              <a:buSzPct val="140000"/>
              <a:buBlip>
                <a:blip r:embed="rId2"/>
              </a:buBlip>
              <a:defRPr sz="2464"/>
            </a:pPr>
            <a:r>
              <a:rPr dirty="0" err="1"/>
              <a:t>BloomIQ</a:t>
            </a:r>
            <a:endParaRPr dirty="0"/>
          </a:p>
          <a:p>
            <a:pPr marL="1075689" lvl="1" indent="-733425" defTabSz="449833">
              <a:spcBef>
                <a:spcPts val="3200"/>
              </a:spcBef>
              <a:buSzPct val="140000"/>
              <a:buBlip>
                <a:blip r:embed="rId2"/>
              </a:buBlip>
              <a:defRPr sz="2464"/>
            </a:pPr>
            <a:r>
              <a:rPr dirty="0" err="1"/>
              <a:t>BloomScore</a:t>
            </a:r>
            <a:endParaRPr lang="en-CA" dirty="0"/>
          </a:p>
          <a:p>
            <a:pPr marL="631189" indent="-733425" defTabSz="449833">
              <a:spcBef>
                <a:spcPts val="3200"/>
              </a:spcBef>
              <a:buSzPct val="140000"/>
              <a:defRPr sz="2464"/>
            </a:pPr>
            <a:r>
              <a:rPr lang="en-US" dirty="0"/>
              <a:t>All smart contract code is open-sourced after a security audit.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BloomID"/>
          <p:cNvSpPr txBox="1">
            <a:spLocks noGrp="1"/>
          </p:cNvSpPr>
          <p:nvPr>
            <p:ph type="ctrTitle"/>
          </p:nvPr>
        </p:nvSpPr>
        <p:spPr>
          <a:xfrm>
            <a:off x="1270000" y="3691683"/>
            <a:ext cx="10464800" cy="1371879"/>
          </a:xfrm>
          <a:prstGeom prst="rect">
            <a:avLst/>
          </a:prstGeom>
        </p:spPr>
        <p:txBody>
          <a:bodyPr>
            <a:normAutofit fontScale="90000"/>
          </a:bodyPr>
          <a:lstStyle>
            <a:lvl1pPr>
              <a:lnSpc>
                <a:spcPct val="150000"/>
              </a:lnSpc>
            </a:lvl1pPr>
          </a:lstStyle>
          <a:p>
            <a:r>
              <a:rPr dirty="0" err="1"/>
              <a:t>BloomID</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BloomID is a decentralized identity that allows you to verify your data in a secure way on the Ethereum blockchain"/>
          <p:cNvSpPr txBox="1">
            <a:spLocks noGrp="1"/>
          </p:cNvSpPr>
          <p:nvPr>
            <p:ph type="body" idx="13"/>
          </p:nvPr>
        </p:nvSpPr>
        <p:spPr>
          <a:xfrm>
            <a:off x="1595966" y="2727484"/>
            <a:ext cx="10419491" cy="2821531"/>
          </a:xfrm>
          <a:prstGeom prst="rect">
            <a:avLst/>
          </a:prstGeom>
        </p:spPr>
        <p:txBody>
          <a:bodyPr>
            <a:normAutofit/>
          </a:bodyPr>
          <a:lstStyle>
            <a:lvl1pPr>
              <a:lnSpc>
                <a:spcPct val="200000"/>
              </a:lnSpc>
            </a:lvl1pPr>
          </a:lstStyle>
          <a:p>
            <a:r>
              <a:rPr dirty="0" err="1"/>
              <a:t>BloomID</a:t>
            </a:r>
            <a:r>
              <a:rPr dirty="0"/>
              <a:t> is a decentralized identity that allows you to verify your data in a secure way on the Ethereum blockchain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BloomID"/>
          <p:cNvSpPr txBox="1">
            <a:spLocks noGrp="1"/>
          </p:cNvSpPr>
          <p:nvPr>
            <p:ph type="body" idx="14"/>
          </p:nvPr>
        </p:nvSpPr>
        <p:spPr>
          <a:xfrm>
            <a:off x="579368" y="561495"/>
            <a:ext cx="1742593" cy="533401"/>
          </a:xfrm>
          <a:prstGeom prst="rect">
            <a:avLst/>
          </a:prstGeom>
        </p:spPr>
        <p:txBody>
          <a:bodyPr/>
          <a:lstStyle/>
          <a:p>
            <a:r>
              <a:rPr dirty="0" err="1"/>
              <a:t>BloomID</a:t>
            </a:r>
            <a:endParaRPr dirty="0"/>
          </a:p>
        </p:txBody>
      </p:sp>
      <p:sp>
        <p:nvSpPr>
          <p:cNvPr id="377" name="Mobile &amp; Web Application available for users to verify data…"/>
          <p:cNvSpPr txBox="1"/>
          <p:nvPr/>
        </p:nvSpPr>
        <p:spPr>
          <a:xfrm>
            <a:off x="530540" y="1776584"/>
            <a:ext cx="11943720" cy="57813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619125"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Mobile &amp; Web Application available for users to verify data</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Phone number &gt; Confirmation Code</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Photo ID &gt; Third</a:t>
            </a:r>
            <a:r>
              <a:rPr lang="en-CA" dirty="0"/>
              <a:t>-</a:t>
            </a:r>
            <a:r>
              <a:rPr dirty="0"/>
              <a:t>party attester</a:t>
            </a:r>
            <a:endParaRPr lang="en-CA" dirty="0"/>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lang="en-CA" dirty="0"/>
              <a:t>Income &gt; Third-party attester</a:t>
            </a:r>
            <a:endParaRPr dirty="0"/>
          </a:p>
          <a:p>
            <a:pPr marL="619125"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Data not stored on the blockchain</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The attestation that the data has been verified is stored on the blockchain</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Data is encrypted using a user</a:t>
            </a:r>
            <a:r>
              <a:rPr lang="en-CA" dirty="0"/>
              <a:t>'</a:t>
            </a:r>
            <a:r>
              <a:rPr dirty="0"/>
              <a:t>s private keys and store</a:t>
            </a:r>
            <a:r>
              <a:rPr lang="en-CA" dirty="0"/>
              <a:t>d using a secure mechanism (e.g. vault)</a:t>
            </a:r>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ring Data"/>
          <p:cNvSpPr txBox="1">
            <a:spLocks noGrp="1"/>
          </p:cNvSpPr>
          <p:nvPr>
            <p:ph type="body" idx="13"/>
          </p:nvPr>
        </p:nvSpPr>
        <p:spPr>
          <a:xfrm>
            <a:off x="868920" y="6863753"/>
            <a:ext cx="1506018" cy="342901"/>
          </a:xfrm>
          <a:prstGeom prst="rect">
            <a:avLst/>
          </a:prstGeom>
        </p:spPr>
        <p:txBody>
          <a:bodyPr/>
          <a:lstStyle>
            <a:lvl1pPr algn="l"/>
          </a:lstStyle>
          <a:p>
            <a:r>
              <a:t>Sharing Data</a:t>
            </a:r>
          </a:p>
        </p:txBody>
      </p:sp>
      <p:sp>
        <p:nvSpPr>
          <p:cNvPr id="380" name="Control over when to share data, what data to share, what level of detail and for how long"/>
          <p:cNvSpPr txBox="1">
            <a:spLocks noGrp="1"/>
          </p:cNvSpPr>
          <p:nvPr>
            <p:ph type="body" idx="14"/>
          </p:nvPr>
        </p:nvSpPr>
        <p:spPr>
          <a:xfrm>
            <a:off x="894761" y="7374358"/>
            <a:ext cx="10655047" cy="381001"/>
          </a:xfrm>
          <a:prstGeom prst="rect">
            <a:avLst/>
          </a:prstGeom>
        </p:spPr>
        <p:txBody>
          <a:bodyPr/>
          <a:lstStyle>
            <a:lvl1pPr>
              <a:defRPr>
                <a:latin typeface="Montserrat SemiBold"/>
                <a:ea typeface="Montserrat SemiBold"/>
                <a:cs typeface="Montserrat SemiBold"/>
                <a:sym typeface="Montserrat SemiBold"/>
              </a:defRPr>
            </a:lvl1pPr>
          </a:lstStyle>
          <a:p>
            <a:r>
              <a:rPr dirty="0"/>
              <a:t>Control over when to share data, what data to share, what level of detail and for how long</a:t>
            </a:r>
          </a:p>
        </p:txBody>
      </p:sp>
      <p:sp>
        <p:nvSpPr>
          <p:cNvPr id="381" name="BloomID"/>
          <p:cNvSpPr txBox="1">
            <a:spLocks noGrp="1"/>
          </p:cNvSpPr>
          <p:nvPr>
            <p:ph type="body" idx="15"/>
          </p:nvPr>
        </p:nvSpPr>
        <p:spPr>
          <a:xfrm>
            <a:off x="579368" y="561495"/>
            <a:ext cx="1742593" cy="533401"/>
          </a:xfrm>
          <a:prstGeom prst="rect">
            <a:avLst/>
          </a:prstGeom>
        </p:spPr>
        <p:txBody>
          <a:bodyPr/>
          <a:lstStyle/>
          <a:p>
            <a:r>
              <a:rPr dirty="0" err="1"/>
              <a:t>BloomID</a:t>
            </a:r>
            <a:endParaRPr dirty="0"/>
          </a:p>
        </p:txBody>
      </p:sp>
      <p:sp>
        <p:nvSpPr>
          <p:cNvPr id="382" name="Mobile &amp; Web Application available for users to verify data…"/>
          <p:cNvSpPr txBox="1"/>
          <p:nvPr/>
        </p:nvSpPr>
        <p:spPr>
          <a:xfrm>
            <a:off x="530540" y="1776584"/>
            <a:ext cx="11943720" cy="464111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619125"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Mobile &amp; Web Application available for users to verify data</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Phone number &gt; Confirmation Code</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Photo ID &gt; Third party attester</a:t>
            </a:r>
          </a:p>
          <a:p>
            <a:pPr marL="619125"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Data is stored not stored on the blockchain</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The attestations that the data has been verified is stored on the blockchain</a:t>
            </a:r>
          </a:p>
          <a:p>
            <a:pPr marL="908050" lvl="1" indent="-619125" algn="l" defTabSz="379729">
              <a:lnSpc>
                <a:spcPct val="150000"/>
              </a:lnSpc>
              <a:spcBef>
                <a:spcPts val="2700"/>
              </a:spcBef>
              <a:buSzPct val="140000"/>
              <a:buBlip>
                <a:blip r:embed="rId2"/>
              </a:buBlip>
              <a:defRPr sz="2080" b="0">
                <a:latin typeface="Montserrat Regular"/>
                <a:ea typeface="Montserrat Regular"/>
                <a:cs typeface="Montserrat Regular"/>
                <a:sym typeface="Montserrat Regular"/>
              </a:defRPr>
            </a:pPr>
            <a:r>
              <a:rPr dirty="0"/>
              <a:t>Data is encrypted using a users private keys and stored on the user’s local device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3662</TotalTime>
  <Words>753</Words>
  <Application>Microsoft Office PowerPoint</Application>
  <PresentationFormat>Custom</PresentationFormat>
  <Paragraphs>89</Paragraphs>
  <Slides>27</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Helvetica Light</vt:lpstr>
      <vt:lpstr>Helvetica Neue</vt:lpstr>
      <vt:lpstr>Helvetica Neue Light</vt:lpstr>
      <vt:lpstr>Helvetica Neue Medium</vt:lpstr>
      <vt:lpstr>Helvetica Neue Thin</vt:lpstr>
      <vt:lpstr>Montserrat Bold</vt:lpstr>
      <vt:lpstr>Montserrat Regular</vt:lpstr>
      <vt:lpstr>Montserrat SemiBold</vt:lpstr>
      <vt:lpstr>White</vt:lpstr>
      <vt:lpstr>Bloom 101</vt:lpstr>
      <vt:lpstr>PowerPoint Presentation</vt:lpstr>
      <vt:lpstr>What is the Bloom protocol?</vt:lpstr>
      <vt:lpstr>PowerPoint Presentation</vt:lpstr>
      <vt:lpstr>PowerPoint Presentation</vt:lpstr>
      <vt:lpstr>BloomID</vt:lpstr>
      <vt:lpstr>PowerPoint Presentation</vt:lpstr>
      <vt:lpstr>PowerPoint Presentation</vt:lpstr>
      <vt:lpstr>PowerPoint Presentation</vt:lpstr>
      <vt:lpstr>PowerPoint Presentation</vt:lpstr>
      <vt:lpstr>PowerPoint Presentation</vt:lpstr>
      <vt:lpstr>BloomID FAQ</vt:lpstr>
      <vt:lpstr>PowerPoint Presentation</vt:lpstr>
      <vt:lpstr>PowerPoint Presentation</vt:lpstr>
      <vt:lpstr>BloomIQ</vt:lpstr>
      <vt:lpstr>PowerPoint Presentation</vt:lpstr>
      <vt:lpstr>PowerPoint Presentation</vt:lpstr>
      <vt:lpstr>PowerPoint Presentation</vt:lpstr>
      <vt:lpstr>BloomScore</vt:lpstr>
      <vt:lpstr>PowerPoint Presentation</vt:lpstr>
      <vt:lpstr>PowerPoint Presentation</vt:lpstr>
      <vt:lpstr>Bloom Token [BLT]</vt:lpstr>
      <vt:lpstr>PowerPoint Presentation</vt:lpstr>
      <vt:lpstr>PowerPoint Presentation</vt:lpstr>
      <vt:lpstr>PowerPoint Presentation</vt:lpstr>
      <vt:lpstr>Use Cases Beyond Finance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 101</dc:title>
  <dc:creator>Derek Silva</dc:creator>
  <cp:lastModifiedBy>Derek Silva</cp:lastModifiedBy>
  <cp:revision>27</cp:revision>
  <dcterms:modified xsi:type="dcterms:W3CDTF">2019-01-30T17:41:30Z</dcterms:modified>
</cp:coreProperties>
</file>