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Helvetica Neue"/>
      <p:regular r:id="rId21"/>
      <p:bold r:id="rId22"/>
      <p:italic r:id="rId23"/>
      <p:boldItalic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The current version of Dai in the wild is single collateral which means that if a black swan were to occur and the price of ETH was to drop instantaneously across all exchanges at once to 0, then Dai would fail. The multi collateral version of Dai is due to be released in June will be resilient even in the face of such an event because the collateral pool will be diversified with non-correlated assets. This means that even if one collateral type fails completely that Dai holders would still be made whole because all CDPs in which the Dai were created are all over-collateralized.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Overcollateralization ensures that in event of a rapid decrease in asset price that a CDP can be liquidated with extra value to spare. This ensures that Dai holders can sleep well at night knowing that no matter what happens to the price of the asset backing their Dai that they can always receive equivalent value of the assets backing the Dai in circulation.</a:t>
            </a:r>
            <a:endParaRPr/>
          </a:p>
          <a:p>
            <a:pPr indent="0" lvl="0" marL="0" marR="0" rtl="0" algn="l">
              <a:spcBef>
                <a:spcPts val="0"/>
              </a:spcBef>
              <a:spcAft>
                <a:spcPts val="0"/>
              </a:spcAft>
              <a:buNone/>
            </a:pPr>
            <a:r>
              <a:rPr b="0" i="0" lang="en-US" sz="1100" u="none" cap="none" strike="noStrike">
                <a:latin typeface="Arial"/>
                <a:ea typeface="Arial"/>
                <a:cs typeface="Arial"/>
                <a:sym typeface="Arial"/>
              </a:rPr>
              <a:t>At the time of writing CDP’s were currently 370% over-collateralized.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The last method we use to ensure stability and security of the system is what we call global settlement.</a:t>
            </a:r>
            <a:endParaRPr/>
          </a:p>
          <a:p>
            <a:pPr indent="0" lvl="0" marL="0" marR="0" rtl="0" algn="l">
              <a:spcBef>
                <a:spcPts val="0"/>
              </a:spcBef>
              <a:spcAft>
                <a:spcPts val="0"/>
              </a:spcAft>
              <a:buNone/>
            </a:pPr>
            <a:r>
              <a:t/>
            </a:r>
            <a:endParaRPr b="0" i="0" sz="1100" u="none" cap="none" strike="noStrike">
              <a:latin typeface="Arial"/>
              <a:ea typeface="Arial"/>
              <a:cs typeface="Arial"/>
              <a:sym typeface="Arial"/>
            </a:endParaRPr>
          </a:p>
          <a:p>
            <a:pPr indent="0" lvl="0" marL="0" marR="0" rtl="0" algn="l">
              <a:spcBef>
                <a:spcPts val="0"/>
              </a:spcBef>
              <a:spcAft>
                <a:spcPts val="0"/>
              </a:spcAft>
              <a:buNone/>
            </a:pPr>
            <a:r>
              <a:rPr b="0" i="0" lang="en-US" sz="1100" u="none" cap="none" strike="noStrike">
                <a:latin typeface="Arial"/>
                <a:ea typeface="Arial"/>
                <a:cs typeface="Arial"/>
                <a:sym typeface="Arial"/>
              </a:rPr>
              <a:t>At any point in time if the price of Dai strays too far away from the dollar... the system can be “globally settled”.</a:t>
            </a:r>
            <a:endParaRPr/>
          </a:p>
          <a:p>
            <a:pPr indent="0" lvl="0" marL="0" marR="0" rtl="0" algn="l">
              <a:spcBef>
                <a:spcPts val="0"/>
              </a:spcBef>
              <a:spcAft>
                <a:spcPts val="0"/>
              </a:spcAft>
              <a:buNone/>
            </a:pPr>
            <a:r>
              <a:rPr b="0" i="0" lang="en-US" sz="1100" u="none" cap="none" strike="noStrike">
                <a:latin typeface="Arial"/>
                <a:ea typeface="Arial"/>
                <a:cs typeface="Arial"/>
                <a:sym typeface="Arial"/>
              </a:rPr>
              <a:t>This means that the value of the assets which back each Dai can be made available to be redeemed by each Dai holder. </a:t>
            </a:r>
            <a:endParaRPr/>
          </a:p>
          <a:p>
            <a:pPr indent="0" lvl="0" marL="0" marR="0" rtl="0" algn="l">
              <a:spcBef>
                <a:spcPts val="0"/>
              </a:spcBef>
              <a:spcAft>
                <a:spcPts val="0"/>
              </a:spcAft>
              <a:buNone/>
            </a:pPr>
            <a:r>
              <a:rPr b="0" i="0" lang="en-US" sz="1100" u="none" cap="none" strike="noStrike">
                <a:latin typeface="Arial"/>
                <a:ea typeface="Arial"/>
                <a:cs typeface="Arial"/>
                <a:sym typeface="Arial"/>
              </a:rPr>
              <a:t>This THREAT ensures that a class of motivated actors called keepers can in good faith provide liquidity on either side of the peg and make a profit doing so as they know that if the price moves far enough away from the peg that the system can and will be settled.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To summarize, these are the methods that ensure the security and stability of multi collateral Dai:</a:t>
            </a:r>
            <a:endParaRPr/>
          </a:p>
          <a:p>
            <a:pPr indent="0" lvl="0" marL="0" marR="0" rtl="0" algn="l">
              <a:spcBef>
                <a:spcPts val="0"/>
              </a:spcBef>
              <a:spcAft>
                <a:spcPts val="0"/>
              </a:spcAft>
              <a:buNone/>
            </a:pPr>
            <a:r>
              <a:t/>
            </a:r>
            <a:endParaRPr b="0" i="0" sz="1100" u="none" cap="none" strike="noStrike">
              <a:latin typeface="Arial"/>
              <a:ea typeface="Arial"/>
              <a:cs typeface="Arial"/>
              <a:sym typeface="Arial"/>
            </a:endParaRPr>
          </a:p>
          <a:p>
            <a:pPr indent="0" lvl="0" marL="0" marR="0" rtl="0" algn="l">
              <a:spcBef>
                <a:spcPts val="0"/>
              </a:spcBef>
              <a:spcAft>
                <a:spcPts val="0"/>
              </a:spcAft>
              <a:buNone/>
            </a:pPr>
            <a:r>
              <a:rPr b="0" i="0" lang="en-US" sz="1100" u="none" cap="none" strike="noStrike">
                <a:latin typeface="Arial"/>
                <a:ea typeface="Arial"/>
                <a:cs typeface="Arial"/>
                <a:sym typeface="Arial"/>
              </a:rPr>
              <a:t>Diversifed, uncorrelated collateral pool which is thus reslient in the face of black swans</a:t>
            </a:r>
            <a:endParaRPr/>
          </a:p>
          <a:p>
            <a:pPr indent="0" lvl="0" marL="0" marR="0" rtl="0" algn="l">
              <a:spcBef>
                <a:spcPts val="0"/>
              </a:spcBef>
              <a:spcAft>
                <a:spcPts val="0"/>
              </a:spcAft>
              <a:buNone/>
            </a:pPr>
            <a:r>
              <a:t/>
            </a:r>
            <a:endParaRPr b="0" i="0" sz="1100" u="none" cap="none" strike="noStrike">
              <a:latin typeface="Arial"/>
              <a:ea typeface="Arial"/>
              <a:cs typeface="Arial"/>
              <a:sym typeface="Arial"/>
            </a:endParaRPr>
          </a:p>
          <a:p>
            <a:pPr indent="0" lvl="0" marL="0" marR="0" rtl="0" algn="l">
              <a:spcBef>
                <a:spcPts val="0"/>
              </a:spcBef>
              <a:spcAft>
                <a:spcPts val="0"/>
              </a:spcAft>
              <a:buNone/>
            </a:pPr>
            <a:r>
              <a:rPr b="0" i="0" lang="en-US" sz="1100" u="none" cap="none" strike="noStrike">
                <a:latin typeface="Arial"/>
                <a:ea typeface="Arial"/>
                <a:cs typeface="Arial"/>
                <a:sym typeface="Arial"/>
              </a:rPr>
              <a:t>Over collateralization and the threat of global settlement at any time ensure the stability of Dai.</a:t>
            </a:r>
            <a:endParaRPr/>
          </a:p>
          <a:p>
            <a:pPr indent="0" lvl="0" marL="0" marR="0" rtl="0" algn="l">
              <a:spcBef>
                <a:spcPts val="0"/>
              </a:spcBef>
              <a:spcAft>
                <a:spcPts val="0"/>
              </a:spcAft>
              <a:buNone/>
            </a:pPr>
            <a:r>
              <a:rPr b="0" i="0" lang="en-US" sz="1100" u="none" cap="none" strike="noStrike">
                <a:latin typeface="Arial"/>
                <a:ea typeface="Arial"/>
                <a:cs typeface="Arial"/>
                <a:sym typeface="Arial"/>
              </a:rPr>
              <a:t>Arbitrageurs provide liquidity at the peg because they know that the system can be shut down at any time and have exactly $1 worth of collateral returned to them.</a:t>
            </a:r>
            <a:endParaRPr/>
          </a:p>
          <a:p>
            <a:pPr indent="0" lvl="0" marL="0" marR="0" rtl="0" algn="l">
              <a:spcBef>
                <a:spcPts val="0"/>
              </a:spcBef>
              <a:spcAft>
                <a:spcPts val="0"/>
              </a:spcAft>
              <a:buNone/>
            </a:pPr>
            <a:r>
              <a:rPr b="0" i="0" lang="en-US" sz="1100" u="none" cap="none" strike="noStrike">
                <a:latin typeface="Arial"/>
                <a:ea typeface="Arial"/>
                <a:cs typeface="Arial"/>
                <a:sym typeface="Arial"/>
              </a:rPr>
              <a:t>The old instance of Dai is then rendered invalid and the holder is prompted to migrate to the new instance by redeeming the old instance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MKR is used for voting in new collateral types and it is also used to vote on the risk parameters associated with these collateral types.</a:t>
            </a:r>
            <a:endParaRPr/>
          </a:p>
          <a:p>
            <a:pPr indent="0" lvl="0" marL="0" marR="0" rtl="0" algn="l">
              <a:spcBef>
                <a:spcPts val="0"/>
              </a:spcBef>
              <a:spcAft>
                <a:spcPts val="0"/>
              </a:spcAft>
              <a:buNone/>
            </a:pPr>
            <a:r>
              <a:rPr b="0" i="0" lang="en-US" sz="1100" u="none" cap="none" strike="noStrike">
                <a:latin typeface="Arial"/>
                <a:ea typeface="Arial"/>
                <a:cs typeface="Arial"/>
                <a:sym typeface="Arial"/>
              </a:rPr>
              <a:t>It is also a necessary ingredient to close a CDP and is thus the fuel for the Dai Credit System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15000"/>
              </a:lnSpc>
              <a:spcBef>
                <a:spcPts val="0"/>
              </a:spcBef>
              <a:spcAft>
                <a:spcPts val="0"/>
              </a:spcAft>
              <a:buClr>
                <a:srgbClr val="000000"/>
              </a:buClr>
              <a:buSzPts val="1100"/>
              <a:buFont typeface="Arial"/>
              <a:buChar char="●"/>
            </a:pPr>
            <a:r>
              <a:rPr b="0" i="0" lang="en-US" sz="1100" u="none" cap="none" strike="noStrike">
                <a:latin typeface="Arial"/>
                <a:ea typeface="Arial"/>
                <a:cs typeface="Arial"/>
                <a:sym typeface="Arial"/>
              </a:rPr>
              <a:t>Maker is a decentralized autonomous organization that built the Dai Credit System.</a:t>
            </a:r>
            <a:endParaRPr/>
          </a:p>
          <a:p>
            <a:pPr indent="-298450" lvl="0" marL="457200" marR="0" rtl="0" algn="l">
              <a:lnSpc>
                <a:spcPct val="115000"/>
              </a:lnSpc>
              <a:spcBef>
                <a:spcPts val="0"/>
              </a:spcBef>
              <a:spcAft>
                <a:spcPts val="0"/>
              </a:spcAft>
              <a:buClr>
                <a:srgbClr val="000000"/>
              </a:buClr>
              <a:buSzPts val="1100"/>
              <a:buFont typeface="Arial"/>
              <a:buChar char="●"/>
            </a:pPr>
            <a:r>
              <a:rPr b="0" i="0" lang="en-US" sz="1100" u="none" cap="none" strike="noStrike">
                <a:latin typeface="Arial"/>
                <a:ea typeface="Arial"/>
                <a:cs typeface="Arial"/>
                <a:sym typeface="Arial"/>
              </a:rPr>
              <a:t>Dai is the essential piece of the puzzle to unlock an empowered financial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15000"/>
              </a:lnSpc>
              <a:spcBef>
                <a:spcPts val="0"/>
              </a:spcBef>
              <a:spcAft>
                <a:spcPts val="0"/>
              </a:spcAft>
              <a:buClr>
                <a:srgbClr val="000000"/>
              </a:buClr>
              <a:buSzPts val="1100"/>
              <a:buFont typeface="Arial"/>
              <a:buChar char="●"/>
            </a:pPr>
            <a:r>
              <a:rPr b="0" i="0" lang="en-US" sz="1100" u="none" cap="none" strike="noStrike">
                <a:latin typeface="Arial"/>
                <a:ea typeface="Arial"/>
                <a:cs typeface="Arial"/>
                <a:sym typeface="Arial"/>
              </a:rPr>
              <a:t>Maker is a decentralized autonomous organization that built the Dai Credit System.</a:t>
            </a:r>
            <a:endParaRPr/>
          </a:p>
          <a:p>
            <a:pPr indent="-298450" lvl="0" marL="457200" marR="0" rtl="0" algn="l">
              <a:lnSpc>
                <a:spcPct val="115000"/>
              </a:lnSpc>
              <a:spcBef>
                <a:spcPts val="0"/>
              </a:spcBef>
              <a:spcAft>
                <a:spcPts val="0"/>
              </a:spcAft>
              <a:buClr>
                <a:srgbClr val="000000"/>
              </a:buClr>
              <a:buSzPts val="1100"/>
              <a:buFont typeface="Arial"/>
              <a:buChar char="●"/>
            </a:pPr>
            <a:r>
              <a:rPr b="0" i="0" lang="en-US" sz="1100" u="none" cap="none" strike="noStrike">
                <a:latin typeface="Arial"/>
                <a:ea typeface="Arial"/>
                <a:cs typeface="Arial"/>
                <a:sym typeface="Arial"/>
              </a:rPr>
              <a:t>Dai is the essential piece of the puzzle to unlock an empowered financial future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The next phase of the financial revolution will be unlocked when a decentralized, safe, secure stablecoin has achieved scale in the marketplace.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100" u="none" cap="none" strike="noStrike">
                <a:latin typeface="Arial"/>
                <a:ea typeface="Arial"/>
                <a:cs typeface="Arial"/>
                <a:sym typeface="Arial"/>
              </a:rPr>
              <a:t>Let’s take a quick look at the various forms of stable coin systems that are either planned or are in existence today:</a:t>
            </a:r>
            <a:endParaRPr/>
          </a:p>
          <a:p>
            <a:pPr indent="-298450" lvl="2" marL="1371600" marR="0" rtl="0" algn="l">
              <a:lnSpc>
                <a:spcPct val="115000"/>
              </a:lnSpc>
              <a:spcBef>
                <a:spcPts val="0"/>
              </a:spcBef>
              <a:spcAft>
                <a:spcPts val="0"/>
              </a:spcAft>
              <a:buClr>
                <a:srgbClr val="000000"/>
              </a:buClr>
              <a:buSzPts val="1100"/>
              <a:buFont typeface="Arial"/>
              <a:buChar char="■"/>
            </a:pPr>
            <a:r>
              <a:rPr b="1" i="0" lang="en-US" sz="1100" u="none" cap="none" strike="noStrike">
                <a:latin typeface="Arial"/>
                <a:ea typeface="Arial"/>
                <a:cs typeface="Arial"/>
                <a:sym typeface="Arial"/>
              </a:rPr>
              <a:t>Centralized: </a:t>
            </a:r>
            <a:endParaRPr/>
          </a:p>
          <a:p>
            <a:pPr indent="-298450" lvl="2" marL="1371600" marR="0" rtl="0" algn="l">
              <a:lnSpc>
                <a:spcPct val="115000"/>
              </a:lnSpc>
              <a:spcBef>
                <a:spcPts val="0"/>
              </a:spcBef>
              <a:spcAft>
                <a:spcPts val="0"/>
              </a:spcAft>
              <a:buClr>
                <a:srgbClr val="000000"/>
              </a:buClr>
              <a:buSzPts val="1100"/>
              <a:buFont typeface="Arial"/>
              <a:buChar char="■"/>
            </a:pPr>
            <a:r>
              <a:rPr b="0" i="0" lang="en-US" sz="1100" u="none" cap="none" strike="noStrike">
                <a:latin typeface="Arial"/>
                <a:ea typeface="Arial"/>
                <a:cs typeface="Arial"/>
                <a:sym typeface="Arial"/>
              </a:rPr>
              <a:t>I</a:t>
            </a:r>
            <a:r>
              <a:rPr b="0" i="0" lang="en-US" sz="1100" u="sng" cap="none" strike="noStrike">
                <a:latin typeface="Arial"/>
                <a:ea typeface="Arial"/>
                <a:cs typeface="Arial"/>
                <a:sym typeface="Arial"/>
              </a:rPr>
              <a:t>OU Model:</a:t>
            </a:r>
            <a:r>
              <a:rPr b="0" i="0" lang="en-US" sz="1100" u="none" cap="none" strike="noStrike">
                <a:latin typeface="Arial"/>
                <a:ea typeface="Arial"/>
                <a:cs typeface="Arial"/>
                <a:sym typeface="Arial"/>
              </a:rPr>
              <a:t> (a token which is based on the principle of “when you give me fiat, then i give you a token which signifies that I owe you the redeemable value of that token”) Holders of the token need to trust a traditional, centralized organization or a legal agreement. </a:t>
            </a:r>
            <a:endParaRPr/>
          </a:p>
          <a:p>
            <a:pPr indent="-298450" lvl="2" marL="1371600" marR="0" rtl="0" algn="l">
              <a:lnSpc>
                <a:spcPct val="115000"/>
              </a:lnSpc>
              <a:spcBef>
                <a:spcPts val="0"/>
              </a:spcBef>
              <a:spcAft>
                <a:spcPts val="0"/>
              </a:spcAft>
              <a:buClr>
                <a:srgbClr val="000000"/>
              </a:buClr>
              <a:buSzPts val="1100"/>
              <a:buFont typeface="Arial"/>
              <a:buChar char="■"/>
            </a:pPr>
            <a:r>
              <a:rPr b="1" i="0" lang="en-US" sz="1100" u="none" cap="none" strike="noStrike">
                <a:latin typeface="Arial"/>
                <a:ea typeface="Arial"/>
                <a:cs typeface="Arial"/>
                <a:sym typeface="Arial"/>
              </a:rPr>
              <a:t>Decentralized &amp; enabled by smart contracts:</a:t>
            </a:r>
            <a:endParaRPr/>
          </a:p>
          <a:p>
            <a:pPr indent="-298450" lvl="2" marL="1371600" marR="0" rtl="0" algn="l">
              <a:lnSpc>
                <a:spcPct val="115000"/>
              </a:lnSpc>
              <a:spcBef>
                <a:spcPts val="0"/>
              </a:spcBef>
              <a:spcAft>
                <a:spcPts val="0"/>
              </a:spcAft>
              <a:buClr>
                <a:srgbClr val="000000"/>
              </a:buClr>
              <a:buSzPts val="1100"/>
              <a:buFont typeface="Arial"/>
              <a:buChar char="■"/>
            </a:pPr>
            <a:r>
              <a:rPr b="0" i="0" lang="en-US" sz="1100" u="sng" cap="none" strike="noStrike">
                <a:latin typeface="Arial"/>
                <a:ea typeface="Arial"/>
                <a:cs typeface="Arial"/>
                <a:sym typeface="Arial"/>
              </a:rPr>
              <a:t>Seigniorage shares model: </a:t>
            </a:r>
            <a:r>
              <a:rPr b="0" i="0" lang="en-US" sz="1100" u="none" cap="none" strike="noStrike">
                <a:latin typeface="Arial"/>
                <a:ea typeface="Arial"/>
                <a:cs typeface="Arial"/>
                <a:sym typeface="Arial"/>
              </a:rPr>
              <a:t>Trust that the future value of the underlying bonds always increases, the economics incentives and structure are sound and that the smart contracts are secure.</a:t>
            </a:r>
            <a:endParaRPr/>
          </a:p>
          <a:p>
            <a:pPr indent="-298450" lvl="2" marL="1371600" marR="0" rtl="0" algn="l">
              <a:lnSpc>
                <a:spcPct val="115000"/>
              </a:lnSpc>
              <a:spcBef>
                <a:spcPts val="0"/>
              </a:spcBef>
              <a:spcAft>
                <a:spcPts val="0"/>
              </a:spcAft>
              <a:buClr>
                <a:srgbClr val="000000"/>
              </a:buClr>
              <a:buSzPts val="1100"/>
              <a:buFont typeface="Arial"/>
              <a:buChar char="■"/>
            </a:pPr>
            <a:r>
              <a:rPr b="0" i="0" lang="en-US" sz="1100" u="sng" cap="none" strike="noStrike">
                <a:latin typeface="Arial"/>
                <a:ea typeface="Arial"/>
                <a:cs typeface="Arial"/>
                <a:sym typeface="Arial"/>
              </a:rPr>
              <a:t>Over-collateralized, Globally settleable Model:</a:t>
            </a:r>
            <a:r>
              <a:rPr b="0" i="0" lang="en-US" sz="1100" u="none" cap="none" strike="noStrike">
                <a:latin typeface="Arial"/>
                <a:ea typeface="Arial"/>
                <a:cs typeface="Arial"/>
                <a:sym typeface="Arial"/>
              </a:rPr>
              <a:t> Trust the security of the smart contracts and the economic incentivizes and structure which ensure it’s stability.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The second and third reasons one would interact with the Dai Credit System is via what we call a Collateralized Debt Position, or CDP for short. Both of these use cases are speculative and are dependent on the creator having faith in the future value increase of the asset they are depositing into the CDP.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4285F4"/>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4"/>
            <a:ext cx="897600" cy="897600"/>
          </a:xfrm>
          <a:custGeom>
            <a:rect b="b" l="l" r="r" t="t"/>
            <a:pathLst>
              <a:path extrusionOk="0" h="21600" w="21600">
                <a:moveTo>
                  <a:pt x="0" y="21600"/>
                </a:moveTo>
                <a:lnTo>
                  <a:pt x="21600" y="21600"/>
                </a:lnTo>
                <a:lnTo>
                  <a:pt x="0"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4"/>
            <a:ext cx="897600" cy="897600"/>
          </a:xfrm>
          <a:custGeom>
            <a:rect b="b" l="l" r="r" t="t"/>
            <a:pathLst>
              <a:path extrusionOk="0" h="21600" w="21600">
                <a:moveTo>
                  <a:pt x="0" y="0"/>
                </a:moveTo>
                <a:lnTo>
                  <a:pt x="18000" y="0"/>
                </a:lnTo>
                <a:cubicBezTo>
                  <a:pt x="19988" y="0"/>
                  <a:pt x="21600" y="1612"/>
                  <a:pt x="21600" y="3600"/>
                </a:cubicBezTo>
                <a:lnTo>
                  <a:pt x="21600" y="21600"/>
                </a:lnTo>
                <a:lnTo>
                  <a:pt x="0" y="21600"/>
                </a:lnTo>
                <a:close/>
              </a:path>
            </a:pathLst>
          </a:custGeom>
          <a:solidFill>
            <a:srgbClr val="FFFFFF">
              <a:alpha val="6784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title"/>
          </p:nvPr>
        </p:nvSpPr>
        <p:spPr>
          <a:xfrm>
            <a:off x="390525" y="1819275"/>
            <a:ext cx="8222100" cy="933600"/>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4800"/>
              <a:buFont typeface="Helvetica Neue"/>
              <a:buNone/>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13" name="Google Shape;13;p2"/>
          <p:cNvSpPr txBox="1"/>
          <p:nvPr>
            <p:ph idx="1" type="body"/>
          </p:nvPr>
        </p:nvSpPr>
        <p:spPr>
          <a:xfrm>
            <a:off x="390525" y="2789129"/>
            <a:ext cx="8222100" cy="432901"/>
          </a:xfrm>
          <a:prstGeom prst="rect">
            <a:avLst/>
          </a:prstGeom>
          <a:noFill/>
          <a:ln>
            <a:noFill/>
          </a:ln>
        </p:spPr>
        <p:txBody>
          <a:bodyPr anchorCtr="0" anchor="t" bIns="91400" lIns="91400" spcFirstLastPara="1" rIns="91400" wrap="square" tIns="91400"/>
          <a:lstStyle>
            <a:lvl1pPr indent="-228600" lvl="0" marL="4572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14" name="Google Shape;14;p2"/>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spTree>
      <p:nvGrpSpPr>
        <p:cNvPr id="54" name="Shape 54"/>
        <p:cNvGrpSpPr/>
        <p:nvPr/>
      </p:nvGrpSpPr>
      <p:grpSpPr>
        <a:xfrm>
          <a:off x="0" y="0"/>
          <a:ext cx="0" cy="0"/>
          <a:chOff x="0" y="0"/>
          <a:chExt cx="0" cy="0"/>
        </a:xfrm>
      </p:grpSpPr>
      <p:sp>
        <p:nvSpPr>
          <p:cNvPr id="55" name="Google Shape;55;p11"/>
          <p:cNvSpPr txBox="1"/>
          <p:nvPr>
            <p:ph type="title"/>
          </p:nvPr>
        </p:nvSpPr>
        <p:spPr>
          <a:xfrm>
            <a:off x="475499" y="1258525"/>
            <a:ext cx="8222101" cy="1963500"/>
          </a:xfrm>
          <a:prstGeom prst="rect">
            <a:avLst/>
          </a:prstGeom>
          <a:noFill/>
          <a:ln>
            <a:noFill/>
          </a:ln>
        </p:spPr>
        <p:txBody>
          <a:bodyPr anchorCtr="0" anchor="b" bIns="91400" lIns="91400" spcFirstLastPara="1" rIns="91400" wrap="square" tIns="91400"/>
          <a:lstStyle>
            <a:lvl1pPr lvl="0" marR="0" rtl="0" algn="ctr">
              <a:lnSpc>
                <a:spcPct val="100000"/>
              </a:lnSpc>
              <a:spcBef>
                <a:spcPts val="0"/>
              </a:spcBef>
              <a:spcAft>
                <a:spcPts val="0"/>
              </a:spcAft>
              <a:buClr>
                <a:srgbClr val="424242"/>
              </a:buClr>
              <a:buSzPts val="12000"/>
              <a:buFont typeface="Helvetica Neue"/>
              <a:buNone/>
              <a:defRPr b="0" i="0" sz="12000" u="none" cap="none" strike="noStrike">
                <a:solidFill>
                  <a:srgbClr val="42424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56" name="Google Shape;56;p11"/>
          <p:cNvSpPr txBox="1"/>
          <p:nvPr>
            <p:ph idx="1" type="body"/>
          </p:nvPr>
        </p:nvSpPr>
        <p:spPr>
          <a:xfrm>
            <a:off x="475499" y="3304625"/>
            <a:ext cx="8222101" cy="1300800"/>
          </a:xfrm>
          <a:prstGeom prst="rect">
            <a:avLst/>
          </a:prstGeom>
          <a:noFill/>
          <a:ln>
            <a:noFill/>
          </a:ln>
        </p:spPr>
        <p:txBody>
          <a:bodyPr anchorCtr="0" anchor="t" bIns="91400" lIns="91400" spcFirstLastPara="1" rIns="91400" wrap="square" tIns="91400"/>
          <a:lstStyle>
            <a:lvl1pPr indent="-342900" lvl="0" marL="4572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57" name="Google Shape;57;p11"/>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solidFill>
          <a:srgbClr val="4285F4"/>
        </a:solidFill>
      </p:bgPr>
    </p:bg>
    <p:spTree>
      <p:nvGrpSpPr>
        <p:cNvPr id="58" name="Shape 58"/>
        <p:cNvGrpSpPr/>
        <p:nvPr/>
      </p:nvGrpSpPr>
      <p:grpSpPr>
        <a:xfrm>
          <a:off x="0" y="0"/>
          <a:ext cx="0" cy="0"/>
          <a:chOff x="0" y="0"/>
          <a:chExt cx="0" cy="0"/>
        </a:xfrm>
      </p:grpSpPr>
      <p:sp>
        <p:nvSpPr>
          <p:cNvPr id="59" name="Google Shape;59;p12"/>
          <p:cNvSpPr/>
          <p:nvPr/>
        </p:nvSpPr>
        <p:spPr>
          <a:xfrm>
            <a:off x="0" y="-1"/>
            <a:ext cx="9144000" cy="487802"/>
          </a:xfrm>
          <a:prstGeom prst="rect">
            <a:avLst/>
          </a:prstGeom>
          <a:solidFill>
            <a:srgbClr val="7373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2"/>
          <p:cNvGrpSpPr/>
          <p:nvPr/>
        </p:nvGrpSpPr>
        <p:grpSpPr>
          <a:xfrm>
            <a:off x="449391" y="1191254"/>
            <a:ext cx="745766" cy="45828"/>
            <a:chOff x="0" y="0"/>
            <a:chExt cx="745764" cy="45827"/>
          </a:xfrm>
        </p:grpSpPr>
        <p:sp>
          <p:nvSpPr>
            <p:cNvPr id="61" name="Google Shape;61;p12"/>
            <p:cNvSpPr/>
            <p:nvPr/>
          </p:nvSpPr>
          <p:spPr>
            <a:xfrm rot="-5400000">
              <a:off x="536420" y="-163517"/>
              <a:ext cx="45827" cy="37286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rot="-5400000">
              <a:off x="165092" y="-165093"/>
              <a:ext cx="45827" cy="376012"/>
            </a:xfrm>
            <a:prstGeom prst="rect">
              <a:avLst/>
            </a:prstGeom>
            <a:solidFill>
              <a:srgbClr val="4285F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12"/>
          <p:cNvSpPr txBox="1"/>
          <p:nvPr>
            <p:ph type="title"/>
          </p:nvPr>
        </p:nvSpPr>
        <p:spPr>
          <a:xfrm>
            <a:off x="729450" y="1318650"/>
            <a:ext cx="7688400" cy="535201"/>
          </a:xfrm>
          <a:prstGeom prst="rect">
            <a:avLst/>
          </a:prstGeom>
          <a:noFill/>
          <a:ln>
            <a:noFill/>
          </a:ln>
        </p:spPr>
        <p:txBody>
          <a:bodyPr anchorCtr="0" anchor="t" bIns="91400" lIns="91400" spcFirstLastPara="1" rIns="91400" wrap="square" tIns="91400"/>
          <a:lstStyle>
            <a:lvl1pPr lvl="0" marR="0" rtl="0" algn="l">
              <a:lnSpc>
                <a:spcPct val="100000"/>
              </a:lnSpc>
              <a:spcBef>
                <a:spcPts val="0"/>
              </a:spcBef>
              <a:spcAft>
                <a:spcPts val="0"/>
              </a:spcAft>
              <a:buClr>
                <a:srgbClr val="424242"/>
              </a:buClr>
              <a:buSzPts val="2600"/>
              <a:buFont typeface="Helvetica Neue"/>
              <a:buNone/>
              <a:defRPr b="0" i="0" sz="2600" u="none" cap="none" strike="noStrike">
                <a:solidFill>
                  <a:srgbClr val="42424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64" name="Google Shape;64;p12"/>
          <p:cNvSpPr txBox="1"/>
          <p:nvPr>
            <p:ph idx="12" type="sldNum"/>
          </p:nvPr>
        </p:nvSpPr>
        <p:spPr>
          <a:xfrm>
            <a:off x="8748189" y="4779026"/>
            <a:ext cx="336814"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type="tx">
  <p:cSld name="TITLE_AND_BODY">
    <p:bg>
      <p:bgPr>
        <a:solidFill>
          <a:srgbClr val="30BD9F"/>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471900" y="1919074"/>
            <a:ext cx="8222100" cy="2710201"/>
          </a:xfrm>
          <a:prstGeom prst="rect">
            <a:avLst/>
          </a:prstGeom>
          <a:noFill/>
          <a:ln>
            <a:noFill/>
          </a:ln>
        </p:spPr>
        <p:txBody>
          <a:bodyPr anchorCtr="0" anchor="t"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19" name="Google Shape;19;p3"/>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20" name="Google Shape;20;p3"/>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bg>
      <p:bgPr>
        <a:solidFill>
          <a:srgbClr val="4285F4"/>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490250" y="488249"/>
            <a:ext cx="6227101" cy="4090801"/>
          </a:xfrm>
          <a:prstGeom prst="rect">
            <a:avLst/>
          </a:prstGeom>
          <a:noFill/>
          <a:ln>
            <a:noFill/>
          </a:ln>
        </p:spPr>
        <p:txBody>
          <a:bodyPr anchorCtr="0" anchor="ctr" bIns="91400" lIns="91400" spcFirstLastPara="1" rIns="91400" wrap="square" tIns="91400"/>
          <a:lstStyle>
            <a:lvl1pPr lvl="0" marR="0" rtl="0" algn="l">
              <a:lnSpc>
                <a:spcPct val="100000"/>
              </a:lnSpc>
              <a:spcBef>
                <a:spcPts val="0"/>
              </a:spcBef>
              <a:spcAft>
                <a:spcPts val="0"/>
              </a:spcAft>
              <a:buClr>
                <a:srgbClr val="FFFFFF"/>
              </a:buClr>
              <a:buSzPts val="6000"/>
              <a:buFont typeface="Helvetica Neue"/>
              <a:buNone/>
              <a:defRPr b="0" i="0" sz="6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23" name="Google Shape;23;p4"/>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bg>
      <p:bgPr>
        <a:solidFill>
          <a:srgbClr val="4285F4"/>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460950" y="2065350"/>
            <a:ext cx="8222100" cy="1012801"/>
          </a:xfrm>
          <a:prstGeom prst="rect">
            <a:avLst/>
          </a:prstGeom>
          <a:noFill/>
          <a:ln>
            <a:noFill/>
          </a:ln>
        </p:spPr>
        <p:txBody>
          <a:bodyPr anchorCtr="0" anchor="ctr" bIns="91400" lIns="91400" spcFirstLastPara="1" rIns="91400" wrap="square" tIns="91400"/>
          <a:lstStyle>
            <a:lvl1pPr lvl="0" marR="0" rtl="0" algn="l">
              <a:lnSpc>
                <a:spcPct val="100000"/>
              </a:lnSpc>
              <a:spcBef>
                <a:spcPts val="0"/>
              </a:spcBef>
              <a:spcAft>
                <a:spcPts val="0"/>
              </a:spcAft>
              <a:buClr>
                <a:srgbClr val="FFFFFF"/>
              </a:buClr>
              <a:buSzPts val="4200"/>
              <a:buFont typeface="Helvetica Neue"/>
              <a:buNone/>
              <a:defRPr b="0" i="0" sz="4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28" name="Google Shape;28;p6"/>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bg>
      <p:bgPr>
        <a:solidFill>
          <a:srgbClr val="4285F4"/>
        </a:solidFill>
      </p:bgPr>
    </p:bg>
    <p:spTree>
      <p:nvGrpSpPr>
        <p:cNvPr id="29" name="Shape 29"/>
        <p:cNvGrpSpPr/>
        <p:nvPr/>
      </p:nvGrpSpPr>
      <p:grpSpPr>
        <a:xfrm>
          <a:off x="0" y="0"/>
          <a:ext cx="0" cy="0"/>
          <a:chOff x="0" y="0"/>
          <a:chExt cx="0" cy="0"/>
        </a:xfrm>
      </p:grpSpPr>
      <p:sp>
        <p:nvSpPr>
          <p:cNvPr id="30" name="Google Shape;30;p7"/>
          <p:cNvSpPr/>
          <p:nvPr/>
        </p:nvSpPr>
        <p:spPr>
          <a:xfrm flipH="1" rot="10800000">
            <a:off x="0" y="1686000"/>
            <a:ext cx="9144000" cy="3457500"/>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txBox="1"/>
          <p:nvPr>
            <p:ph type="title"/>
          </p:nvPr>
        </p:nvSpPr>
        <p:spPr>
          <a:xfrm>
            <a:off x="471900" y="738725"/>
            <a:ext cx="8222100" cy="767701"/>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33" name="Google Shape;33;p7"/>
          <p:cNvSpPr txBox="1"/>
          <p:nvPr>
            <p:ph idx="1" type="body"/>
          </p:nvPr>
        </p:nvSpPr>
        <p:spPr>
          <a:xfrm>
            <a:off x="471900" y="1919074"/>
            <a:ext cx="3999901" cy="2710201"/>
          </a:xfrm>
          <a:prstGeom prst="rect">
            <a:avLst/>
          </a:prstGeom>
          <a:noFill/>
          <a:ln>
            <a:noFill/>
          </a:ln>
        </p:spPr>
        <p:txBody>
          <a:bodyPr anchorCtr="0" anchor="t" bIns="91400" lIns="91400" spcFirstLastPara="1" rIns="91400" wrap="square" tIns="91400"/>
          <a:lstStyle>
            <a:lvl1pPr indent="-317500" lvl="0" marL="4572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1pPr>
            <a:lvl2pPr indent="-317500" lvl="1" marL="9144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2pPr>
            <a:lvl3pPr indent="-317500" lvl="2" marL="13716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3pPr>
            <a:lvl4pPr indent="-317500" lvl="3" marL="18288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4pPr>
            <a:lvl5pPr indent="-317500" lvl="4" marL="22860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34" name="Google Shape;34;p7"/>
          <p:cNvSpPr txBox="1"/>
          <p:nvPr>
            <p:ph idx="2" type="body"/>
          </p:nvPr>
        </p:nvSpPr>
        <p:spPr>
          <a:xfrm>
            <a:off x="4694249" y="1919074"/>
            <a:ext cx="3999901" cy="2710201"/>
          </a:xfrm>
          <a:prstGeom prst="rect">
            <a:avLst/>
          </a:prstGeom>
          <a:noFill/>
          <a:ln>
            <a:noFill/>
          </a:ln>
        </p:spPr>
        <p:txBody>
          <a:bodyPr anchorCtr="0" anchor="t"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35" name="Google Shape;35;p7"/>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bg>
      <p:bgPr>
        <a:solidFill>
          <a:srgbClr val="4285F4"/>
        </a:solidFill>
      </p:bgPr>
    </p:bg>
    <p:spTree>
      <p:nvGrpSpPr>
        <p:cNvPr id="36" name="Shape 36"/>
        <p:cNvGrpSpPr/>
        <p:nvPr/>
      </p:nvGrpSpPr>
      <p:grpSpPr>
        <a:xfrm>
          <a:off x="0" y="0"/>
          <a:ext cx="0" cy="0"/>
          <a:chOff x="0" y="0"/>
          <a:chExt cx="0" cy="0"/>
        </a:xfrm>
      </p:grpSpPr>
      <p:sp>
        <p:nvSpPr>
          <p:cNvPr id="37" name="Google Shape;37;p8"/>
          <p:cNvSpPr/>
          <p:nvPr/>
        </p:nvSpPr>
        <p:spPr>
          <a:xfrm flipH="1" rot="10800000">
            <a:off x="3276600" y="24"/>
            <a:ext cx="5867400" cy="5143501"/>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
          <p:cNvSpPr/>
          <p:nvPr/>
        </p:nvSpPr>
        <p:spPr>
          <a:xfrm rot="-5400000">
            <a:off x="759149" y="2517450"/>
            <a:ext cx="51435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226077" y="357800"/>
            <a:ext cx="2808001" cy="953401"/>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40" name="Google Shape;40;p8"/>
          <p:cNvSpPr txBox="1"/>
          <p:nvPr>
            <p:ph idx="1" type="body"/>
          </p:nvPr>
        </p:nvSpPr>
        <p:spPr>
          <a:xfrm>
            <a:off x="226075" y="1465799"/>
            <a:ext cx="2808000" cy="3163501"/>
          </a:xfrm>
          <a:prstGeom prst="rect">
            <a:avLst/>
          </a:prstGeom>
          <a:noFill/>
          <a:ln>
            <a:noFill/>
          </a:ln>
        </p:spPr>
        <p:txBody>
          <a:bodyPr anchorCtr="0" anchor="t" bIns="91400" lIns="91400" spcFirstLastPara="1" rIns="91400" wrap="square" tIns="91400"/>
          <a:lstStyle>
            <a:lvl1pPr indent="-304800" lvl="0" marL="4572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1pPr>
            <a:lvl2pPr indent="-304800" lvl="1" marL="9144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2pPr>
            <a:lvl3pPr indent="-304800" lvl="2" marL="13716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3pPr>
            <a:lvl4pPr indent="-304800" lvl="3" marL="18288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4pPr>
            <a:lvl5pPr indent="-304800" lvl="4" marL="22860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41" name="Google Shape;41;p8"/>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bg>
      <p:bgPr>
        <a:solidFill>
          <a:srgbClr val="4285F4"/>
        </a:solidFill>
      </p:bgPr>
    </p:bg>
    <p:spTree>
      <p:nvGrpSpPr>
        <p:cNvPr id="42" name="Shape 42"/>
        <p:cNvGrpSpPr/>
        <p:nvPr/>
      </p:nvGrpSpPr>
      <p:grpSpPr>
        <a:xfrm>
          <a:off x="0" y="0"/>
          <a:ext cx="0" cy="0"/>
          <a:chOff x="0" y="0"/>
          <a:chExt cx="0" cy="0"/>
        </a:xfrm>
      </p:grpSpPr>
      <p:sp>
        <p:nvSpPr>
          <p:cNvPr id="43" name="Google Shape;43;p9"/>
          <p:cNvSpPr/>
          <p:nvPr/>
        </p:nvSpPr>
        <p:spPr>
          <a:xfrm flipH="1">
            <a:off x="0" y="0"/>
            <a:ext cx="4572000" cy="5143500"/>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rot="5400000">
            <a:off x="1946424" y="2517750"/>
            <a:ext cx="5142902"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lstStyle>
            <a:lvl1pPr lvl="0" marR="0" rtl="0" algn="ctr">
              <a:lnSpc>
                <a:spcPct val="100000"/>
              </a:lnSpc>
              <a:spcBef>
                <a:spcPts val="0"/>
              </a:spcBef>
              <a:spcAft>
                <a:spcPts val="0"/>
              </a:spcAft>
              <a:buClr>
                <a:srgbClr val="424242"/>
              </a:buClr>
              <a:buSzPts val="4200"/>
              <a:buFont typeface="Helvetica Neue"/>
              <a:buNone/>
              <a:defRPr b="0" i="0" sz="4200" u="none" cap="none" strike="noStrike">
                <a:solidFill>
                  <a:srgbClr val="42424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46" name="Google Shape;46;p9"/>
          <p:cNvSpPr txBox="1"/>
          <p:nvPr>
            <p:ph idx="1" type="body"/>
          </p:nvPr>
        </p:nvSpPr>
        <p:spPr>
          <a:xfrm>
            <a:off x="265500" y="2779466"/>
            <a:ext cx="4045200" cy="1235101"/>
          </a:xfrm>
          <a:prstGeom prst="rect">
            <a:avLst/>
          </a:prstGeom>
          <a:noFill/>
          <a:ln>
            <a:noFill/>
          </a:ln>
        </p:spPr>
        <p:txBody>
          <a:bodyPr anchorCtr="0" anchor="t" bIns="91400" lIns="91400" spcFirstLastPara="1" rIns="91400" wrap="square" tIns="91400"/>
          <a:lstStyle>
            <a:lvl1pPr indent="-228600" lvl="0" marL="4572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47" name="Google Shape;47;p9"/>
          <p:cNvSpPr txBox="1"/>
          <p:nvPr>
            <p:ph idx="2" type="body"/>
          </p:nvPr>
        </p:nvSpPr>
        <p:spPr>
          <a:xfrm>
            <a:off x="4939500" y="724199"/>
            <a:ext cx="3837000" cy="3695102"/>
          </a:xfrm>
          <a:prstGeom prst="rect">
            <a:avLst/>
          </a:prstGeom>
          <a:noFill/>
          <a:ln>
            <a:noFill/>
          </a:ln>
        </p:spPr>
        <p:txBody>
          <a:bodyPr anchorCtr="0" anchor="ctr"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48" name="Google Shape;48;p9"/>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bg>
      <p:bgPr>
        <a:solidFill>
          <a:srgbClr val="4285F4"/>
        </a:solidFill>
      </p:bgPr>
    </p:bg>
    <p:spTree>
      <p:nvGrpSpPr>
        <p:cNvPr id="49" name="Shape 49"/>
        <p:cNvGrpSpPr/>
        <p:nvPr/>
      </p:nvGrpSpPr>
      <p:grpSpPr>
        <a:xfrm>
          <a:off x="0" y="0"/>
          <a:ext cx="0" cy="0"/>
          <a:chOff x="0" y="0"/>
          <a:chExt cx="0" cy="0"/>
        </a:xfrm>
      </p:grpSpPr>
      <p:sp>
        <p:nvSpPr>
          <p:cNvPr id="50" name="Google Shape;50;p10"/>
          <p:cNvSpPr/>
          <p:nvPr/>
        </p:nvSpPr>
        <p:spPr>
          <a:xfrm flipH="1" rot="10800000">
            <a:off x="0" y="0"/>
            <a:ext cx="9144000" cy="4695901"/>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
          <p:cNvSpPr/>
          <p:nvPr/>
        </p:nvSpPr>
        <p:spPr>
          <a:xfrm flipH="1" rot="10800000">
            <a:off x="0" y="4622724"/>
            <a:ext cx="9144000" cy="741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57150" y="4696824"/>
            <a:ext cx="8382000" cy="446701"/>
          </a:xfrm>
          <a:prstGeom prst="rect">
            <a:avLst/>
          </a:prstGeom>
          <a:noFill/>
          <a:ln>
            <a:noFill/>
          </a:ln>
        </p:spPr>
        <p:txBody>
          <a:bodyPr anchorCtr="0" anchor="ctr" bIns="91400" lIns="91400" spcFirstLastPara="1" rIns="91400" wrap="square" tIns="91400"/>
          <a:lstStyle>
            <a:lvl1pPr indent="-228600" lvl="0" marL="457200" marR="0" rtl="0" algn="l">
              <a:lnSpc>
                <a:spcPct val="100000"/>
              </a:lnSpc>
              <a:spcBef>
                <a:spcPts val="0"/>
              </a:spcBef>
              <a:spcAft>
                <a:spcPts val="0"/>
              </a:spcAft>
              <a:buClr>
                <a:srgbClr val="FFFFFF"/>
              </a:buClr>
              <a:buSzPts val="1200"/>
              <a:buFont typeface="Helvetica Neue"/>
              <a:buNone/>
              <a:defRPr b="0" i="0" sz="1200" u="none" cap="none" strike="noStrike">
                <a:solidFill>
                  <a:srgbClr val="FFFFFF"/>
                </a:solidFill>
                <a:latin typeface="Helvetica Neue"/>
                <a:ea typeface="Helvetica Neue"/>
                <a:cs typeface="Helvetica Neue"/>
                <a:sym typeface="Helvetica Neue"/>
              </a:defRPr>
            </a:lvl1pPr>
          </a:lstStyle>
          <a:p/>
        </p:txBody>
      </p:sp>
      <p:sp>
        <p:nvSpPr>
          <p:cNvPr id="53" name="Google Shape;53;p10"/>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063229"/>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8" name="Shape 68"/>
        <p:cNvGrpSpPr/>
        <p:nvPr/>
      </p:nvGrpSpPr>
      <p:grpSpPr>
        <a:xfrm>
          <a:off x="0" y="0"/>
          <a:ext cx="0" cy="0"/>
          <a:chOff x="0" y="0"/>
          <a:chExt cx="0" cy="0"/>
        </a:xfrm>
      </p:grpSpPr>
      <p:pic>
        <p:nvPicPr>
          <p:cNvPr descr="Shape 67" id="69" name="Google Shape;69;p13"/>
          <p:cNvPicPr preferRelativeResize="0"/>
          <p:nvPr/>
        </p:nvPicPr>
        <p:blipFill rotWithShape="1">
          <a:blip r:embed="rId3">
            <a:alphaModFix/>
          </a:blip>
          <a:srcRect b="0" l="0" r="0" t="0"/>
          <a:stretch/>
        </p:blipFill>
        <p:spPr>
          <a:xfrm>
            <a:off x="2152650" y="152400"/>
            <a:ext cx="4838700"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69" name="Shape 169"/>
        <p:cNvGrpSpPr/>
        <p:nvPr/>
      </p:nvGrpSpPr>
      <p:grpSpPr>
        <a:xfrm>
          <a:off x="0" y="0"/>
          <a:ext cx="0" cy="0"/>
          <a:chOff x="0" y="0"/>
          <a:chExt cx="0" cy="0"/>
        </a:xfrm>
      </p:grpSpPr>
      <p:sp>
        <p:nvSpPr>
          <p:cNvPr id="170" name="Google Shape;170;p22"/>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2"/>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2"/>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Use case #2</a:t>
            </a:r>
            <a:endParaRPr/>
          </a:p>
        </p:txBody>
      </p:sp>
      <p:cxnSp>
        <p:nvCxnSpPr>
          <p:cNvPr id="173" name="Google Shape;173;p22"/>
          <p:cNvCxnSpPr/>
          <p:nvPr/>
        </p:nvCxnSpPr>
        <p:spPr>
          <a:xfrm flipH="1" rot="10800000">
            <a:off x="3725763" y="2711322"/>
            <a:ext cx="1889622" cy="1118919"/>
          </a:xfrm>
          <a:prstGeom prst="straightConnector1">
            <a:avLst/>
          </a:prstGeom>
          <a:noFill/>
          <a:ln cap="flat" cmpd="sng" w="25400">
            <a:solidFill>
              <a:srgbClr val="F2714A"/>
            </a:solidFill>
            <a:prstDash val="solid"/>
            <a:round/>
            <a:headEnd len="sm" w="sm" type="none"/>
            <a:tailEnd len="sm" w="sm" type="none"/>
          </a:ln>
        </p:spPr>
      </p:cxnSp>
      <p:cxnSp>
        <p:nvCxnSpPr>
          <p:cNvPr id="174" name="Google Shape;174;p22"/>
          <p:cNvCxnSpPr/>
          <p:nvPr/>
        </p:nvCxnSpPr>
        <p:spPr>
          <a:xfrm flipH="1" rot="10800000">
            <a:off x="5631457" y="2333499"/>
            <a:ext cx="2389834" cy="298702"/>
          </a:xfrm>
          <a:prstGeom prst="straightConnector1">
            <a:avLst/>
          </a:prstGeom>
          <a:noFill/>
          <a:ln cap="flat" cmpd="sng" w="25400">
            <a:solidFill>
              <a:srgbClr val="F2714A"/>
            </a:solidFill>
            <a:prstDash val="solid"/>
            <a:round/>
            <a:headEnd len="sm" w="sm" type="none"/>
            <a:tailEnd len="sm" w="sm" type="none"/>
          </a:ln>
        </p:spPr>
      </p:cxnSp>
      <p:cxnSp>
        <p:nvCxnSpPr>
          <p:cNvPr id="175" name="Google Shape;175;p22"/>
          <p:cNvCxnSpPr/>
          <p:nvPr/>
        </p:nvCxnSpPr>
        <p:spPr>
          <a:xfrm flipH="1" rot="10800000">
            <a:off x="6733815" y="2333100"/>
            <a:ext cx="1292238" cy="1948442"/>
          </a:xfrm>
          <a:prstGeom prst="straightConnector1">
            <a:avLst/>
          </a:prstGeom>
          <a:noFill/>
          <a:ln cap="flat" cmpd="sng" w="25400">
            <a:solidFill>
              <a:srgbClr val="F2714A"/>
            </a:solidFill>
            <a:prstDash val="solid"/>
            <a:round/>
            <a:headEnd len="sm" w="sm" type="none"/>
            <a:tailEnd len="sm" w="sm" type="none"/>
          </a:ln>
        </p:spPr>
      </p:cxnSp>
      <p:cxnSp>
        <p:nvCxnSpPr>
          <p:cNvPr id="176" name="Google Shape;176;p22"/>
          <p:cNvCxnSpPr/>
          <p:nvPr/>
        </p:nvCxnSpPr>
        <p:spPr>
          <a:xfrm>
            <a:off x="3713658" y="3881487"/>
            <a:ext cx="2991744" cy="438895"/>
          </a:xfrm>
          <a:prstGeom prst="straightConnector1">
            <a:avLst/>
          </a:prstGeom>
          <a:noFill/>
          <a:ln cap="flat" cmpd="sng" w="25400">
            <a:solidFill>
              <a:srgbClr val="F2714A"/>
            </a:solidFill>
            <a:prstDash val="solid"/>
            <a:round/>
            <a:headEnd len="sm" w="sm" type="none"/>
            <a:tailEnd len="sm" w="sm" type="none"/>
          </a:ln>
        </p:spPr>
      </p:cxnSp>
      <p:pic>
        <p:nvPicPr>
          <p:cNvPr descr="Shape 115" id="177" name="Google Shape;177;p22"/>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cxnSp>
        <p:nvCxnSpPr>
          <p:cNvPr id="178" name="Google Shape;178;p22"/>
          <p:cNvCxnSpPr/>
          <p:nvPr/>
        </p:nvCxnSpPr>
        <p:spPr>
          <a:xfrm flipH="1" rot="10800000">
            <a:off x="3727102" y="2338125"/>
            <a:ext cx="4316563" cy="1469097"/>
          </a:xfrm>
          <a:prstGeom prst="straightConnector1">
            <a:avLst/>
          </a:prstGeom>
          <a:noFill/>
          <a:ln cap="flat" cmpd="sng" w="25400">
            <a:solidFill>
              <a:srgbClr val="F2714A"/>
            </a:solidFill>
            <a:prstDash val="solid"/>
            <a:round/>
            <a:headEnd len="sm" w="sm" type="none"/>
            <a:tailEnd len="sm" w="sm" type="none"/>
          </a:ln>
        </p:spPr>
      </p:cxnSp>
      <p:sp>
        <p:nvSpPr>
          <p:cNvPr id="179" name="Google Shape;179;p22"/>
          <p:cNvSpPr txBox="1"/>
          <p:nvPr/>
        </p:nvSpPr>
        <p:spPr>
          <a:xfrm>
            <a:off x="557499" y="1604025"/>
            <a:ext cx="4194967" cy="10972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Accessible, asset backed loans</a:t>
            </a:r>
            <a:endParaRPr/>
          </a:p>
        </p:txBody>
      </p:sp>
      <p:sp>
        <p:nvSpPr>
          <p:cNvPr id="180" name="Google Shape;180;p22"/>
          <p:cNvSpPr/>
          <p:nvPr/>
        </p:nvSpPr>
        <p:spPr>
          <a:xfrm>
            <a:off x="3216484" y="3357674"/>
            <a:ext cx="986538" cy="986539"/>
          </a:xfrm>
          <a:prstGeom prst="ellipse">
            <a:avLst/>
          </a:prstGeom>
          <a:solidFill>
            <a:srgbClr val="FFFFFF"/>
          </a:solidFill>
          <a:ln>
            <a:noFill/>
          </a:ln>
          <a:effectLst>
            <a:outerShdw blurRad="38100" rotWithShape="0" dir="5400000" dist="10300">
              <a:srgbClr val="000000">
                <a:alpha val="1098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81" name="Google Shape;181;p22"/>
          <p:cNvSpPr/>
          <p:nvPr/>
        </p:nvSpPr>
        <p:spPr>
          <a:xfrm>
            <a:off x="6200984" y="3840274"/>
            <a:ext cx="986538" cy="986539"/>
          </a:xfrm>
          <a:prstGeom prst="ellipse">
            <a:avLst/>
          </a:prstGeom>
          <a:solidFill>
            <a:srgbClr val="FFFFFF"/>
          </a:solidFill>
          <a:ln>
            <a:noFill/>
          </a:ln>
          <a:effectLst>
            <a:outerShdw blurRad="38100" rotWithShape="0" dir="5400000" dist="10300">
              <a:srgbClr val="000000">
                <a:alpha val="1098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82" name="Google Shape;182;p22"/>
          <p:cNvSpPr/>
          <p:nvPr/>
        </p:nvSpPr>
        <p:spPr>
          <a:xfrm>
            <a:off x="7496384" y="1884474"/>
            <a:ext cx="986538" cy="986539"/>
          </a:xfrm>
          <a:prstGeom prst="ellipse">
            <a:avLst/>
          </a:prstGeom>
          <a:solidFill>
            <a:srgbClr val="FFFFFF"/>
          </a:solidFill>
          <a:ln>
            <a:noFill/>
          </a:ln>
          <a:effectLst>
            <a:outerShdw blurRad="38100" rotWithShape="0" dir="5400000" dist="10300">
              <a:srgbClr val="000000">
                <a:alpha val="1098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pic>
        <p:nvPicPr>
          <p:cNvPr descr="Shape 161" id="183" name="Google Shape;183;p22"/>
          <p:cNvPicPr preferRelativeResize="0"/>
          <p:nvPr/>
        </p:nvPicPr>
        <p:blipFill rotWithShape="1">
          <a:blip r:embed="rId4">
            <a:alphaModFix/>
          </a:blip>
          <a:srcRect b="0" l="0" r="0" t="0"/>
          <a:stretch/>
        </p:blipFill>
        <p:spPr>
          <a:xfrm>
            <a:off x="4959907" y="2003773"/>
            <a:ext cx="1313754" cy="1313754"/>
          </a:xfrm>
          <a:prstGeom prst="rect">
            <a:avLst/>
          </a:prstGeom>
          <a:noFill/>
          <a:ln>
            <a:noFill/>
          </a:ln>
        </p:spPr>
      </p:pic>
      <p:pic>
        <p:nvPicPr>
          <p:cNvPr descr="home-01.png" id="184" name="Google Shape;184;p22"/>
          <p:cNvPicPr preferRelativeResize="0"/>
          <p:nvPr/>
        </p:nvPicPr>
        <p:blipFill rotWithShape="1">
          <a:blip r:embed="rId5">
            <a:alphaModFix/>
          </a:blip>
          <a:srcRect b="0" l="0" r="0" t="0"/>
          <a:stretch/>
        </p:blipFill>
        <p:spPr>
          <a:xfrm>
            <a:off x="3398602" y="3539793"/>
            <a:ext cx="622301" cy="622301"/>
          </a:xfrm>
          <a:prstGeom prst="rect">
            <a:avLst/>
          </a:prstGeom>
          <a:noFill/>
          <a:ln>
            <a:noFill/>
          </a:ln>
        </p:spPr>
      </p:pic>
      <p:pic>
        <p:nvPicPr>
          <p:cNvPr descr="gold-01.png" id="185" name="Google Shape;185;p22"/>
          <p:cNvPicPr preferRelativeResize="0"/>
          <p:nvPr/>
        </p:nvPicPr>
        <p:blipFill rotWithShape="1">
          <a:blip r:embed="rId6">
            <a:alphaModFix/>
          </a:blip>
          <a:srcRect b="0" l="0" r="0" t="0"/>
          <a:stretch/>
        </p:blipFill>
        <p:spPr>
          <a:xfrm>
            <a:off x="6322297" y="3961587"/>
            <a:ext cx="743912" cy="743913"/>
          </a:xfrm>
          <a:prstGeom prst="rect">
            <a:avLst/>
          </a:prstGeom>
          <a:noFill/>
          <a:ln>
            <a:noFill/>
          </a:ln>
        </p:spPr>
      </p:pic>
      <p:pic>
        <p:nvPicPr>
          <p:cNvPr descr="newspaper-01.png" id="186" name="Google Shape;186;p22"/>
          <p:cNvPicPr preferRelativeResize="0"/>
          <p:nvPr/>
        </p:nvPicPr>
        <p:blipFill rotWithShape="1">
          <a:blip r:embed="rId7">
            <a:alphaModFix/>
          </a:blip>
          <a:srcRect b="0" l="0" r="0" t="0"/>
          <a:stretch/>
        </p:blipFill>
        <p:spPr>
          <a:xfrm>
            <a:off x="7737227" y="2125318"/>
            <a:ext cx="504851" cy="50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90" name="Shape 190"/>
        <p:cNvGrpSpPr/>
        <p:nvPr/>
      </p:nvGrpSpPr>
      <p:grpSpPr>
        <a:xfrm>
          <a:off x="0" y="0"/>
          <a:ext cx="0" cy="0"/>
          <a:chOff x="0" y="0"/>
          <a:chExt cx="0" cy="0"/>
        </a:xfrm>
      </p:grpSpPr>
      <p:sp>
        <p:nvSpPr>
          <p:cNvPr id="191" name="Google Shape;191;p23"/>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Use case #3</a:t>
            </a:r>
            <a:endParaRPr/>
          </a:p>
        </p:txBody>
      </p:sp>
      <p:pic>
        <p:nvPicPr>
          <p:cNvPr descr="Shape 115" id="194" name="Google Shape;194;p23"/>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sp>
        <p:nvSpPr>
          <p:cNvPr id="195" name="Google Shape;195;p23"/>
          <p:cNvSpPr txBox="1"/>
          <p:nvPr/>
        </p:nvSpPr>
        <p:spPr>
          <a:xfrm>
            <a:off x="557499" y="1604025"/>
            <a:ext cx="4194967" cy="10972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Low counterparty risk &amp; margin trading </a:t>
            </a:r>
            <a:endParaRPr/>
          </a:p>
        </p:txBody>
      </p:sp>
      <p:pic>
        <p:nvPicPr>
          <p:cNvPr descr="Shield-12.png" id="196" name="Google Shape;196;p23"/>
          <p:cNvPicPr preferRelativeResize="0"/>
          <p:nvPr/>
        </p:nvPicPr>
        <p:blipFill rotWithShape="1">
          <a:blip r:embed="rId4">
            <a:alphaModFix/>
          </a:blip>
          <a:srcRect b="0" l="0" r="0" t="0"/>
          <a:stretch/>
        </p:blipFill>
        <p:spPr>
          <a:xfrm>
            <a:off x="5129243" y="2149117"/>
            <a:ext cx="2963318" cy="25524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00" name="Shape 200"/>
        <p:cNvGrpSpPr/>
        <p:nvPr/>
      </p:nvGrpSpPr>
      <p:grpSpPr>
        <a:xfrm>
          <a:off x="0" y="0"/>
          <a:ext cx="0" cy="0"/>
          <a:chOff x="0" y="0"/>
          <a:chExt cx="0" cy="0"/>
        </a:xfrm>
      </p:grpSpPr>
      <p:sp>
        <p:nvSpPr>
          <p:cNvPr id="201" name="Google Shape;201;p24"/>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sp>
        <p:nvSpPr>
          <p:cNvPr id="204" name="Google Shape;204;p24"/>
          <p:cNvSpPr txBox="1"/>
          <p:nvPr/>
        </p:nvSpPr>
        <p:spPr>
          <a:xfrm>
            <a:off x="546474" y="1603499"/>
            <a:ext cx="3814414" cy="177162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Multi-collateral: </a:t>
            </a:r>
            <a:endParaRPr/>
          </a:p>
          <a:p>
            <a:pPr indent="0" lvl="0" marL="0" marR="0" rtl="0" algn="l">
              <a:lnSpc>
                <a:spcPct val="115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Resilience in the face of black swans.</a:t>
            </a:r>
            <a:endParaRPr/>
          </a:p>
        </p:txBody>
      </p:sp>
      <p:pic>
        <p:nvPicPr>
          <p:cNvPr descr="Shape 185" id="205" name="Google Shape;205;p24"/>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pic>
        <p:nvPicPr>
          <p:cNvPr descr="Blocks-09.png" id="206" name="Google Shape;206;p24"/>
          <p:cNvPicPr preferRelativeResize="0"/>
          <p:nvPr/>
        </p:nvPicPr>
        <p:blipFill rotWithShape="1">
          <a:blip r:embed="rId4">
            <a:alphaModFix/>
          </a:blip>
          <a:srcRect b="0" l="0" r="0" t="0"/>
          <a:stretch/>
        </p:blipFill>
        <p:spPr>
          <a:xfrm>
            <a:off x="4144863" y="1501899"/>
            <a:ext cx="4377549" cy="38501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10" name="Shape 210"/>
        <p:cNvGrpSpPr/>
        <p:nvPr/>
      </p:nvGrpSpPr>
      <p:grpSpPr>
        <a:xfrm>
          <a:off x="0" y="0"/>
          <a:ext cx="0" cy="0"/>
          <a:chOff x="0" y="0"/>
          <a:chExt cx="0" cy="0"/>
        </a:xfrm>
      </p:grpSpPr>
      <p:sp>
        <p:nvSpPr>
          <p:cNvPr id="211" name="Google Shape;211;p25"/>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5"/>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5"/>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sp>
        <p:nvSpPr>
          <p:cNvPr id="214" name="Google Shape;214;p25"/>
          <p:cNvSpPr txBox="1"/>
          <p:nvPr/>
        </p:nvSpPr>
        <p:spPr>
          <a:xfrm>
            <a:off x="549825" y="1605874"/>
            <a:ext cx="3874716" cy="234756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Over collateralized: </a:t>
            </a:r>
            <a:endParaRPr/>
          </a:p>
          <a:p>
            <a:pPr indent="0" lvl="0" marL="0" marR="0" rtl="0" algn="l">
              <a:lnSpc>
                <a:spcPct val="115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Always a higher value of collateralized assets backing Dai than the Dai in circulation.</a:t>
            </a:r>
            <a:endParaRPr/>
          </a:p>
        </p:txBody>
      </p:sp>
      <p:pic>
        <p:nvPicPr>
          <p:cNvPr descr="Shape 192" id="215" name="Google Shape;215;p25"/>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pic>
        <p:nvPicPr>
          <p:cNvPr descr="Collateral-11.png" id="216" name="Google Shape;216;p25"/>
          <p:cNvPicPr preferRelativeResize="0"/>
          <p:nvPr/>
        </p:nvPicPr>
        <p:blipFill rotWithShape="1">
          <a:blip r:embed="rId4">
            <a:alphaModFix/>
          </a:blip>
          <a:srcRect b="0" l="0" r="0" t="0"/>
          <a:stretch/>
        </p:blipFill>
        <p:spPr>
          <a:xfrm>
            <a:off x="4472511" y="1407825"/>
            <a:ext cx="4673333" cy="36211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20" name="Shape 220"/>
        <p:cNvGrpSpPr/>
        <p:nvPr/>
      </p:nvGrpSpPr>
      <p:grpSpPr>
        <a:xfrm>
          <a:off x="0" y="0"/>
          <a:ext cx="0" cy="0"/>
          <a:chOff x="0" y="0"/>
          <a:chExt cx="0" cy="0"/>
        </a:xfrm>
      </p:grpSpPr>
      <p:sp>
        <p:nvSpPr>
          <p:cNvPr id="221" name="Google Shape;221;p26"/>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sp>
        <p:nvSpPr>
          <p:cNvPr id="224" name="Google Shape;224;p26"/>
          <p:cNvSpPr txBox="1"/>
          <p:nvPr/>
        </p:nvSpPr>
        <p:spPr>
          <a:xfrm>
            <a:off x="549825" y="1605874"/>
            <a:ext cx="3913097" cy="277111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Global settlement: </a:t>
            </a:r>
            <a:endParaRPr/>
          </a:p>
          <a:p>
            <a:pPr indent="0" lvl="0" marL="0" marR="0" rtl="0" algn="l">
              <a:lnSpc>
                <a:spcPct val="115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The ultimate peg enforcement mechanism. Supported by arbitrageurs banking on overcollateralization.</a:t>
            </a:r>
            <a:endParaRPr/>
          </a:p>
        </p:txBody>
      </p:sp>
      <p:pic>
        <p:nvPicPr>
          <p:cNvPr descr="Shape 203" id="225" name="Google Shape;225;p26"/>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pic>
        <p:nvPicPr>
          <p:cNvPr descr="GlobalScale-10.png" id="226" name="Google Shape;226;p26"/>
          <p:cNvPicPr preferRelativeResize="0"/>
          <p:nvPr/>
        </p:nvPicPr>
        <p:blipFill rotWithShape="1">
          <a:blip r:embed="rId4">
            <a:alphaModFix/>
          </a:blip>
          <a:srcRect b="0" l="0" r="0" t="0"/>
          <a:stretch/>
        </p:blipFill>
        <p:spPr>
          <a:xfrm>
            <a:off x="4472218" y="1501899"/>
            <a:ext cx="4164659" cy="36641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30" name="Shape 230"/>
        <p:cNvGrpSpPr/>
        <p:nvPr/>
      </p:nvGrpSpPr>
      <p:grpSpPr>
        <a:xfrm>
          <a:off x="0" y="0"/>
          <a:ext cx="0" cy="0"/>
          <a:chOff x="0" y="0"/>
          <a:chExt cx="0" cy="0"/>
        </a:xfrm>
      </p:grpSpPr>
      <p:sp>
        <p:nvSpPr>
          <p:cNvPr id="231" name="Google Shape;231;p27"/>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sp>
        <p:nvSpPr>
          <p:cNvPr id="234" name="Google Shape;234;p27"/>
          <p:cNvSpPr txBox="1"/>
          <p:nvPr/>
        </p:nvSpPr>
        <p:spPr>
          <a:xfrm>
            <a:off x="6121920" y="2768824"/>
            <a:ext cx="2825536" cy="206880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Global settlement: </a:t>
            </a:r>
            <a:endParaRPr/>
          </a:p>
          <a:p>
            <a:pPr indent="0" lvl="0" marL="0" marR="0" rtl="0" algn="l">
              <a:lnSpc>
                <a:spcPct val="115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The ultimate peg enforcement mechanism. Supported by arbitrageurs banking on overcollateralization. </a:t>
            </a:r>
            <a:endParaRPr/>
          </a:p>
        </p:txBody>
      </p:sp>
      <p:pic>
        <p:nvPicPr>
          <p:cNvPr descr="Shape 210" id="235" name="Google Shape;235;p27"/>
          <p:cNvPicPr preferRelativeResize="0"/>
          <p:nvPr/>
        </p:nvPicPr>
        <p:blipFill rotWithShape="1">
          <a:blip r:embed="rId3">
            <a:alphaModFix/>
          </a:blip>
          <a:srcRect b="0" l="0" r="0" t="0"/>
          <a:stretch/>
        </p:blipFill>
        <p:spPr>
          <a:xfrm>
            <a:off x="3775396" y="1309271"/>
            <a:ext cx="1593207" cy="1593208"/>
          </a:xfrm>
          <a:prstGeom prst="rect">
            <a:avLst/>
          </a:prstGeom>
          <a:noFill/>
          <a:ln>
            <a:noFill/>
          </a:ln>
        </p:spPr>
      </p:pic>
      <p:pic>
        <p:nvPicPr>
          <p:cNvPr descr="Shape 211" id="236" name="Google Shape;236;p27"/>
          <p:cNvPicPr preferRelativeResize="0"/>
          <p:nvPr/>
        </p:nvPicPr>
        <p:blipFill rotWithShape="1">
          <a:blip r:embed="rId4">
            <a:alphaModFix/>
          </a:blip>
          <a:srcRect b="0" l="0" r="0" t="0"/>
          <a:stretch/>
        </p:blipFill>
        <p:spPr>
          <a:xfrm>
            <a:off x="8003499" y="0"/>
            <a:ext cx="1140501" cy="1140500"/>
          </a:xfrm>
          <a:prstGeom prst="rect">
            <a:avLst/>
          </a:prstGeom>
          <a:noFill/>
          <a:ln>
            <a:noFill/>
          </a:ln>
        </p:spPr>
      </p:pic>
      <p:sp>
        <p:nvSpPr>
          <p:cNvPr id="237" name="Google Shape;237;p27"/>
          <p:cNvSpPr txBox="1"/>
          <p:nvPr/>
        </p:nvSpPr>
        <p:spPr>
          <a:xfrm>
            <a:off x="423132" y="2832324"/>
            <a:ext cx="2311212" cy="1013461"/>
          </a:xfrm>
          <a:prstGeom prst="rect">
            <a:avLst/>
          </a:prstGeom>
          <a:noFill/>
          <a:ln>
            <a:noFill/>
          </a:ln>
        </p:spPr>
        <p:txBody>
          <a:bodyPr anchorCtr="0" anchor="t" bIns="45700" lIns="45700" spcFirstLastPara="1" rIns="45700" wrap="square" tIns="45700">
            <a:noAutofit/>
          </a:bodyPr>
          <a:lstStyle/>
          <a:p>
            <a:pPr indent="0" lvl="0" marL="0" marR="0" rtl="0" algn="l">
              <a:lnSpc>
                <a:spcPct val="115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Multi-collateral: </a:t>
            </a:r>
            <a:endParaRPr/>
          </a:p>
          <a:p>
            <a:pPr indent="0" lvl="0" marL="0" marR="0" rtl="0" algn="l">
              <a:lnSpc>
                <a:spcPct val="115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Resilience in the face of black swans.</a:t>
            </a:r>
            <a:endParaRPr/>
          </a:p>
        </p:txBody>
      </p:sp>
      <p:sp>
        <p:nvSpPr>
          <p:cNvPr id="238" name="Google Shape;238;p27"/>
          <p:cNvSpPr txBox="1"/>
          <p:nvPr/>
        </p:nvSpPr>
        <p:spPr>
          <a:xfrm>
            <a:off x="3183626" y="2832324"/>
            <a:ext cx="2311213" cy="1656081"/>
          </a:xfrm>
          <a:prstGeom prst="rect">
            <a:avLst/>
          </a:prstGeom>
          <a:noFill/>
          <a:ln>
            <a:noFill/>
          </a:ln>
        </p:spPr>
        <p:txBody>
          <a:bodyPr anchorCtr="0" anchor="t" bIns="45700" lIns="45700" spcFirstLastPara="1" rIns="45700" wrap="square" tIns="45700">
            <a:noAutofit/>
          </a:bodyPr>
          <a:lstStyle/>
          <a:p>
            <a:pPr indent="0" lvl="0" marL="0" marR="0" rtl="0" algn="l">
              <a:lnSpc>
                <a:spcPct val="115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Over collateralized: </a:t>
            </a:r>
            <a:endParaRPr/>
          </a:p>
          <a:p>
            <a:pPr indent="0" lvl="0" marL="0" marR="0" rtl="0" algn="l">
              <a:lnSpc>
                <a:spcPct val="115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Always the equivalent of more money backing Dai than the Dai in circulation.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42" name="Shape 242"/>
        <p:cNvGrpSpPr/>
        <p:nvPr/>
      </p:nvGrpSpPr>
      <p:grpSpPr>
        <a:xfrm>
          <a:off x="0" y="0"/>
          <a:ext cx="0" cy="0"/>
          <a:chOff x="0" y="0"/>
          <a:chExt cx="0" cy="0"/>
        </a:xfrm>
      </p:grpSpPr>
      <p:sp>
        <p:nvSpPr>
          <p:cNvPr id="243" name="Google Shape;243;p28"/>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8"/>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hape 218" id="245" name="Google Shape;245;p28"/>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pic>
        <p:nvPicPr>
          <p:cNvPr descr="Shape 219" id="246" name="Google Shape;246;p28"/>
          <p:cNvPicPr preferRelativeResize="0"/>
          <p:nvPr/>
        </p:nvPicPr>
        <p:blipFill rotWithShape="1">
          <a:blip r:embed="rId4">
            <a:alphaModFix/>
          </a:blip>
          <a:srcRect b="0" l="0" r="0" t="0"/>
          <a:stretch/>
        </p:blipFill>
        <p:spPr>
          <a:xfrm>
            <a:off x="6240825" y="1738577"/>
            <a:ext cx="2284726" cy="2284726"/>
          </a:xfrm>
          <a:prstGeom prst="rect">
            <a:avLst/>
          </a:prstGeom>
          <a:noFill/>
          <a:ln>
            <a:noFill/>
          </a:ln>
        </p:spPr>
      </p:pic>
      <p:sp>
        <p:nvSpPr>
          <p:cNvPr id="247" name="Google Shape;247;p28"/>
          <p:cNvSpPr txBox="1"/>
          <p:nvPr/>
        </p:nvSpPr>
        <p:spPr>
          <a:xfrm>
            <a:off x="549825" y="1605874"/>
            <a:ext cx="5084324" cy="381251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MKR - Administrative token: </a:t>
            </a:r>
            <a:endParaRPr/>
          </a:p>
          <a:p>
            <a:pPr indent="-202531" lvl="0" marL="240631"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Helvetica Neue"/>
                <a:ea typeface="Helvetica Neue"/>
                <a:cs typeface="Helvetica Neue"/>
                <a:sym typeface="Helvetica Neue"/>
              </a:rPr>
              <a:t>Fuel for the credit system</a:t>
            </a:r>
            <a:endParaRPr sz="1800"/>
          </a:p>
          <a:p>
            <a:pPr indent="-202531" lvl="0" marL="240631"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Helvetica Neue"/>
                <a:ea typeface="Helvetica Neue"/>
                <a:cs typeface="Helvetica Neue"/>
                <a:sym typeface="Helvetica Neue"/>
              </a:rPr>
              <a:t>Decentralized Regulator Community</a:t>
            </a:r>
            <a:endParaRPr sz="1800"/>
          </a:p>
          <a:p>
            <a:pPr indent="-202531" lvl="0" marL="240631" marR="0" rtl="0" algn="l">
              <a:lnSpc>
                <a:spcPct val="150000"/>
              </a:lnSpc>
              <a:spcBef>
                <a:spcPts val="0"/>
              </a:spcBef>
              <a:spcAft>
                <a:spcPts val="0"/>
              </a:spcAft>
              <a:buClr>
                <a:srgbClr val="000000"/>
              </a:buClr>
              <a:buSzPts val="1800"/>
              <a:buFont typeface="Helvetica Neue"/>
              <a:buChar char="•"/>
            </a:pPr>
            <a:r>
              <a:rPr b="0" i="0" lang="en-US" sz="1800" u="none" cap="none" strike="noStrike">
                <a:solidFill>
                  <a:srgbClr val="000000"/>
                </a:solidFill>
                <a:latin typeface="Helvetica Neue"/>
                <a:ea typeface="Helvetica Neue"/>
                <a:cs typeface="Helvetica Neue"/>
                <a:sym typeface="Helvetica Neue"/>
              </a:rPr>
              <a:t>A high risk, high reward volatile asset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73" name="Shape 73"/>
        <p:cNvGrpSpPr/>
        <p:nvPr/>
      </p:nvGrpSpPr>
      <p:grpSpPr>
        <a:xfrm>
          <a:off x="0" y="0"/>
          <a:ext cx="0" cy="0"/>
          <a:chOff x="0" y="0"/>
          <a:chExt cx="0" cy="0"/>
        </a:xfrm>
      </p:grpSpPr>
      <p:sp>
        <p:nvSpPr>
          <p:cNvPr id="74" name="Google Shape;74;p14"/>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Meet Maker</a:t>
            </a:r>
            <a:endParaRPr/>
          </a:p>
        </p:txBody>
      </p:sp>
      <p:pic>
        <p:nvPicPr>
          <p:cNvPr descr="Shape 74" id="77" name="Google Shape;77;p14"/>
          <p:cNvPicPr preferRelativeResize="0"/>
          <p:nvPr/>
        </p:nvPicPr>
        <p:blipFill rotWithShape="1">
          <a:blip r:embed="rId3">
            <a:alphaModFix/>
          </a:blip>
          <a:srcRect b="0" l="0" r="0" t="0"/>
          <a:stretch/>
        </p:blipFill>
        <p:spPr>
          <a:xfrm>
            <a:off x="8003499" y="88900"/>
            <a:ext cx="1140501" cy="1140500"/>
          </a:xfrm>
          <a:prstGeom prst="rect">
            <a:avLst/>
          </a:prstGeom>
          <a:noFill/>
          <a:ln>
            <a:noFill/>
          </a:ln>
        </p:spPr>
      </p:pic>
      <p:sp>
        <p:nvSpPr>
          <p:cNvPr id="78" name="Google Shape;78;p14"/>
          <p:cNvSpPr txBox="1"/>
          <p:nvPr/>
        </p:nvSpPr>
        <p:spPr>
          <a:xfrm>
            <a:off x="481424" y="1605874"/>
            <a:ext cx="6160732" cy="169161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Unlocking the power of the Blockchain to create </a:t>
            </a:r>
            <a:r>
              <a:rPr b="1" i="0" lang="en-US" sz="3000" u="none" cap="none" strike="noStrike">
                <a:solidFill>
                  <a:srgbClr val="000000"/>
                </a:solidFill>
                <a:latin typeface="Helvetica Neue"/>
                <a:ea typeface="Helvetica Neue"/>
                <a:cs typeface="Helvetica Neue"/>
                <a:sym typeface="Helvetica Neue"/>
              </a:rPr>
              <a:t>economic empowerment</a:t>
            </a:r>
            <a:r>
              <a:rPr b="0" i="0" lang="en-US" sz="3000" u="none" cap="none" strike="noStrike">
                <a:solidFill>
                  <a:srgbClr val="000000"/>
                </a:solidFill>
                <a:latin typeface="Helvetica Neue"/>
                <a:ea typeface="Helvetica Neue"/>
                <a:cs typeface="Helvetica Neue"/>
                <a:sym typeface="Helvetica Neue"/>
              </a:rPr>
              <a:t>.</a:t>
            </a:r>
            <a:endParaRPr/>
          </a:p>
        </p:txBody>
      </p:sp>
      <p:pic>
        <p:nvPicPr>
          <p:cNvPr descr="Blockchain3-07.png" id="79" name="Google Shape;79;p14"/>
          <p:cNvPicPr preferRelativeResize="0"/>
          <p:nvPr/>
        </p:nvPicPr>
        <p:blipFill rotWithShape="1">
          <a:blip r:embed="rId4">
            <a:alphaModFix/>
          </a:blip>
          <a:srcRect b="0" l="0" r="0" t="0"/>
          <a:stretch/>
        </p:blipFill>
        <p:spPr>
          <a:xfrm>
            <a:off x="0" y="1412881"/>
            <a:ext cx="9144000" cy="38129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83" name="Shape 83"/>
        <p:cNvGrpSpPr/>
        <p:nvPr/>
      </p:nvGrpSpPr>
      <p:grpSpPr>
        <a:xfrm>
          <a:off x="0" y="0"/>
          <a:ext cx="0" cy="0"/>
          <a:chOff x="0" y="0"/>
          <a:chExt cx="0" cy="0"/>
        </a:xfrm>
      </p:grpSpPr>
      <p:sp>
        <p:nvSpPr>
          <p:cNvPr id="84" name="Google Shape;84;p15"/>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Why?</a:t>
            </a:r>
            <a:endParaRPr/>
          </a:p>
        </p:txBody>
      </p:sp>
      <p:pic>
        <p:nvPicPr>
          <p:cNvPr descr="Shape 74" id="87" name="Google Shape;87;p15"/>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sp>
        <p:nvSpPr>
          <p:cNvPr id="88" name="Google Shape;88;p15"/>
          <p:cNvSpPr txBox="1"/>
          <p:nvPr>
            <p:ph idx="1" type="body"/>
          </p:nvPr>
        </p:nvSpPr>
        <p:spPr>
          <a:xfrm>
            <a:off x="431799" y="1755596"/>
            <a:ext cx="3660996" cy="3344155"/>
          </a:xfrm>
          <a:prstGeom prst="rect">
            <a:avLst/>
          </a:prstGeom>
          <a:noFill/>
          <a:ln>
            <a:noFill/>
          </a:ln>
        </p:spPr>
        <p:txBody>
          <a:bodyPr anchorCtr="0" anchor="t" bIns="91400" lIns="91400" spcFirstLastPara="1" rIns="91400" wrap="square" tIns="91400">
            <a:noAutofit/>
          </a:bodyPr>
          <a:lstStyle/>
          <a:p>
            <a:pPr indent="-220578" lvl="0" marL="220578" marR="0" rtl="0" algn="l">
              <a:lnSpc>
                <a:spcPct val="100000"/>
              </a:lnSpc>
              <a:spcBef>
                <a:spcPts val="0"/>
              </a:spcBef>
              <a:spcAft>
                <a:spcPts val="0"/>
              </a:spcAft>
              <a:buClr>
                <a:srgbClr val="000000"/>
              </a:buClr>
              <a:buSzPts val="2300"/>
              <a:buFont typeface="Helvetica Neue"/>
              <a:buChar char="•"/>
            </a:pPr>
            <a:r>
              <a:rPr b="0" i="0" lang="en-US" sz="2300" u="none" cap="none" strike="noStrike">
                <a:solidFill>
                  <a:srgbClr val="000000"/>
                </a:solidFill>
                <a:latin typeface="Helvetica Neue"/>
                <a:ea typeface="Helvetica Neue"/>
                <a:cs typeface="Helvetica Neue"/>
                <a:sym typeface="Helvetica Neue"/>
              </a:rPr>
              <a:t>Businesses and individuals require a stable medium of exchange</a:t>
            </a:r>
            <a:endParaRPr/>
          </a:p>
          <a:p>
            <a:pPr indent="-220578" lvl="0" marL="220578" marR="0" rtl="0" algn="l">
              <a:lnSpc>
                <a:spcPct val="100000"/>
              </a:lnSpc>
              <a:spcBef>
                <a:spcPts val="1600"/>
              </a:spcBef>
              <a:spcAft>
                <a:spcPts val="0"/>
              </a:spcAft>
              <a:buClr>
                <a:srgbClr val="000000"/>
              </a:buClr>
              <a:buSzPts val="2300"/>
              <a:buFont typeface="Helvetica Neue"/>
              <a:buChar char="•"/>
            </a:pPr>
            <a:r>
              <a:rPr b="0" i="0" lang="en-US" sz="2300" u="none" cap="none" strike="noStrike">
                <a:solidFill>
                  <a:srgbClr val="000000"/>
                </a:solidFill>
                <a:latin typeface="Helvetica Neue"/>
                <a:ea typeface="Helvetica Neue"/>
                <a:cs typeface="Helvetica Neue"/>
                <a:sym typeface="Helvetica Neue"/>
              </a:rPr>
              <a:t>Existing cryptocurrencies are too volatile to be a replacement for cash</a:t>
            </a:r>
            <a:endParaRPr/>
          </a:p>
        </p:txBody>
      </p:sp>
      <p:pic>
        <p:nvPicPr>
          <p:cNvPr descr="Image" id="89" name="Google Shape;89;p15"/>
          <p:cNvPicPr preferRelativeResize="0"/>
          <p:nvPr/>
        </p:nvPicPr>
        <p:blipFill rotWithShape="1">
          <a:blip r:embed="rId4">
            <a:alphaModFix/>
          </a:blip>
          <a:srcRect b="0" l="0" r="0" t="0"/>
          <a:stretch/>
        </p:blipFill>
        <p:spPr>
          <a:xfrm>
            <a:off x="4244686" y="1887393"/>
            <a:ext cx="4746914" cy="23734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329"/>
        </a:solidFill>
      </p:bgPr>
    </p:bg>
    <p:spTree>
      <p:nvGrpSpPr>
        <p:cNvPr id="93" name="Shape 93"/>
        <p:cNvGrpSpPr/>
        <p:nvPr/>
      </p:nvGrpSpPr>
      <p:grpSpPr>
        <a:xfrm>
          <a:off x="0" y="0"/>
          <a:ext cx="0" cy="0"/>
          <a:chOff x="0" y="0"/>
          <a:chExt cx="0" cy="0"/>
        </a:xfrm>
      </p:grpSpPr>
      <p:sp>
        <p:nvSpPr>
          <p:cNvPr id="94" name="Google Shape;94;p16"/>
          <p:cNvSpPr txBox="1"/>
          <p:nvPr>
            <p:ph type="title"/>
          </p:nvPr>
        </p:nvSpPr>
        <p:spPr>
          <a:xfrm>
            <a:off x="413180" y="-390184"/>
            <a:ext cx="7069220" cy="3460068"/>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FFFFFF"/>
              </a:buClr>
              <a:buSzPts val="3400"/>
              <a:buFont typeface="Helvetica Neue"/>
              <a:buNone/>
            </a:pPr>
            <a:r>
              <a:rPr b="1" i="0" lang="en-US" sz="3400" u="none" cap="none" strike="noStrike">
                <a:solidFill>
                  <a:srgbClr val="FFFFFF"/>
                </a:solidFill>
                <a:latin typeface="Helvetica Neue"/>
                <a:ea typeface="Helvetica Neue"/>
                <a:cs typeface="Helvetica Neue"/>
                <a:sym typeface="Helvetica Neue"/>
              </a:rPr>
              <a:t>A stablecoin is needed for mainstream adoption of cryptocurrencies.</a:t>
            </a:r>
            <a:endParaRPr/>
          </a:p>
        </p:txBody>
      </p:sp>
      <p:pic>
        <p:nvPicPr>
          <p:cNvPr descr="BlockchainSystem-01.png" id="95" name="Google Shape;95;p16"/>
          <p:cNvPicPr preferRelativeResize="0"/>
          <p:nvPr/>
        </p:nvPicPr>
        <p:blipFill rotWithShape="1">
          <a:blip r:embed="rId3">
            <a:alphaModFix/>
          </a:blip>
          <a:srcRect b="0" l="0" r="0" t="0"/>
          <a:stretch/>
        </p:blipFill>
        <p:spPr>
          <a:xfrm>
            <a:off x="4113125" y="1227590"/>
            <a:ext cx="4972725" cy="38702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99" name="Shape 99"/>
        <p:cNvGrpSpPr/>
        <p:nvPr/>
      </p:nvGrpSpPr>
      <p:grpSpPr>
        <a:xfrm>
          <a:off x="0" y="0"/>
          <a:ext cx="0" cy="0"/>
          <a:chOff x="0" y="0"/>
          <a:chExt cx="0" cy="0"/>
        </a:xfrm>
      </p:grpSpPr>
      <p:sp>
        <p:nvSpPr>
          <p:cNvPr id="100" name="Google Shape;100;p17"/>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7"/>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But first...</a:t>
            </a:r>
            <a:endParaRPr/>
          </a:p>
        </p:txBody>
      </p:sp>
      <p:sp>
        <p:nvSpPr>
          <p:cNvPr id="103" name="Google Shape;103;p17"/>
          <p:cNvSpPr txBox="1"/>
          <p:nvPr/>
        </p:nvSpPr>
        <p:spPr>
          <a:xfrm>
            <a:off x="2231924" y="1657010"/>
            <a:ext cx="4702051" cy="180591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Not all stablecoins are equal.</a:t>
            </a:r>
            <a:endParaRPr/>
          </a:p>
        </p:txBody>
      </p:sp>
      <p:pic>
        <p:nvPicPr>
          <p:cNvPr descr="Shape 104" id="104" name="Google Shape;104;p17"/>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sp>
        <p:nvSpPr>
          <p:cNvPr id="105" name="Google Shape;105;p17"/>
          <p:cNvSpPr txBox="1"/>
          <p:nvPr/>
        </p:nvSpPr>
        <p:spPr>
          <a:xfrm>
            <a:off x="2686099" y="3105170"/>
            <a:ext cx="526202" cy="9194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4800"/>
              <a:buFont typeface="Helvetica Neue"/>
              <a:buNone/>
            </a:pPr>
            <a:r>
              <a:rPr b="0" i="0" lang="en-US" sz="4800" u="none" cap="none" strike="noStrike">
                <a:solidFill>
                  <a:srgbClr val="000000"/>
                </a:solidFill>
                <a:latin typeface="Helvetica Neue"/>
                <a:ea typeface="Helvetica Neue"/>
                <a:cs typeface="Helvetica Neue"/>
                <a:sym typeface="Helvetica Neue"/>
              </a:rPr>
              <a:t>≠</a:t>
            </a:r>
            <a:endParaRPr/>
          </a:p>
        </p:txBody>
      </p:sp>
      <p:sp>
        <p:nvSpPr>
          <p:cNvPr id="106" name="Google Shape;106;p17"/>
          <p:cNvSpPr/>
          <p:nvPr/>
        </p:nvSpPr>
        <p:spPr>
          <a:xfrm>
            <a:off x="537109" y="2565231"/>
            <a:ext cx="1931792" cy="1999329"/>
          </a:xfrm>
          <a:prstGeom prst="ellipse">
            <a:avLst/>
          </a:prstGeom>
          <a:noFill/>
          <a:ln cap="flat" cmpd="sng" w="25400">
            <a:solidFill>
              <a:srgbClr val="171717">
                <a:alpha val="69803"/>
              </a:srgbClr>
            </a:solidFill>
            <a:prstDash val="dashDot"/>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107" name="Google Shape;107;p17"/>
          <p:cNvSpPr txBox="1"/>
          <p:nvPr/>
        </p:nvSpPr>
        <p:spPr>
          <a:xfrm>
            <a:off x="820013" y="3249501"/>
            <a:ext cx="1365983" cy="630788"/>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IOU</a:t>
            </a:r>
            <a:endParaRPr/>
          </a:p>
        </p:txBody>
      </p:sp>
      <p:sp>
        <p:nvSpPr>
          <p:cNvPr id="108" name="Google Shape;108;p17"/>
          <p:cNvSpPr txBox="1"/>
          <p:nvPr/>
        </p:nvSpPr>
        <p:spPr>
          <a:xfrm>
            <a:off x="5772337" y="3105170"/>
            <a:ext cx="526201" cy="9194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4800"/>
              <a:buFont typeface="Helvetica Neue"/>
              <a:buNone/>
            </a:pPr>
            <a:r>
              <a:rPr b="0" i="0" lang="en-US" sz="4800" u="none" cap="none" strike="noStrike">
                <a:solidFill>
                  <a:srgbClr val="000000"/>
                </a:solidFill>
                <a:latin typeface="Helvetica Neue"/>
                <a:ea typeface="Helvetica Neue"/>
                <a:cs typeface="Helvetica Neue"/>
                <a:sym typeface="Helvetica Neue"/>
              </a:rPr>
              <a:t>≠</a:t>
            </a:r>
            <a:endParaRPr/>
          </a:p>
        </p:txBody>
      </p:sp>
      <p:sp>
        <p:nvSpPr>
          <p:cNvPr id="109" name="Google Shape;109;p17"/>
          <p:cNvSpPr/>
          <p:nvPr/>
        </p:nvSpPr>
        <p:spPr>
          <a:xfrm>
            <a:off x="3677004" y="2583725"/>
            <a:ext cx="1896053" cy="1962341"/>
          </a:xfrm>
          <a:prstGeom prst="ellipse">
            <a:avLst/>
          </a:prstGeom>
          <a:noFill/>
          <a:ln cap="flat" cmpd="sng" w="25400">
            <a:solidFill>
              <a:srgbClr val="000000">
                <a:alpha val="69803"/>
              </a:srgbClr>
            </a:solidFill>
            <a:prstDash val="dashDot"/>
            <a:miter lim="4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0" name="Google Shape;110;p17"/>
          <p:cNvSpPr txBox="1"/>
          <p:nvPr/>
        </p:nvSpPr>
        <p:spPr>
          <a:xfrm>
            <a:off x="3844705" y="3218421"/>
            <a:ext cx="1578089" cy="767701"/>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Seigniorage </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Share</a:t>
            </a:r>
            <a:endParaRPr/>
          </a:p>
        </p:txBody>
      </p:sp>
      <p:pic>
        <p:nvPicPr>
          <p:cNvPr descr="Shape 109" id="111" name="Google Shape;111;p17"/>
          <p:cNvPicPr preferRelativeResize="0"/>
          <p:nvPr/>
        </p:nvPicPr>
        <p:blipFill rotWithShape="1">
          <a:blip r:embed="rId4">
            <a:alphaModFix/>
          </a:blip>
          <a:srcRect b="0" l="0" r="0" t="0"/>
          <a:stretch/>
        </p:blipFill>
        <p:spPr>
          <a:xfrm>
            <a:off x="6396218" y="2250506"/>
            <a:ext cx="2628780" cy="26287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15" name="Shape 115"/>
        <p:cNvGrpSpPr/>
        <p:nvPr/>
      </p:nvGrpSpPr>
      <p:grpSpPr>
        <a:xfrm>
          <a:off x="0" y="0"/>
          <a:ext cx="0" cy="0"/>
          <a:chOff x="0" y="0"/>
          <a:chExt cx="0" cy="0"/>
        </a:xfrm>
      </p:grpSpPr>
      <p:sp>
        <p:nvSpPr>
          <p:cNvPr id="116" name="Google Shape;116;p18"/>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Timeline</a:t>
            </a:r>
            <a:endParaRPr/>
          </a:p>
        </p:txBody>
      </p:sp>
      <p:pic>
        <p:nvPicPr>
          <p:cNvPr descr="Shape 115" id="119" name="Google Shape;119;p18"/>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cxnSp>
        <p:nvCxnSpPr>
          <p:cNvPr id="120" name="Google Shape;120;p18"/>
          <p:cNvCxnSpPr/>
          <p:nvPr/>
        </p:nvCxnSpPr>
        <p:spPr>
          <a:xfrm>
            <a:off x="749824" y="3045599"/>
            <a:ext cx="7591201" cy="25802"/>
          </a:xfrm>
          <a:prstGeom prst="straightConnector1">
            <a:avLst/>
          </a:prstGeom>
          <a:noFill/>
          <a:ln cap="flat" cmpd="sng" w="25400">
            <a:solidFill>
              <a:srgbClr val="424242"/>
            </a:solidFill>
            <a:prstDash val="solid"/>
            <a:miter lim="400000"/>
            <a:headEnd len="sm" w="sm" type="none"/>
            <a:tailEnd len="sm" w="sm" type="none"/>
          </a:ln>
        </p:spPr>
      </p:cxnSp>
      <p:sp>
        <p:nvSpPr>
          <p:cNvPr id="121" name="Google Shape;121;p18"/>
          <p:cNvSpPr txBox="1"/>
          <p:nvPr/>
        </p:nvSpPr>
        <p:spPr>
          <a:xfrm rot="-1200000">
            <a:off x="876288" y="3322267"/>
            <a:ext cx="1416301" cy="614651"/>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December 2016</a:t>
            </a:r>
            <a:endParaRPr/>
          </a:p>
        </p:txBody>
      </p:sp>
      <p:sp>
        <p:nvSpPr>
          <p:cNvPr id="122" name="Google Shape;122;p18"/>
          <p:cNvSpPr txBox="1"/>
          <p:nvPr/>
        </p:nvSpPr>
        <p:spPr>
          <a:xfrm rot="-1200000">
            <a:off x="4083676" y="3328777"/>
            <a:ext cx="1726146" cy="398751"/>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December 2017</a:t>
            </a:r>
            <a:endParaRPr/>
          </a:p>
        </p:txBody>
      </p:sp>
      <p:sp>
        <p:nvSpPr>
          <p:cNvPr id="123" name="Google Shape;123;p18"/>
          <p:cNvSpPr txBox="1"/>
          <p:nvPr/>
        </p:nvSpPr>
        <p:spPr>
          <a:xfrm rot="-1200000">
            <a:off x="6407223" y="3328777"/>
            <a:ext cx="1896497" cy="398751"/>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lang="en-US">
                <a:latin typeface="Helvetica Neue"/>
                <a:ea typeface="Helvetica Neue"/>
                <a:cs typeface="Helvetica Neue"/>
                <a:sym typeface="Helvetica Neue"/>
              </a:rPr>
              <a:t>Fall</a:t>
            </a:r>
            <a:r>
              <a:rPr b="0" i="0" lang="en-US" sz="1400" u="none" cap="none" strike="noStrike">
                <a:solidFill>
                  <a:srgbClr val="000000"/>
                </a:solidFill>
                <a:latin typeface="Helvetica Neue"/>
                <a:ea typeface="Helvetica Neue"/>
                <a:cs typeface="Helvetica Neue"/>
                <a:sym typeface="Helvetica Neue"/>
              </a:rPr>
              <a:t> 2018</a:t>
            </a:r>
            <a:endParaRPr/>
          </a:p>
        </p:txBody>
      </p:sp>
      <p:sp>
        <p:nvSpPr>
          <p:cNvPr id="124" name="Google Shape;124;p18"/>
          <p:cNvSpPr txBox="1"/>
          <p:nvPr/>
        </p:nvSpPr>
        <p:spPr>
          <a:xfrm>
            <a:off x="1192480" y="2552355"/>
            <a:ext cx="1298040" cy="3708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Sai (Alpha)</a:t>
            </a:r>
            <a:endParaRPr/>
          </a:p>
        </p:txBody>
      </p:sp>
      <p:sp>
        <p:nvSpPr>
          <p:cNvPr id="125" name="Google Shape;125;p18"/>
          <p:cNvSpPr txBox="1"/>
          <p:nvPr/>
        </p:nvSpPr>
        <p:spPr>
          <a:xfrm>
            <a:off x="4359013" y="2543707"/>
            <a:ext cx="1171127" cy="3708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Dai (Beta)</a:t>
            </a:r>
            <a:endParaRPr/>
          </a:p>
        </p:txBody>
      </p:sp>
      <p:sp>
        <p:nvSpPr>
          <p:cNvPr id="126" name="Google Shape;126;p18"/>
          <p:cNvSpPr txBox="1"/>
          <p:nvPr/>
        </p:nvSpPr>
        <p:spPr>
          <a:xfrm>
            <a:off x="6367649" y="2547150"/>
            <a:ext cx="2452800" cy="3708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Multi-Collateral Dai</a:t>
            </a:r>
            <a:endParaRPr/>
          </a:p>
        </p:txBody>
      </p:sp>
      <p:sp>
        <p:nvSpPr>
          <p:cNvPr id="127" name="Google Shape;127;p18"/>
          <p:cNvSpPr/>
          <p:nvPr/>
        </p:nvSpPr>
        <p:spPr>
          <a:xfrm>
            <a:off x="1737700" y="2954700"/>
            <a:ext cx="207600" cy="207601"/>
          </a:xfrm>
          <a:prstGeom prst="ellipse">
            <a:avLst/>
          </a:prstGeom>
          <a:solidFill>
            <a:srgbClr val="41D3A9"/>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28" name="Google Shape;128;p18"/>
          <p:cNvSpPr/>
          <p:nvPr/>
        </p:nvSpPr>
        <p:spPr>
          <a:xfrm>
            <a:off x="4840777" y="2954700"/>
            <a:ext cx="207600" cy="207601"/>
          </a:xfrm>
          <a:prstGeom prst="ellipse">
            <a:avLst/>
          </a:prstGeom>
          <a:solidFill>
            <a:srgbClr val="41D3A9"/>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29" name="Google Shape;129;p18"/>
          <p:cNvSpPr/>
          <p:nvPr/>
        </p:nvSpPr>
        <p:spPr>
          <a:xfrm>
            <a:off x="7351100" y="2954700"/>
            <a:ext cx="207600" cy="207601"/>
          </a:xfrm>
          <a:prstGeom prst="ellipse">
            <a:avLst/>
          </a:prstGeom>
          <a:solidFill>
            <a:srgbClr val="41D3A9"/>
          </a:solidFill>
          <a:ln>
            <a:noFill/>
          </a:ln>
          <a:effectLst>
            <a:outerShdw blurRad="38100" rotWithShape="0" dir="5400000" dist="23000">
              <a:srgbClr val="000000">
                <a:alpha val="34901"/>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33" name="Shape 133"/>
        <p:cNvGrpSpPr/>
        <p:nvPr/>
      </p:nvGrpSpPr>
      <p:grpSpPr>
        <a:xfrm>
          <a:off x="0" y="0"/>
          <a:ext cx="0" cy="0"/>
          <a:chOff x="0" y="0"/>
          <a:chExt cx="0" cy="0"/>
        </a:xfrm>
      </p:grpSpPr>
      <p:sp>
        <p:nvSpPr>
          <p:cNvPr id="134" name="Google Shape;134;p19"/>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Why Maker</a:t>
            </a:r>
            <a:endParaRPr/>
          </a:p>
        </p:txBody>
      </p:sp>
      <p:pic>
        <p:nvPicPr>
          <p:cNvPr descr="Shape 115" id="136" name="Google Shape;136;p19"/>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sp>
        <p:nvSpPr>
          <p:cNvPr id="137" name="Google Shape;137;p19"/>
          <p:cNvSpPr txBox="1"/>
          <p:nvPr/>
        </p:nvSpPr>
        <p:spPr>
          <a:xfrm>
            <a:off x="510000" y="1613050"/>
            <a:ext cx="4361700" cy="28116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Dai stablecoin - Soft pegged to USD</a:t>
            </a:r>
            <a:endParaRPr b="0" i="0" sz="1400" u="sng" cap="none" strike="noStrike">
              <a:solidFill>
                <a:srgbClr val="4285F4"/>
              </a:solidFill>
              <a:latin typeface="Arial"/>
              <a:ea typeface="Arial"/>
              <a:cs typeface="Arial"/>
              <a:sym typeface="Arial"/>
            </a:endParaRPr>
          </a:p>
          <a:p>
            <a:pPr indent="-240631" lvl="0" marL="240631" marR="0" rtl="0" algn="l">
              <a:lnSpc>
                <a:spcPct val="100000"/>
              </a:lnSpc>
              <a:spcBef>
                <a:spcPts val="1600"/>
              </a:spcBef>
              <a:spcAft>
                <a:spcPts val="0"/>
              </a:spcAft>
              <a:buClr>
                <a:srgbClr val="000000"/>
              </a:buClr>
              <a:buSzPts val="2400"/>
              <a:buFont typeface="Helvetica Neue"/>
              <a:buChar char="•"/>
            </a:pPr>
            <a:r>
              <a:rPr b="0" i="0" lang="en-US" sz="2400" u="none" cap="none" strike="noStrike">
                <a:solidFill>
                  <a:srgbClr val="000000"/>
                </a:solidFill>
                <a:latin typeface="Helvetica Neue"/>
                <a:ea typeface="Helvetica Neue"/>
                <a:cs typeface="Helvetica Neue"/>
                <a:sym typeface="Helvetica Neue"/>
              </a:rPr>
              <a:t>Asset-backed hard currency</a:t>
            </a:r>
            <a:endParaRPr/>
          </a:p>
          <a:p>
            <a:pPr indent="-240631" lvl="0" marL="240631" marR="0" rtl="0" algn="l">
              <a:lnSpc>
                <a:spcPct val="100000"/>
              </a:lnSpc>
              <a:spcBef>
                <a:spcPts val="1600"/>
              </a:spcBef>
              <a:spcAft>
                <a:spcPts val="0"/>
              </a:spcAft>
              <a:buClr>
                <a:srgbClr val="000000"/>
              </a:buClr>
              <a:buSzPts val="2400"/>
              <a:buFont typeface="Helvetica Neue"/>
              <a:buChar char="•"/>
            </a:pPr>
            <a:r>
              <a:rPr b="0" i="0" lang="en-US" sz="2400" u="none" cap="none" strike="noStrike">
                <a:solidFill>
                  <a:srgbClr val="000000"/>
                </a:solidFill>
                <a:latin typeface="Helvetica Neue"/>
                <a:ea typeface="Helvetica Neue"/>
                <a:cs typeface="Helvetica Neue"/>
                <a:sym typeface="Helvetica Neue"/>
              </a:rPr>
              <a:t>Permissionless credit system</a:t>
            </a:r>
            <a:endParaRPr/>
          </a:p>
        </p:txBody>
      </p:sp>
      <p:pic>
        <p:nvPicPr>
          <p:cNvPr descr="Shape 129" id="138" name="Google Shape;138;p19"/>
          <p:cNvPicPr preferRelativeResize="0"/>
          <p:nvPr/>
        </p:nvPicPr>
        <p:blipFill rotWithShape="1">
          <a:blip r:embed="rId4">
            <a:alphaModFix/>
          </a:blip>
          <a:srcRect b="0" l="0" r="0" t="0"/>
          <a:stretch/>
        </p:blipFill>
        <p:spPr>
          <a:xfrm>
            <a:off x="7366499" y="2023200"/>
            <a:ext cx="1720184" cy="1720184"/>
          </a:xfrm>
          <a:prstGeom prst="rect">
            <a:avLst/>
          </a:prstGeom>
          <a:noFill/>
          <a:ln>
            <a:noFill/>
          </a:ln>
        </p:spPr>
      </p:pic>
      <p:sp>
        <p:nvSpPr>
          <p:cNvPr id="139" name="Google Shape;139;p19"/>
          <p:cNvSpPr/>
          <p:nvPr/>
        </p:nvSpPr>
        <p:spPr>
          <a:xfrm>
            <a:off x="5039189" y="3143641"/>
            <a:ext cx="1270001" cy="1270001"/>
          </a:xfrm>
          <a:prstGeom prst="ellipse">
            <a:avLst/>
          </a:prstGeom>
          <a:solidFill>
            <a:srgbClr val="FFFFFF"/>
          </a:solidFill>
          <a:ln>
            <a:noFill/>
          </a:ln>
          <a:effectLst>
            <a:outerShdw blurRad="38100" rotWithShape="0" dir="5400000" dist="10300">
              <a:srgbClr val="000000">
                <a:alpha val="1098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40" name="Google Shape;140;p19"/>
          <p:cNvSpPr/>
          <p:nvPr/>
        </p:nvSpPr>
        <p:spPr>
          <a:xfrm>
            <a:off x="7321525" y="2757337"/>
            <a:ext cx="251909" cy="251910"/>
          </a:xfrm>
          <a:prstGeom prst="ellipse">
            <a:avLst/>
          </a:prstGeom>
          <a:noFill/>
          <a:ln cap="flat" cmpd="sng" w="25400">
            <a:solidFill>
              <a:srgbClr val="F2714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41" name="Google Shape;141;p19"/>
          <p:cNvSpPr/>
          <p:nvPr/>
        </p:nvSpPr>
        <p:spPr>
          <a:xfrm>
            <a:off x="7405878" y="2841691"/>
            <a:ext cx="83201" cy="83201"/>
          </a:xfrm>
          <a:prstGeom prst="ellipse">
            <a:avLst/>
          </a:prstGeom>
          <a:solidFill>
            <a:srgbClr val="F2714A"/>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42" name="Google Shape;142;p19"/>
          <p:cNvSpPr/>
          <p:nvPr/>
        </p:nvSpPr>
        <p:spPr>
          <a:xfrm>
            <a:off x="6335158" y="3652687"/>
            <a:ext cx="251909" cy="251910"/>
          </a:xfrm>
          <a:prstGeom prst="ellipse">
            <a:avLst/>
          </a:prstGeom>
          <a:noFill/>
          <a:ln cap="flat" cmpd="sng" w="25400">
            <a:solidFill>
              <a:srgbClr val="F2714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43" name="Google Shape;143;p19"/>
          <p:cNvSpPr/>
          <p:nvPr/>
        </p:nvSpPr>
        <p:spPr>
          <a:xfrm>
            <a:off x="6419512" y="3737042"/>
            <a:ext cx="83201" cy="83201"/>
          </a:xfrm>
          <a:prstGeom prst="ellipse">
            <a:avLst/>
          </a:prstGeom>
          <a:solidFill>
            <a:srgbClr val="F2714A"/>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44" name="Google Shape;144;p19"/>
          <p:cNvSpPr txBox="1"/>
          <p:nvPr/>
        </p:nvSpPr>
        <p:spPr>
          <a:xfrm>
            <a:off x="5410349" y="3288421"/>
            <a:ext cx="527682" cy="9804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58C1A7"/>
              </a:buClr>
              <a:buSzPts val="5000"/>
              <a:buFont typeface="Arial Black"/>
              <a:buNone/>
            </a:pPr>
            <a:r>
              <a:rPr b="0" i="0" lang="en-US" sz="5000" u="none" cap="none" strike="noStrike">
                <a:solidFill>
                  <a:srgbClr val="58C1A7"/>
                </a:solidFill>
                <a:latin typeface="Arial Black"/>
                <a:ea typeface="Arial Black"/>
                <a:cs typeface="Arial Black"/>
                <a:sym typeface="Arial Black"/>
              </a:rPr>
              <a:t>$</a:t>
            </a:r>
            <a:endParaRPr/>
          </a:p>
        </p:txBody>
      </p:sp>
      <p:pic>
        <p:nvPicPr>
          <p:cNvPr descr="LineMovement-06.png" id="145" name="Google Shape;145;p19"/>
          <p:cNvPicPr preferRelativeResize="0"/>
          <p:nvPr/>
        </p:nvPicPr>
        <p:blipFill rotWithShape="1">
          <a:blip r:embed="rId5">
            <a:alphaModFix/>
          </a:blip>
          <a:srcRect b="0" l="0" r="0" t="0"/>
          <a:stretch/>
        </p:blipFill>
        <p:spPr>
          <a:xfrm>
            <a:off x="6223843" y="2734092"/>
            <a:ext cx="1395791" cy="1462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49" name="Shape 149"/>
        <p:cNvGrpSpPr/>
        <p:nvPr/>
      </p:nvGrpSpPr>
      <p:grpSpPr>
        <a:xfrm>
          <a:off x="0" y="0"/>
          <a:ext cx="0" cy="0"/>
          <a:chOff x="0" y="0"/>
          <a:chExt cx="0" cy="0"/>
        </a:xfrm>
      </p:grpSpPr>
      <p:sp>
        <p:nvSpPr>
          <p:cNvPr id="150" name="Google Shape;150;p20"/>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0"/>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Use case #1</a:t>
            </a:r>
            <a:endParaRPr/>
          </a:p>
        </p:txBody>
      </p:sp>
      <p:pic>
        <p:nvPicPr>
          <p:cNvPr descr="Shape 115" id="153" name="Google Shape;153;p20"/>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sp>
        <p:nvSpPr>
          <p:cNvPr id="154" name="Google Shape;154;p20"/>
          <p:cNvSpPr txBox="1"/>
          <p:nvPr>
            <p:ph idx="1" type="body"/>
          </p:nvPr>
        </p:nvSpPr>
        <p:spPr>
          <a:xfrm>
            <a:off x="520075" y="1605874"/>
            <a:ext cx="1877450" cy="767701"/>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Stability</a:t>
            </a:r>
            <a:endParaRPr/>
          </a:p>
        </p:txBody>
      </p:sp>
      <p:pic>
        <p:nvPicPr>
          <p:cNvPr descr="Shape 140" id="155" name="Google Shape;155;p20"/>
          <p:cNvPicPr preferRelativeResize="0"/>
          <p:nvPr/>
        </p:nvPicPr>
        <p:blipFill rotWithShape="1">
          <a:blip r:embed="rId4">
            <a:alphaModFix/>
          </a:blip>
          <a:srcRect b="0" l="0" r="0" t="0"/>
          <a:stretch/>
        </p:blipFill>
        <p:spPr>
          <a:xfrm>
            <a:off x="3633275" y="1605874"/>
            <a:ext cx="1877451" cy="1877451"/>
          </a:xfrm>
          <a:prstGeom prst="rect">
            <a:avLst/>
          </a:prstGeom>
          <a:noFill/>
          <a:ln>
            <a:noFill/>
          </a:ln>
        </p:spPr>
      </p:pic>
      <p:pic>
        <p:nvPicPr>
          <p:cNvPr descr="balance-01.png" id="156" name="Google Shape;156;p20"/>
          <p:cNvPicPr preferRelativeResize="0"/>
          <p:nvPr/>
        </p:nvPicPr>
        <p:blipFill rotWithShape="1">
          <a:blip r:embed="rId5">
            <a:alphaModFix/>
          </a:blip>
          <a:srcRect b="0" l="0" r="0" t="0"/>
          <a:stretch/>
        </p:blipFill>
        <p:spPr>
          <a:xfrm>
            <a:off x="3082019" y="2504430"/>
            <a:ext cx="2979962" cy="2979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60" name="Shape 160"/>
        <p:cNvGrpSpPr/>
        <p:nvPr/>
      </p:nvGrpSpPr>
      <p:grpSpPr>
        <a:xfrm>
          <a:off x="0" y="0"/>
          <a:ext cx="0" cy="0"/>
          <a:chOff x="0" y="0"/>
          <a:chExt cx="0" cy="0"/>
        </a:xfrm>
      </p:grpSpPr>
      <p:sp>
        <p:nvSpPr>
          <p:cNvPr id="161" name="Google Shape;161;p21"/>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1"/>
          <p:cNvSpPr txBox="1"/>
          <p:nvPr/>
        </p:nvSpPr>
        <p:spPr>
          <a:xfrm>
            <a:off x="557499" y="1604025"/>
            <a:ext cx="4194967" cy="10972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Collateralized Debt Position (CDP)</a:t>
            </a:r>
            <a:endParaRPr/>
          </a:p>
        </p:txBody>
      </p:sp>
      <p:pic>
        <p:nvPicPr>
          <p:cNvPr descr="Shape 149" id="164" name="Google Shape;164;p21"/>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pic>
        <p:nvPicPr>
          <p:cNvPr descr="CDB-08.png" id="165" name="Google Shape;165;p21"/>
          <p:cNvPicPr preferRelativeResize="0"/>
          <p:nvPr/>
        </p:nvPicPr>
        <p:blipFill rotWithShape="1">
          <a:blip r:embed="rId4">
            <a:alphaModFix/>
          </a:blip>
          <a:srcRect b="0" l="0" r="0" t="0"/>
          <a:stretch/>
        </p:blipFill>
        <p:spPr>
          <a:xfrm>
            <a:off x="4386163" y="1293342"/>
            <a:ext cx="4377550" cy="38501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