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Intro</a:t>
            </a:r>
            <a:endParaRPr/>
          </a:p>
          <a:p>
            <a:pPr indent="-317500" lvl="0" marL="457200" rtl="0" algn="l">
              <a:spcBef>
                <a:spcPts val="0"/>
              </a:spcBef>
              <a:spcAft>
                <a:spcPts val="0"/>
              </a:spcAft>
              <a:buSzPts val="1400"/>
              <a:buChar char="-"/>
            </a:pPr>
            <a:r>
              <a:rPr lang="en-US"/>
              <a:t>Kenton Prescott</a:t>
            </a:r>
            <a:endParaRPr/>
          </a:p>
          <a:p>
            <a:pPr indent="-317500" lvl="0" marL="457200" rtl="0" algn="l">
              <a:spcBef>
                <a:spcPts val="0"/>
              </a:spcBef>
              <a:spcAft>
                <a:spcPts val="0"/>
              </a:spcAft>
              <a:buSzPts val="1400"/>
              <a:buChar char="-"/>
            </a:pPr>
            <a:r>
              <a:rPr lang="en-US"/>
              <a:t>5th Year Aerospace Engineering</a:t>
            </a:r>
            <a:endParaRPr/>
          </a:p>
          <a:p>
            <a:pPr indent="-317500" lvl="0" marL="457200" rtl="0" algn="l">
              <a:spcBef>
                <a:spcPts val="0"/>
              </a:spcBef>
              <a:spcAft>
                <a:spcPts val="0"/>
              </a:spcAft>
              <a:buSzPts val="1400"/>
              <a:buChar char="-"/>
            </a:pPr>
            <a:r>
              <a:rPr lang="en-US"/>
              <a:t>With a deep interest in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to talk on Stablecoins and Makerdao</a:t>
            </a:r>
            <a:endParaRPr/>
          </a:p>
        </p:txBody>
      </p:sp>
      <p:sp>
        <p:nvSpPr>
          <p:cNvPr id="67" name="Google Shape;6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37b7344cd_0_4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437b7344cd_0_4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7b7344cd_0_4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437b7344cd_0_4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marR="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8273bcb3_0_3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g438273bcb3_0_3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t>Explain each colored chart</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37b7344cd_0_4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437b7344cd_0_4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100" u="none" cap="none" strike="noStrike">
                <a:latin typeface="Arial"/>
                <a:ea typeface="Arial"/>
                <a:cs typeface="Arial"/>
                <a:sym typeface="Arial"/>
              </a:rPr>
              <a:t>Let’s take a quick look at the various forms of stable coin systems that are either planned or are in existence today:</a:t>
            </a:r>
            <a:endParaRPr b="0" i="0" sz="1100" u="none" cap="none" strike="noStrike">
              <a:latin typeface="Arial"/>
              <a:ea typeface="Arial"/>
              <a:cs typeface="Arial"/>
              <a:sym typeface="Arial"/>
            </a:endParaRPr>
          </a:p>
          <a:p>
            <a:pPr indent="0" lvl="0" marL="0" marR="0" rtl="0" algn="l">
              <a:lnSpc>
                <a:spcPct val="115000"/>
              </a:lnSpc>
              <a:spcBef>
                <a:spcPts val="0"/>
              </a:spcBef>
              <a:spcAft>
                <a:spcPts val="0"/>
              </a:spcAft>
              <a:buNone/>
            </a:pPr>
            <a:r>
              <a:t/>
            </a:r>
            <a:endParaRPr sz="1100"/>
          </a:p>
          <a:p>
            <a:pPr indent="-298450" lvl="2" marL="1371600" marR="0" rtl="0" algn="l">
              <a:lnSpc>
                <a:spcPct val="115000"/>
              </a:lnSpc>
              <a:spcBef>
                <a:spcPts val="0"/>
              </a:spcBef>
              <a:spcAft>
                <a:spcPts val="0"/>
              </a:spcAft>
              <a:buClr>
                <a:srgbClr val="000000"/>
              </a:buClr>
              <a:buSzPts val="1100"/>
              <a:buFont typeface="Arial"/>
              <a:buChar char="■"/>
            </a:pPr>
            <a:r>
              <a:rPr b="1" i="0" lang="en-US" sz="1100" u="none" cap="none" strike="noStrike">
                <a:latin typeface="Arial"/>
                <a:ea typeface="Arial"/>
                <a:cs typeface="Arial"/>
                <a:sym typeface="Arial"/>
              </a:rPr>
              <a:t>Centralized: </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none" cap="none" strike="noStrike">
                <a:latin typeface="Arial"/>
                <a:ea typeface="Arial"/>
                <a:cs typeface="Arial"/>
                <a:sym typeface="Arial"/>
              </a:rPr>
              <a:t>I</a:t>
            </a:r>
            <a:r>
              <a:rPr b="0" i="0" lang="en-US" sz="1100" u="sng" cap="none" strike="noStrike">
                <a:latin typeface="Arial"/>
                <a:ea typeface="Arial"/>
                <a:cs typeface="Arial"/>
                <a:sym typeface="Arial"/>
              </a:rPr>
              <a:t>OU Model:</a:t>
            </a:r>
            <a:r>
              <a:rPr b="0" i="0" lang="en-US" sz="1100" u="none" cap="none" strike="noStrike">
                <a:latin typeface="Arial"/>
                <a:ea typeface="Arial"/>
                <a:cs typeface="Arial"/>
                <a:sym typeface="Arial"/>
              </a:rPr>
              <a:t> (a token which is based on the principle of “when you give me fiat, then i give you a token which signifies that I owe you the redeemable value of that token”) Holders of the token need to trust a traditional, centralized organization or a legal agreement. </a:t>
            </a:r>
            <a:endParaRPr/>
          </a:p>
          <a:p>
            <a:pPr indent="-298450" lvl="2" marL="1371600" marR="0" rtl="0" algn="l">
              <a:lnSpc>
                <a:spcPct val="115000"/>
              </a:lnSpc>
              <a:spcBef>
                <a:spcPts val="0"/>
              </a:spcBef>
              <a:spcAft>
                <a:spcPts val="0"/>
              </a:spcAft>
              <a:buClr>
                <a:srgbClr val="000000"/>
              </a:buClr>
              <a:buSzPts val="1100"/>
              <a:buFont typeface="Arial"/>
              <a:buChar char="■"/>
            </a:pPr>
            <a:r>
              <a:rPr b="1" i="0" lang="en-US" sz="1100" u="none" cap="none" strike="noStrike">
                <a:latin typeface="Arial"/>
                <a:ea typeface="Arial"/>
                <a:cs typeface="Arial"/>
                <a:sym typeface="Arial"/>
              </a:rPr>
              <a:t>Decentralized &amp; enabled by smart contracts:</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sng" cap="none" strike="noStrike">
                <a:latin typeface="Arial"/>
                <a:ea typeface="Arial"/>
                <a:cs typeface="Arial"/>
                <a:sym typeface="Arial"/>
              </a:rPr>
              <a:t>Seigniorage shares model: </a:t>
            </a:r>
            <a:r>
              <a:rPr b="0" i="0" lang="en-US" sz="1100" u="none" cap="none" strike="noStrike">
                <a:latin typeface="Arial"/>
                <a:ea typeface="Arial"/>
                <a:cs typeface="Arial"/>
                <a:sym typeface="Arial"/>
              </a:rPr>
              <a:t>Trust that the future value of the underlying bonds always increases, the economics incentives and structure are sound and that the smart contracts are secure.</a:t>
            </a:r>
            <a:endParaRPr/>
          </a:p>
          <a:p>
            <a:pPr indent="-298450" lvl="2" marL="1371600" marR="0" rtl="0" algn="l">
              <a:lnSpc>
                <a:spcPct val="115000"/>
              </a:lnSpc>
              <a:spcBef>
                <a:spcPts val="0"/>
              </a:spcBef>
              <a:spcAft>
                <a:spcPts val="0"/>
              </a:spcAft>
              <a:buClr>
                <a:srgbClr val="000000"/>
              </a:buClr>
              <a:buSzPts val="1100"/>
              <a:buFont typeface="Arial"/>
              <a:buChar char="■"/>
            </a:pPr>
            <a:r>
              <a:rPr b="0" i="0" lang="en-US" sz="1100" u="sng" cap="none" strike="noStrike">
                <a:latin typeface="Arial"/>
                <a:ea typeface="Arial"/>
                <a:cs typeface="Arial"/>
                <a:sym typeface="Arial"/>
              </a:rPr>
              <a:t>Over-collateralized, Globally settleable Model:</a:t>
            </a:r>
            <a:r>
              <a:rPr b="0" i="0" lang="en-US" sz="1100" u="none" cap="none" strike="noStrike">
                <a:latin typeface="Arial"/>
                <a:ea typeface="Arial"/>
                <a:cs typeface="Arial"/>
                <a:sym typeface="Arial"/>
              </a:rPr>
              <a:t> Trust the security of the smart contracts and the economic incentivizes and structure which ensure it’s stability.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37b7344cd_0_4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437b7344cd_0_4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rgbClr val="000000"/>
              </a:buClr>
              <a:buSzPts val="1100"/>
              <a:buFont typeface="Arial"/>
              <a:buChar char="●"/>
            </a:pPr>
            <a:r>
              <a:rPr lang="en-US" sz="1100"/>
              <a:t>Governance token that controls the platform that backs the dai stable coin</a:t>
            </a:r>
            <a:endParaRPr sz="1100"/>
          </a:p>
          <a:p>
            <a:pPr indent="-298450" lvl="0" marL="457200" rtl="0" algn="l">
              <a:lnSpc>
                <a:spcPct val="115000"/>
              </a:lnSpc>
              <a:spcBef>
                <a:spcPts val="0"/>
              </a:spcBef>
              <a:spcAft>
                <a:spcPts val="0"/>
              </a:spcAft>
              <a:buClr>
                <a:srgbClr val="000000"/>
              </a:buClr>
              <a:buSzPts val="1100"/>
              <a:buFont typeface="Arial"/>
              <a:buChar char="●"/>
            </a:pPr>
            <a:r>
              <a:rPr lang="en-US" sz="1100"/>
              <a:t>For the advanced user that wants to get into the advanced governance of a decentralized financial platform</a:t>
            </a:r>
            <a:endParaRPr sz="1100"/>
          </a:p>
          <a:p>
            <a:pPr indent="-298450" lvl="0" marL="457200" rtl="0" algn="l">
              <a:lnSpc>
                <a:spcPct val="115000"/>
              </a:lnSpc>
              <a:spcBef>
                <a:spcPts val="0"/>
              </a:spcBef>
              <a:spcAft>
                <a:spcPts val="0"/>
              </a:spcAft>
              <a:buClr>
                <a:srgbClr val="000000"/>
              </a:buClr>
              <a:buSzPts val="1100"/>
              <a:buFont typeface="Arial"/>
              <a:buChar char="●"/>
            </a:pPr>
            <a:r>
              <a:rPr lang="en-US" sz="1100"/>
              <a:t>Maker holders make the crucial decisions on what collaterals to allow into the system and on what terms.</a:t>
            </a:r>
            <a:endParaRPr sz="1100"/>
          </a:p>
          <a:p>
            <a:pPr indent="457200" lvl="2" marL="0" rtl="0" algn="l">
              <a:lnSpc>
                <a:spcPct val="115000"/>
              </a:lnSpc>
              <a:spcBef>
                <a:spcPts val="0"/>
              </a:spcBef>
              <a:spcAft>
                <a:spcPts val="0"/>
              </a:spcAft>
              <a:buSzPts val="1400"/>
              <a:buNone/>
            </a:pPr>
            <a:r>
              <a:rPr lang="en-US" sz="1100"/>
              <a:t> E.g. ethereum should be more risky than tokenized gold, which is more risky than tokenized bonds</a:t>
            </a:r>
            <a:endParaRPr sz="1100"/>
          </a:p>
          <a:p>
            <a:pPr indent="0" lvl="0" marL="0" rtl="0" algn="l">
              <a:spcBef>
                <a:spcPts val="0"/>
              </a:spcBef>
              <a:spcAft>
                <a:spcPts val="0"/>
              </a:spcAft>
              <a:buNone/>
            </a:pPr>
            <a:r>
              <a:rPr lang="en-US" sz="1100"/>
              <a:t>MKR is used for voting in new collateral types and it is also used to vote on the risk parameters associated with these collateral types.</a:t>
            </a:r>
            <a:endParaRPr/>
          </a:p>
          <a:p>
            <a:pPr indent="0" lvl="0" marL="0" rtl="0" algn="l">
              <a:spcBef>
                <a:spcPts val="0"/>
              </a:spcBef>
              <a:spcAft>
                <a:spcPts val="0"/>
              </a:spcAft>
              <a:buNone/>
            </a:pPr>
            <a:r>
              <a:rPr lang="en-US" sz="1100"/>
              <a:t>It is also a necessary ingredient to close a CDP and is thus the fuel for the Dai Credit System</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Any financial service or product can be imagined with the use of Dai</a:t>
            </a:r>
            <a:endParaRPr/>
          </a:p>
        </p:txBody>
      </p:sp>
      <p:sp>
        <p:nvSpPr>
          <p:cNvPr id="196" name="Google Shape;19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To summarize, these are the methods that ensure the security and stability of multi collateral Dai:</a:t>
            </a:r>
            <a:endParaRPr/>
          </a:p>
          <a:p>
            <a:pPr indent="0" lvl="0" marL="0" marR="0" rtl="0" algn="l">
              <a:spcBef>
                <a:spcPts val="0"/>
              </a:spcBef>
              <a:spcAft>
                <a:spcPts val="0"/>
              </a:spcAft>
              <a:buNone/>
            </a:pPr>
            <a:r>
              <a:t/>
            </a:r>
            <a:endParaRPr b="0" i="0" sz="1100" u="none" cap="none" strike="noStrike">
              <a:latin typeface="Arial"/>
              <a:ea typeface="Arial"/>
              <a:cs typeface="Arial"/>
              <a:sym typeface="Arial"/>
            </a:endParaRPr>
          </a:p>
          <a:p>
            <a:pPr indent="0" lvl="0" marL="0" marR="0" rtl="0" algn="l">
              <a:spcBef>
                <a:spcPts val="0"/>
              </a:spcBef>
              <a:spcAft>
                <a:spcPts val="0"/>
              </a:spcAft>
              <a:buNone/>
            </a:pPr>
            <a:r>
              <a:rPr b="0" i="0" lang="en-US" sz="1100" u="none" cap="none" strike="noStrike">
                <a:latin typeface="Arial"/>
                <a:ea typeface="Arial"/>
                <a:cs typeface="Arial"/>
                <a:sym typeface="Arial"/>
              </a:rPr>
              <a:t>Diversifed, uncorrelated collateral pool which is thus reslient in the face of black swans</a:t>
            </a:r>
            <a:endParaRPr/>
          </a:p>
          <a:p>
            <a:pPr indent="0" lvl="0" marL="0" marR="0" rtl="0" algn="l">
              <a:spcBef>
                <a:spcPts val="0"/>
              </a:spcBef>
              <a:spcAft>
                <a:spcPts val="0"/>
              </a:spcAft>
              <a:buNone/>
            </a:pPr>
            <a:r>
              <a:t/>
            </a:r>
            <a:endParaRPr b="0" i="0" sz="1100" u="none" cap="none" strike="noStrike">
              <a:latin typeface="Arial"/>
              <a:ea typeface="Arial"/>
              <a:cs typeface="Arial"/>
              <a:sym typeface="Arial"/>
            </a:endParaRPr>
          </a:p>
          <a:p>
            <a:pPr indent="0" lvl="0" marL="0" marR="0" rtl="0" algn="l">
              <a:spcBef>
                <a:spcPts val="0"/>
              </a:spcBef>
              <a:spcAft>
                <a:spcPts val="0"/>
              </a:spcAft>
              <a:buNone/>
            </a:pPr>
            <a:r>
              <a:rPr b="0" i="0" lang="en-US" sz="1100" u="none" cap="none" strike="noStrike">
                <a:latin typeface="Arial"/>
                <a:ea typeface="Arial"/>
                <a:cs typeface="Arial"/>
                <a:sym typeface="Arial"/>
              </a:rPr>
              <a:t>Over collateralization and the threat of global settlement at any time ensure the stability of Dai.</a:t>
            </a:r>
            <a:endParaRPr b="0" i="0" sz="1100" u="none" cap="none" strike="noStrike">
              <a:latin typeface="Arial"/>
              <a:ea typeface="Arial"/>
              <a:cs typeface="Arial"/>
              <a:sym typeface="Aria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rPr b="0" i="0" lang="en-US" sz="1100" u="none" cap="none" strike="noStrike">
                <a:latin typeface="Arial"/>
                <a:ea typeface="Arial"/>
                <a:cs typeface="Arial"/>
                <a:sym typeface="Arial"/>
              </a:rPr>
              <a:t>Arbitrageurs provide liquidity at the peg because they know that the system can be shut down at any time and have exactly $1 worth of collateral returned to them.</a:t>
            </a:r>
            <a:endParaRPr/>
          </a:p>
          <a:p>
            <a:pPr indent="0" lvl="0" marL="0" marR="0" rtl="0" algn="l">
              <a:spcBef>
                <a:spcPts val="0"/>
              </a:spcBef>
              <a:spcAft>
                <a:spcPts val="0"/>
              </a:spcAft>
              <a:buNone/>
            </a:pPr>
            <a:r>
              <a:rPr b="0" i="0" lang="en-US" sz="1100" u="none" cap="none" strike="noStrike">
                <a:latin typeface="Arial"/>
                <a:ea typeface="Arial"/>
                <a:cs typeface="Arial"/>
                <a:sym typeface="Arial"/>
              </a:rPr>
              <a:t>The old instance of Dai is then rendered invalid and the holder is prompted to migrate to the new instance by redeeming the old instance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38273bcb3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438273bcb3_0_2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a:p>
          <a:p>
            <a:pPr indent="0" lvl="0" marL="0" marR="0" rtl="0" algn="l">
              <a:spcBef>
                <a:spcPts val="0"/>
              </a:spcBef>
              <a:spcAft>
                <a:spcPts val="0"/>
              </a:spcAft>
              <a:buNone/>
            </a:pPr>
            <a:r>
              <a:rPr b="0" i="0" lang="en-US" sz="1100" u="none" cap="none" strike="noStrike">
                <a:latin typeface="Arial"/>
                <a:ea typeface="Arial"/>
                <a:cs typeface="Arial"/>
                <a:sym typeface="Arial"/>
              </a:rPr>
              <a:t>At the time of writing CDP’s were currently 370% over-collateralized.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current version of Dai in the wild is single collateral which means that if a black swan were to occur and the price of ETH was to drop instantaneously across all exchanges at once to 0, then Dai would fail. The multi collateral version of Dai is due to be released in June will be resilient even in the face of such an event because the collateral pool will be diversified with non-correlated assets. This means that even if one collateral type fails completely that Dai holders would still be made whole because all CDPs in which the Dai were created are all over-collateralized.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37b7344cd_0_5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437b7344cd_0_5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37b7344c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g437b7344cd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9a8765d98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49a8765d98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37b7344cd_0_5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437b7344cd_0_5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a:t>Describe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8273bcb3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g438273bcb3_0_2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15000"/>
              </a:lnSpc>
              <a:spcBef>
                <a:spcPts val="0"/>
              </a:spcBef>
              <a:spcAft>
                <a:spcPts val="0"/>
              </a:spcAft>
              <a:buClr>
                <a:srgbClr val="000000"/>
              </a:buClr>
              <a:buSzPts val="1100"/>
              <a:buFont typeface="Arial"/>
              <a:buChar char="●"/>
            </a:pPr>
            <a:r>
              <a:rPr lang="en-US" sz="1100"/>
              <a:t>Bit fast because the good stuff is at the end</a:t>
            </a:r>
            <a:endParaRPr sz="1100"/>
          </a:p>
          <a:p>
            <a:pPr indent="0" lvl="0" marL="457200" marR="0" rtl="0" algn="l">
              <a:lnSpc>
                <a:spcPct val="115000"/>
              </a:lnSpc>
              <a:spcBef>
                <a:spcPts val="0"/>
              </a:spcBef>
              <a:spcAft>
                <a:spcPts val="0"/>
              </a:spcAft>
              <a:buNone/>
            </a:pPr>
            <a:r>
              <a:t/>
            </a:r>
            <a:endParaRPr sz="1100"/>
          </a:p>
          <a:p>
            <a:pPr indent="-298450" lvl="0" marL="457200" marR="0" rtl="0" algn="l">
              <a:lnSpc>
                <a:spcPct val="115000"/>
              </a:lnSpc>
              <a:spcBef>
                <a:spcPts val="0"/>
              </a:spcBef>
              <a:spcAft>
                <a:spcPts val="0"/>
              </a:spcAft>
              <a:buClr>
                <a:srgbClr val="000000"/>
              </a:buClr>
              <a:buSzPts val="1100"/>
              <a:buFont typeface="Arial"/>
              <a:buChar char="●"/>
            </a:pPr>
            <a:r>
              <a:rPr lang="en-US" sz="1100"/>
              <a:t>This is my attempt to remind everyone of the value of objectivism</a:t>
            </a:r>
            <a:endParaRPr sz="1100"/>
          </a:p>
          <a:p>
            <a:pPr indent="0" lvl="0" marL="457200" marR="0" rtl="0" algn="l">
              <a:lnSpc>
                <a:spcPct val="115000"/>
              </a:lnSpc>
              <a:spcBef>
                <a:spcPts val="0"/>
              </a:spcBef>
              <a:spcAft>
                <a:spcPts val="0"/>
              </a:spcAft>
              <a:buNone/>
            </a:pPr>
            <a:r>
              <a:t/>
            </a:r>
            <a:endParaRPr sz="1100"/>
          </a:p>
          <a:p>
            <a:pPr indent="-298450" lvl="0" marL="457200" marR="0" rtl="0" algn="l">
              <a:lnSpc>
                <a:spcPct val="115000"/>
              </a:lnSpc>
              <a:spcBef>
                <a:spcPts val="0"/>
              </a:spcBef>
              <a:spcAft>
                <a:spcPts val="0"/>
              </a:spcAft>
              <a:buClr>
                <a:srgbClr val="000000"/>
              </a:buClr>
              <a:buSzPts val="1100"/>
              <a:buFont typeface="Arial"/>
              <a:buChar char="●"/>
            </a:pPr>
            <a:r>
              <a:rPr lang="en-US" sz="1100"/>
              <a:t>Two umbrellas</a:t>
            </a:r>
            <a:endParaRPr sz="1100"/>
          </a:p>
          <a:p>
            <a:pPr indent="457200" lvl="2" marL="0" marR="0" rtl="0" algn="l">
              <a:lnSpc>
                <a:spcPct val="115000"/>
              </a:lnSpc>
              <a:spcBef>
                <a:spcPts val="0"/>
              </a:spcBef>
              <a:spcAft>
                <a:spcPts val="0"/>
              </a:spcAft>
              <a:buSzPts val="1100"/>
              <a:buNone/>
            </a:pPr>
            <a:r>
              <a:rPr lang="en-US" sz="1100"/>
              <a:t>Moral arguments</a:t>
            </a:r>
            <a:endParaRPr sz="1100"/>
          </a:p>
          <a:p>
            <a:pPr indent="457200" lvl="2" marL="0" marR="0" rtl="0" algn="l">
              <a:lnSpc>
                <a:spcPct val="115000"/>
              </a:lnSpc>
              <a:spcBef>
                <a:spcPts val="0"/>
              </a:spcBef>
              <a:spcAft>
                <a:spcPts val="0"/>
              </a:spcAft>
              <a:buSzPts val="1100"/>
              <a:buNone/>
            </a:pPr>
            <a:r>
              <a:rPr lang="en-US" sz="1100"/>
              <a:t>Trade efficiency</a:t>
            </a:r>
            <a:endParaRPr sz="1100"/>
          </a:p>
          <a:p>
            <a:pPr indent="457200" lvl="2" marL="0" marR="0" rtl="0" algn="l">
              <a:lnSpc>
                <a:spcPct val="115000"/>
              </a:lnSpc>
              <a:spcBef>
                <a:spcPts val="0"/>
              </a:spcBef>
              <a:spcAft>
                <a:spcPts val="0"/>
              </a:spcAft>
              <a:buSzPts val="1100"/>
              <a:buNone/>
            </a:pPr>
            <a:r>
              <a:t/>
            </a:r>
            <a:endParaRPr sz="1100"/>
          </a:p>
          <a:p>
            <a:pPr indent="-298450" lvl="0" marL="457200" marR="0" rtl="0" algn="l">
              <a:lnSpc>
                <a:spcPct val="115000"/>
              </a:lnSpc>
              <a:spcBef>
                <a:spcPts val="0"/>
              </a:spcBef>
              <a:spcAft>
                <a:spcPts val="0"/>
              </a:spcAft>
              <a:buClr>
                <a:srgbClr val="000000"/>
              </a:buClr>
              <a:buSzPts val="1100"/>
              <a:buFont typeface="Arial"/>
              <a:buChar char="●"/>
            </a:pPr>
            <a:r>
              <a:rPr lang="en-US" sz="1100"/>
              <a:t>Left umbrella -&gt; more concentrated in the right side </a:t>
            </a:r>
            <a:endParaRPr sz="1100"/>
          </a:p>
          <a:p>
            <a:pPr indent="0" lvl="0" marL="0" marR="0" rtl="0" algn="l">
              <a:lnSpc>
                <a:spcPct val="115000"/>
              </a:lnSpc>
              <a:spcBef>
                <a:spcPts val="0"/>
              </a:spcBef>
              <a:spcAft>
                <a:spcPts val="0"/>
              </a:spcAft>
              <a:buNone/>
            </a:pPr>
            <a:r>
              <a:t/>
            </a:r>
            <a:endParaRPr sz="1100"/>
          </a:p>
          <a:p>
            <a:pPr indent="-298450" lvl="0" marL="457200" marR="0" rtl="0" algn="l">
              <a:lnSpc>
                <a:spcPct val="115000"/>
              </a:lnSpc>
              <a:spcBef>
                <a:spcPts val="0"/>
              </a:spcBef>
              <a:spcAft>
                <a:spcPts val="0"/>
              </a:spcAft>
              <a:buSzPts val="1100"/>
              <a:buChar char="●"/>
            </a:pPr>
            <a:r>
              <a:rPr lang="en-US" sz="1100"/>
              <a:t>The right side is what drives profit-seeking businesses to adopt new tech</a:t>
            </a:r>
            <a:endParaRPr sz="1100"/>
          </a:p>
          <a:p>
            <a:pPr indent="0" lvl="0" marL="0" marR="0" rtl="0" algn="l">
              <a:lnSpc>
                <a:spcPct val="115000"/>
              </a:lnSpc>
              <a:spcBef>
                <a:spcPts val="0"/>
              </a:spcBef>
              <a:spcAft>
                <a:spcPts val="0"/>
              </a:spcAft>
              <a:buNone/>
            </a:pPr>
            <a:r>
              <a:t/>
            </a:r>
            <a:endParaRPr sz="1100"/>
          </a:p>
          <a:p>
            <a:pPr indent="-298450" lvl="0" marL="457200" rtl="0" algn="l">
              <a:lnSpc>
                <a:spcPct val="115000"/>
              </a:lnSpc>
              <a:spcBef>
                <a:spcPts val="0"/>
              </a:spcBef>
              <a:spcAft>
                <a:spcPts val="0"/>
              </a:spcAft>
              <a:buSzPts val="1100"/>
              <a:buChar char="●"/>
            </a:pPr>
            <a:r>
              <a:rPr lang="en-US" sz="1100"/>
              <a:t>Keep this in mind as well go through the presentation</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7b7344cd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100"/>
              <a:t>Makerdao</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US" sz="1100"/>
              <a:t>Started before the ethereum project was launched and set out to create the best stable coin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US" sz="1100"/>
              <a:t>May be worth mentioning:</a:t>
            </a:r>
            <a:endParaRPr sz="1100"/>
          </a:p>
          <a:p>
            <a:pPr indent="0" lvl="0" marL="0" rtl="0" algn="l">
              <a:lnSpc>
                <a:spcPct val="115000"/>
              </a:lnSpc>
              <a:spcBef>
                <a:spcPts val="0"/>
              </a:spcBef>
              <a:spcAft>
                <a:spcPts val="0"/>
              </a:spcAft>
              <a:buNone/>
            </a:pPr>
            <a:r>
              <a:rPr lang="en-US" sz="1100"/>
              <a:t>A stable coin needs key features </a:t>
            </a:r>
            <a:endParaRPr sz="1100"/>
          </a:p>
          <a:p>
            <a:pPr indent="-298450" lvl="0" marL="457200" rtl="0" algn="l">
              <a:lnSpc>
                <a:spcPct val="115000"/>
              </a:lnSpc>
              <a:spcBef>
                <a:spcPts val="0"/>
              </a:spcBef>
              <a:spcAft>
                <a:spcPts val="0"/>
              </a:spcAft>
              <a:buSzPts val="1100"/>
              <a:buChar char="-"/>
            </a:pPr>
            <a:r>
              <a:rPr lang="en-US" sz="1100"/>
              <a:t>Decentralized</a:t>
            </a:r>
            <a:endParaRPr sz="1100"/>
          </a:p>
          <a:p>
            <a:pPr indent="-298450" lvl="0" marL="457200" rtl="0" algn="l">
              <a:lnSpc>
                <a:spcPct val="115000"/>
              </a:lnSpc>
              <a:spcBef>
                <a:spcPts val="0"/>
              </a:spcBef>
              <a:spcAft>
                <a:spcPts val="0"/>
              </a:spcAft>
              <a:buSzPts val="1100"/>
              <a:buChar char="-"/>
            </a:pPr>
            <a:r>
              <a:rPr lang="en-US" sz="1100"/>
              <a:t>Fundamental stability that has been proven -&gt; real assets and real value that backs the stable coin</a:t>
            </a:r>
            <a:endParaRPr/>
          </a:p>
        </p:txBody>
      </p:sp>
      <p:sp>
        <p:nvSpPr>
          <p:cNvPr id="107" name="Google Shape;107;g437b7344cd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100"/>
              <a:t>Maker’s Mission is to unlock the power of the blockchain to create economic empowerment</a:t>
            </a:r>
            <a:endParaRPr sz="1100"/>
          </a:p>
          <a:p>
            <a:pPr indent="0" lvl="0" marL="0" marR="0" rtl="0" algn="l">
              <a:lnSpc>
                <a:spcPct val="115000"/>
              </a:lnSpc>
              <a:spcBef>
                <a:spcPts val="0"/>
              </a:spcBef>
              <a:spcAft>
                <a:spcPts val="0"/>
              </a:spcAft>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100" u="none" cap="none" strike="noStrike">
                <a:latin typeface="Arial"/>
                <a:ea typeface="Arial"/>
                <a:cs typeface="Arial"/>
                <a:sym typeface="Arial"/>
              </a:rPr>
              <a:t>The next phase of the financial revolution will be unlocked when a decentralized, safe, secure stablecoin has achieved scale in the marketplace.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37b7344cd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437b7344cd_0_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98450" lvl="1" marL="914400" rtl="0" algn="l">
              <a:lnSpc>
                <a:spcPct val="115000"/>
              </a:lnSpc>
              <a:spcBef>
                <a:spcPts val="0"/>
              </a:spcBef>
              <a:spcAft>
                <a:spcPts val="0"/>
              </a:spcAft>
              <a:buSzPts val="1100"/>
              <a:buChar char="-"/>
            </a:pPr>
            <a:r>
              <a:rPr lang="en-US" sz="1100"/>
              <a:t>An attempt to create a stablecoin that has everything necessary to unlock the potential of blockchain. </a:t>
            </a:r>
            <a:endParaRPr sz="1100"/>
          </a:p>
          <a:p>
            <a:pPr indent="-298450" lvl="1" marL="914400" rtl="0" algn="l">
              <a:lnSpc>
                <a:spcPct val="115000"/>
              </a:lnSpc>
              <a:spcBef>
                <a:spcPts val="0"/>
              </a:spcBef>
              <a:spcAft>
                <a:spcPts val="0"/>
              </a:spcAft>
              <a:buSzPts val="1100"/>
              <a:buChar char="-"/>
            </a:pPr>
            <a:r>
              <a:rPr lang="en-US" sz="1100"/>
              <a:t>Crypto asset ment for the end user</a:t>
            </a:r>
            <a:endParaRPr sz="1100"/>
          </a:p>
          <a:p>
            <a:pPr indent="-298450" lvl="1" marL="914400" rtl="0" algn="l">
              <a:lnSpc>
                <a:spcPct val="115000"/>
              </a:lnSpc>
              <a:spcBef>
                <a:spcPts val="0"/>
              </a:spcBef>
              <a:spcAft>
                <a:spcPts val="0"/>
              </a:spcAft>
              <a:buSzPts val="1100"/>
              <a:buChar char="-"/>
            </a:pPr>
            <a:r>
              <a:rPr lang="en-US" sz="1100"/>
              <a:t>Crypto collateralized stablecoin</a:t>
            </a:r>
            <a:endParaRPr sz="1100"/>
          </a:p>
          <a:p>
            <a:pPr indent="-298450" lvl="2" marL="1371600" rtl="0" algn="l">
              <a:lnSpc>
                <a:spcPct val="115000"/>
              </a:lnSpc>
              <a:spcBef>
                <a:spcPts val="0"/>
              </a:spcBef>
              <a:spcAft>
                <a:spcPts val="0"/>
              </a:spcAft>
              <a:buSzPts val="1100"/>
              <a:buChar char="-"/>
            </a:pPr>
            <a:r>
              <a:rPr lang="en-US" sz="1100"/>
              <a:t>Stability is backed by a decentralized platform, and on this decentralized platform there are different types of collateral (ethereum, tokenized asset, such as digix gold), they are combined into a portfolio of assets that together back the stability of dai.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37b7344cd_0_4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437b7344cd_0_4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t>The second and third reasons one would interact with the Dai Credit System is via what we call a Collateralized Debt Position, or CDP for short. Both of these use cases are speculative and are dependent on the creator having faith in the future value increase of the asset they are depositing into the CDP.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Clr>
                <a:srgbClr val="000000"/>
              </a:buClr>
              <a:buFont typeface="Arial"/>
              <a:buNone/>
            </a:pPr>
            <a:r>
              <a:rPr lang="en-US" sz="1100"/>
              <a:t>Overcollateralization ensures that in event of a rapid decrease in asset price that a CDP can be liquidated with extra value to spare. This ensures that Dai holders can sleep well at night knowing that no matter what happens to the price of the asset backing their Dai that they can always receive equivalent value of the assets backing the Dai in circulation.</a:t>
            </a:r>
            <a:endParaRPr/>
          </a:p>
          <a:p>
            <a:pPr indent="0" lvl="0" marL="0" rtl="0" algn="l">
              <a:spcBef>
                <a:spcPts val="0"/>
              </a:spcBef>
              <a:spcAft>
                <a:spcPts val="0"/>
              </a:spcAft>
              <a:buClr>
                <a:srgbClr val="000000"/>
              </a:buClr>
              <a:buFont typeface="Arial"/>
              <a:buNone/>
            </a:pPr>
            <a:r>
              <a:rPr lang="en-US" sz="1100"/>
              <a:t>At the time of writing CDP’s were currently 370% over-collateralized.</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4285F4"/>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4"/>
            <a:ext cx="897600" cy="897600"/>
          </a:xfrm>
          <a:custGeom>
            <a:rect b="b" l="l" r="r" t="t"/>
            <a:pathLst>
              <a:path extrusionOk="0" h="21600" w="21600">
                <a:moveTo>
                  <a:pt x="0" y="21600"/>
                </a:moveTo>
                <a:lnTo>
                  <a:pt x="21600" y="21600"/>
                </a:lnTo>
                <a:lnTo>
                  <a:pt x="0"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4"/>
            <a:ext cx="897600" cy="897600"/>
          </a:xfrm>
          <a:custGeom>
            <a:rect b="b" l="l" r="r" t="t"/>
            <a:pathLst>
              <a:path extrusionOk="0" h="21600" w="21600">
                <a:moveTo>
                  <a:pt x="0" y="0"/>
                </a:moveTo>
                <a:lnTo>
                  <a:pt x="18000" y="0"/>
                </a:lnTo>
                <a:cubicBezTo>
                  <a:pt x="19988" y="0"/>
                  <a:pt x="21600" y="1612"/>
                  <a:pt x="21600" y="3600"/>
                </a:cubicBezTo>
                <a:lnTo>
                  <a:pt x="21600" y="21600"/>
                </a:lnTo>
                <a:lnTo>
                  <a:pt x="0" y="21600"/>
                </a:lnTo>
                <a:close/>
              </a:path>
            </a:pathLst>
          </a:custGeom>
          <a:solidFill>
            <a:srgbClr val="FFFFFF">
              <a:alpha val="6784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title"/>
          </p:nvPr>
        </p:nvSpPr>
        <p:spPr>
          <a:xfrm>
            <a:off x="390525" y="1819275"/>
            <a:ext cx="8222100" cy="933600"/>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4800"/>
              <a:buFont typeface="Helvetica Neue"/>
              <a:buNone/>
              <a:defRPr b="0" i="0" sz="48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13" name="Google Shape;13;p2"/>
          <p:cNvSpPr txBox="1"/>
          <p:nvPr>
            <p:ph idx="1" type="body"/>
          </p:nvPr>
        </p:nvSpPr>
        <p:spPr>
          <a:xfrm>
            <a:off x="390525" y="2789129"/>
            <a:ext cx="8222100" cy="432901"/>
          </a:xfrm>
          <a:prstGeom prst="rect">
            <a:avLst/>
          </a:prstGeom>
          <a:noFill/>
          <a:ln>
            <a:noFill/>
          </a:ln>
        </p:spPr>
        <p:txBody>
          <a:bodyPr anchorCtr="0" anchor="t" bIns="91400" lIns="91400" spcFirstLastPara="1" rIns="91400" wrap="square" tIns="91400"/>
          <a:lstStyle>
            <a:lvl1pPr indent="-228600" lvl="0" marL="4572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14" name="Google Shape;14;p2"/>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_NUMBER">
  <p:cSld name="BIG_NUMBER">
    <p:spTree>
      <p:nvGrpSpPr>
        <p:cNvPr id="54" name="Shape 54"/>
        <p:cNvGrpSpPr/>
        <p:nvPr/>
      </p:nvGrpSpPr>
      <p:grpSpPr>
        <a:xfrm>
          <a:off x="0" y="0"/>
          <a:ext cx="0" cy="0"/>
          <a:chOff x="0" y="0"/>
          <a:chExt cx="0" cy="0"/>
        </a:xfrm>
      </p:grpSpPr>
      <p:sp>
        <p:nvSpPr>
          <p:cNvPr id="55" name="Google Shape;55;p11"/>
          <p:cNvSpPr txBox="1"/>
          <p:nvPr>
            <p:ph type="title"/>
          </p:nvPr>
        </p:nvSpPr>
        <p:spPr>
          <a:xfrm>
            <a:off x="475499" y="1258525"/>
            <a:ext cx="8222101" cy="1963500"/>
          </a:xfrm>
          <a:prstGeom prst="rect">
            <a:avLst/>
          </a:prstGeom>
          <a:noFill/>
          <a:ln>
            <a:noFill/>
          </a:ln>
        </p:spPr>
        <p:txBody>
          <a:bodyPr anchorCtr="0" anchor="b" bIns="91400" lIns="91400" spcFirstLastPara="1" rIns="91400" wrap="square" tIns="91400"/>
          <a:lstStyle>
            <a:lvl1pPr lvl="0" marR="0" rtl="0" algn="ctr">
              <a:lnSpc>
                <a:spcPct val="100000"/>
              </a:lnSpc>
              <a:spcBef>
                <a:spcPts val="0"/>
              </a:spcBef>
              <a:spcAft>
                <a:spcPts val="0"/>
              </a:spcAft>
              <a:buClr>
                <a:srgbClr val="424242"/>
              </a:buClr>
              <a:buSzPts val="12000"/>
              <a:buFont typeface="Helvetica Neue"/>
              <a:buNone/>
              <a:defRPr b="0" i="0" sz="120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56" name="Google Shape;56;p11"/>
          <p:cNvSpPr txBox="1"/>
          <p:nvPr>
            <p:ph idx="1" type="body"/>
          </p:nvPr>
        </p:nvSpPr>
        <p:spPr>
          <a:xfrm>
            <a:off x="475499" y="3304625"/>
            <a:ext cx="8222101" cy="1300800"/>
          </a:xfrm>
          <a:prstGeom prst="rect">
            <a:avLst/>
          </a:prstGeom>
          <a:noFill/>
          <a:ln>
            <a:noFill/>
          </a:ln>
        </p:spPr>
        <p:txBody>
          <a:bodyPr anchorCtr="0" anchor="t" bIns="91400" lIns="91400" spcFirstLastPara="1" rIns="91400" wrap="square" tIns="91400"/>
          <a:lstStyle>
            <a:lvl1pPr indent="-342900" lvl="0" marL="4572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ctr">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57" name="Google Shape;57;p11"/>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solidFill>
          <a:srgbClr val="4285F4"/>
        </a:solidFill>
      </p:bgPr>
    </p:bg>
    <p:spTree>
      <p:nvGrpSpPr>
        <p:cNvPr id="58" name="Shape 58"/>
        <p:cNvGrpSpPr/>
        <p:nvPr/>
      </p:nvGrpSpPr>
      <p:grpSpPr>
        <a:xfrm>
          <a:off x="0" y="0"/>
          <a:ext cx="0" cy="0"/>
          <a:chOff x="0" y="0"/>
          <a:chExt cx="0" cy="0"/>
        </a:xfrm>
      </p:grpSpPr>
      <p:sp>
        <p:nvSpPr>
          <p:cNvPr id="59" name="Google Shape;59;p12"/>
          <p:cNvSpPr/>
          <p:nvPr/>
        </p:nvSpPr>
        <p:spPr>
          <a:xfrm>
            <a:off x="0" y="-1"/>
            <a:ext cx="9144000" cy="487802"/>
          </a:xfrm>
          <a:prstGeom prst="rect">
            <a:avLst/>
          </a:prstGeom>
          <a:solidFill>
            <a:srgbClr val="73737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2"/>
          <p:cNvGrpSpPr/>
          <p:nvPr/>
        </p:nvGrpSpPr>
        <p:grpSpPr>
          <a:xfrm>
            <a:off x="449391" y="1191254"/>
            <a:ext cx="745766" cy="45828"/>
            <a:chOff x="0" y="0"/>
            <a:chExt cx="745764" cy="45827"/>
          </a:xfrm>
        </p:grpSpPr>
        <p:sp>
          <p:nvSpPr>
            <p:cNvPr id="61" name="Google Shape;61;p12"/>
            <p:cNvSpPr/>
            <p:nvPr/>
          </p:nvSpPr>
          <p:spPr>
            <a:xfrm rot="-5400000">
              <a:off x="536420" y="-163517"/>
              <a:ext cx="45827" cy="37286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rot="-5400000">
              <a:off x="165092" y="-165093"/>
              <a:ext cx="45827" cy="376012"/>
            </a:xfrm>
            <a:prstGeom prst="rect">
              <a:avLst/>
            </a:prstGeom>
            <a:solidFill>
              <a:srgbClr val="4285F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2"/>
          <p:cNvSpPr txBox="1"/>
          <p:nvPr>
            <p:ph type="title"/>
          </p:nvPr>
        </p:nvSpPr>
        <p:spPr>
          <a:xfrm>
            <a:off x="729450" y="1318650"/>
            <a:ext cx="7688400" cy="535201"/>
          </a:xfrm>
          <a:prstGeom prst="rect">
            <a:avLst/>
          </a:prstGeom>
          <a:noFill/>
          <a:ln>
            <a:noFill/>
          </a:ln>
        </p:spPr>
        <p:txBody>
          <a:bodyPr anchorCtr="0" anchor="t" bIns="91400" lIns="91400" spcFirstLastPara="1" rIns="91400" wrap="square" tIns="91400"/>
          <a:lstStyle>
            <a:lvl1pPr lvl="0" marR="0" rtl="0" algn="l">
              <a:lnSpc>
                <a:spcPct val="100000"/>
              </a:lnSpc>
              <a:spcBef>
                <a:spcPts val="0"/>
              </a:spcBef>
              <a:spcAft>
                <a:spcPts val="0"/>
              </a:spcAft>
              <a:buClr>
                <a:srgbClr val="424242"/>
              </a:buClr>
              <a:buSzPts val="2600"/>
              <a:buFont typeface="Helvetica Neue"/>
              <a:buNone/>
              <a:defRPr b="0" i="0" sz="26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64" name="Google Shape;64;p12"/>
          <p:cNvSpPr txBox="1"/>
          <p:nvPr>
            <p:ph idx="12" type="sldNum"/>
          </p:nvPr>
        </p:nvSpPr>
        <p:spPr>
          <a:xfrm>
            <a:off x="8748189" y="4779026"/>
            <a:ext cx="336814"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 type="tx">
  <p:cSld name="TITLE_AND_BODY">
    <p:bg>
      <p:bgPr>
        <a:solidFill>
          <a:srgbClr val="30BD9F"/>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idx="1" type="body"/>
          </p:nvPr>
        </p:nvSpPr>
        <p:spPr>
          <a:xfrm>
            <a:off x="471900" y="1919074"/>
            <a:ext cx="8222100" cy="2710201"/>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19" name="Google Shape;19;p3"/>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0" name="Google Shape;20;p3"/>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_POINT">
  <p:cSld name="MAIN_POINT">
    <p:bg>
      <p:bgPr>
        <a:solidFill>
          <a:srgbClr val="4285F4"/>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490250" y="488249"/>
            <a:ext cx="6227101" cy="4090801"/>
          </a:xfrm>
          <a:prstGeom prst="rect">
            <a:avLst/>
          </a:prstGeom>
          <a:noFill/>
          <a:ln>
            <a:noFill/>
          </a:ln>
        </p:spPr>
        <p:txBody>
          <a:bodyPr anchorCtr="0" anchor="ctr" bIns="91400" lIns="91400" spcFirstLastPara="1" rIns="91400" wrap="square" tIns="91400"/>
          <a:lstStyle>
            <a:lvl1pPr lvl="0" marR="0" rtl="0" algn="l">
              <a:lnSpc>
                <a:spcPct val="100000"/>
              </a:lnSpc>
              <a:spcBef>
                <a:spcPts val="0"/>
              </a:spcBef>
              <a:spcAft>
                <a:spcPts val="0"/>
              </a:spcAft>
              <a:buClr>
                <a:srgbClr val="FFFFFF"/>
              </a:buClr>
              <a:buSzPts val="6000"/>
              <a:buFont typeface="Helvetica Neue"/>
              <a:buNone/>
              <a:defRPr b="0" i="0" sz="60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3" name="Google Shape;23;p4"/>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bg>
      <p:bgPr>
        <a:solidFill>
          <a:srgbClr val="4285F4"/>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460950" y="2065350"/>
            <a:ext cx="8222100" cy="1012801"/>
          </a:xfrm>
          <a:prstGeom prst="rect">
            <a:avLst/>
          </a:prstGeom>
          <a:noFill/>
          <a:ln>
            <a:noFill/>
          </a:ln>
        </p:spPr>
        <p:txBody>
          <a:bodyPr anchorCtr="0" anchor="ctr" bIns="91400" lIns="91400" spcFirstLastPara="1" rIns="91400" wrap="square" tIns="91400"/>
          <a:lstStyle>
            <a:lvl1pPr lvl="0" marR="0" rtl="0" algn="l">
              <a:lnSpc>
                <a:spcPct val="100000"/>
              </a:lnSpc>
              <a:spcBef>
                <a:spcPts val="0"/>
              </a:spcBef>
              <a:spcAft>
                <a:spcPts val="0"/>
              </a:spcAft>
              <a:buClr>
                <a:srgbClr val="FFFFFF"/>
              </a:buClr>
              <a:buSzPts val="4200"/>
              <a:buFont typeface="Helvetica Neue"/>
              <a:buNone/>
              <a:defRPr b="0" i="0" sz="4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28" name="Google Shape;28;p6"/>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 type="twoColTx">
  <p:cSld name="TITLE_AND_TWO_COLUMNS">
    <p:bg>
      <p:bgPr>
        <a:solidFill>
          <a:srgbClr val="4285F4"/>
        </a:solidFill>
      </p:bgPr>
    </p:bg>
    <p:spTree>
      <p:nvGrpSpPr>
        <p:cNvPr id="29" name="Shape 29"/>
        <p:cNvGrpSpPr/>
        <p:nvPr/>
      </p:nvGrpSpPr>
      <p:grpSpPr>
        <a:xfrm>
          <a:off x="0" y="0"/>
          <a:ext cx="0" cy="0"/>
          <a:chOff x="0" y="0"/>
          <a:chExt cx="0" cy="0"/>
        </a:xfrm>
      </p:grpSpPr>
      <p:sp>
        <p:nvSpPr>
          <p:cNvPr id="30" name="Google Shape;30;p7"/>
          <p:cNvSpPr/>
          <p:nvPr/>
        </p:nvSpPr>
        <p:spPr>
          <a:xfrm flipH="1" rot="10800000">
            <a:off x="0" y="1686000"/>
            <a:ext cx="9144000" cy="3457500"/>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txBox="1"/>
          <p:nvPr>
            <p:ph type="title"/>
          </p:nvPr>
        </p:nvSpPr>
        <p:spPr>
          <a:xfrm>
            <a:off x="471900" y="738725"/>
            <a:ext cx="8222100" cy="7677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33" name="Google Shape;33;p7"/>
          <p:cNvSpPr txBox="1"/>
          <p:nvPr>
            <p:ph idx="1" type="body"/>
          </p:nvPr>
        </p:nvSpPr>
        <p:spPr>
          <a:xfrm>
            <a:off x="471900" y="1919074"/>
            <a:ext cx="3999901" cy="2710201"/>
          </a:xfrm>
          <a:prstGeom prst="rect">
            <a:avLst/>
          </a:prstGeom>
          <a:noFill/>
          <a:ln>
            <a:noFill/>
          </a:ln>
        </p:spPr>
        <p:txBody>
          <a:bodyPr anchorCtr="0" anchor="t" bIns="91400" lIns="91400" spcFirstLastPara="1" rIns="91400" wrap="square" tIns="91400"/>
          <a:lstStyle>
            <a:lvl1pPr indent="-317500" lvl="0" marL="4572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1pPr>
            <a:lvl2pPr indent="-317500" lvl="1" marL="9144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2pPr>
            <a:lvl3pPr indent="-317500" lvl="2" marL="13716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3pPr>
            <a:lvl4pPr indent="-317500" lvl="3" marL="18288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4pPr>
            <a:lvl5pPr indent="-317500" lvl="4" marL="2286000" marR="0" rtl="0" algn="l">
              <a:lnSpc>
                <a:spcPct val="115000"/>
              </a:lnSpc>
              <a:spcBef>
                <a:spcPts val="0"/>
              </a:spcBef>
              <a:spcAft>
                <a:spcPts val="0"/>
              </a:spcAft>
              <a:buClr>
                <a:srgbClr val="737373"/>
              </a:buClr>
              <a:buSzPts val="1400"/>
              <a:buFont typeface="Helvetica Neue"/>
              <a:buChar char="○"/>
              <a:defRPr b="0" i="0" sz="14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34" name="Google Shape;34;p7"/>
          <p:cNvSpPr txBox="1"/>
          <p:nvPr>
            <p:ph idx="2" type="body"/>
          </p:nvPr>
        </p:nvSpPr>
        <p:spPr>
          <a:xfrm>
            <a:off x="4694249" y="1919074"/>
            <a:ext cx="3999901" cy="2710201"/>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35" name="Google Shape;35;p7"/>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_COLUMN_TEXT">
  <p:cSld name="ONE_COLUMN_TEXT">
    <p:bg>
      <p:bgPr>
        <a:solidFill>
          <a:srgbClr val="4285F4"/>
        </a:solidFill>
      </p:bgPr>
    </p:bg>
    <p:spTree>
      <p:nvGrpSpPr>
        <p:cNvPr id="36" name="Shape 36"/>
        <p:cNvGrpSpPr/>
        <p:nvPr/>
      </p:nvGrpSpPr>
      <p:grpSpPr>
        <a:xfrm>
          <a:off x="0" y="0"/>
          <a:ext cx="0" cy="0"/>
          <a:chOff x="0" y="0"/>
          <a:chExt cx="0" cy="0"/>
        </a:xfrm>
      </p:grpSpPr>
      <p:sp>
        <p:nvSpPr>
          <p:cNvPr id="37" name="Google Shape;37;p8"/>
          <p:cNvSpPr/>
          <p:nvPr/>
        </p:nvSpPr>
        <p:spPr>
          <a:xfrm flipH="1" rot="10800000">
            <a:off x="3276600" y="24"/>
            <a:ext cx="5867400" cy="5143501"/>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
          <p:cNvSpPr/>
          <p:nvPr/>
        </p:nvSpPr>
        <p:spPr>
          <a:xfrm rot="-5400000">
            <a:off x="759149" y="2517450"/>
            <a:ext cx="51435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226077" y="357800"/>
            <a:ext cx="2808001" cy="953401"/>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40" name="Google Shape;40;p8"/>
          <p:cNvSpPr txBox="1"/>
          <p:nvPr>
            <p:ph idx="1" type="body"/>
          </p:nvPr>
        </p:nvSpPr>
        <p:spPr>
          <a:xfrm>
            <a:off x="226075" y="1465799"/>
            <a:ext cx="2808000" cy="3163501"/>
          </a:xfrm>
          <a:prstGeom prst="rect">
            <a:avLst/>
          </a:prstGeom>
          <a:noFill/>
          <a:ln>
            <a:noFill/>
          </a:ln>
        </p:spPr>
        <p:txBody>
          <a:bodyPr anchorCtr="0" anchor="t" bIns="91400" lIns="91400" spcFirstLastPara="1" rIns="91400" wrap="square" tIns="91400"/>
          <a:lstStyle>
            <a:lvl1pPr indent="-304800" lvl="0" marL="4572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1pPr>
            <a:lvl2pPr indent="-304800" lvl="1" marL="9144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2pPr>
            <a:lvl3pPr indent="-304800" lvl="2" marL="13716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3pPr>
            <a:lvl4pPr indent="-304800" lvl="3" marL="18288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4pPr>
            <a:lvl5pPr indent="-304800" lvl="4" marL="2286000" marR="0" rtl="0" algn="l">
              <a:lnSpc>
                <a:spcPct val="115000"/>
              </a:lnSpc>
              <a:spcBef>
                <a:spcPts val="0"/>
              </a:spcBef>
              <a:spcAft>
                <a:spcPts val="0"/>
              </a:spcAft>
              <a:buClr>
                <a:srgbClr val="FFFFFF"/>
              </a:buClr>
              <a:buSzPts val="1200"/>
              <a:buFont typeface="Helvetica Neue"/>
              <a:buChar char="○"/>
              <a:defRPr b="0" i="0" sz="1200" u="none" cap="none" strike="noStrike">
                <a:solidFill>
                  <a:srgbClr val="FFFFFF"/>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1" name="Google Shape;41;p8"/>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TITLE_AND_DESCRIPTION">
  <p:cSld name="SECTION_TITLE_AND_DESCRIPTION">
    <p:bg>
      <p:bgPr>
        <a:solidFill>
          <a:srgbClr val="4285F4"/>
        </a:solidFill>
      </p:bgPr>
    </p:bg>
    <p:spTree>
      <p:nvGrpSpPr>
        <p:cNvPr id="42" name="Shape 42"/>
        <p:cNvGrpSpPr/>
        <p:nvPr/>
      </p:nvGrpSpPr>
      <p:grpSpPr>
        <a:xfrm>
          <a:off x="0" y="0"/>
          <a:ext cx="0" cy="0"/>
          <a:chOff x="0" y="0"/>
          <a:chExt cx="0" cy="0"/>
        </a:xfrm>
      </p:grpSpPr>
      <p:sp>
        <p:nvSpPr>
          <p:cNvPr id="43" name="Google Shape;43;p9"/>
          <p:cNvSpPr/>
          <p:nvPr/>
        </p:nvSpPr>
        <p:spPr>
          <a:xfrm flipH="1">
            <a:off x="0" y="0"/>
            <a:ext cx="4572000" cy="5143500"/>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rot="5400000">
            <a:off x="1946424" y="2517750"/>
            <a:ext cx="5142902"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lstStyle>
            <a:lvl1pPr lvl="0" marR="0" rtl="0" algn="ctr">
              <a:lnSpc>
                <a:spcPct val="100000"/>
              </a:lnSpc>
              <a:spcBef>
                <a:spcPts val="0"/>
              </a:spcBef>
              <a:spcAft>
                <a:spcPts val="0"/>
              </a:spcAft>
              <a:buClr>
                <a:srgbClr val="424242"/>
              </a:buClr>
              <a:buSzPts val="4200"/>
              <a:buFont typeface="Helvetica Neue"/>
              <a:buNone/>
              <a:defRPr b="0" i="0" sz="4200" u="none" cap="none" strike="noStrike">
                <a:solidFill>
                  <a:srgbClr val="424242"/>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46" name="Google Shape;46;p9"/>
          <p:cNvSpPr txBox="1"/>
          <p:nvPr>
            <p:ph idx="1" type="body"/>
          </p:nvPr>
        </p:nvSpPr>
        <p:spPr>
          <a:xfrm>
            <a:off x="265500" y="2779466"/>
            <a:ext cx="4045200" cy="1235101"/>
          </a:xfrm>
          <a:prstGeom prst="rect">
            <a:avLst/>
          </a:prstGeom>
          <a:noFill/>
          <a:ln>
            <a:noFill/>
          </a:ln>
        </p:spPr>
        <p:txBody>
          <a:bodyPr anchorCtr="0" anchor="t" bIns="91400" lIns="91400" spcFirstLastPara="1" rIns="91400" wrap="square" tIns="91400"/>
          <a:lstStyle>
            <a:lvl1pPr indent="-228600" lvl="0" marL="4572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737373"/>
              </a:buClr>
              <a:buSzPts val="2100"/>
              <a:buFont typeface="Helvetica Neue"/>
              <a:buNone/>
              <a:defRPr b="0" i="0" sz="21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7" name="Google Shape;47;p9"/>
          <p:cNvSpPr txBox="1"/>
          <p:nvPr>
            <p:ph idx="2" type="body"/>
          </p:nvPr>
        </p:nvSpPr>
        <p:spPr>
          <a:xfrm>
            <a:off x="4939500" y="724199"/>
            <a:ext cx="3837000" cy="3695102"/>
          </a:xfrm>
          <a:prstGeom prst="rect">
            <a:avLst/>
          </a:prstGeom>
          <a:noFill/>
          <a:ln>
            <a:noFill/>
          </a:ln>
        </p:spPr>
        <p:txBody>
          <a:bodyPr anchorCtr="0" anchor="ctr"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48" name="Google Shape;48;p9"/>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_ONLY">
  <p:cSld name="CAPTION_ONLY">
    <p:bg>
      <p:bgPr>
        <a:solidFill>
          <a:srgbClr val="4285F4"/>
        </a:solidFill>
      </p:bgPr>
    </p:bg>
    <p:spTree>
      <p:nvGrpSpPr>
        <p:cNvPr id="49" name="Shape 49"/>
        <p:cNvGrpSpPr/>
        <p:nvPr/>
      </p:nvGrpSpPr>
      <p:grpSpPr>
        <a:xfrm>
          <a:off x="0" y="0"/>
          <a:ext cx="0" cy="0"/>
          <a:chOff x="0" y="0"/>
          <a:chExt cx="0" cy="0"/>
        </a:xfrm>
      </p:grpSpPr>
      <p:sp>
        <p:nvSpPr>
          <p:cNvPr id="50" name="Google Shape;50;p10"/>
          <p:cNvSpPr/>
          <p:nvPr/>
        </p:nvSpPr>
        <p:spPr>
          <a:xfrm flipH="1" rot="10800000">
            <a:off x="0" y="0"/>
            <a:ext cx="9144000" cy="4695901"/>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p:nvPr/>
        </p:nvSpPr>
        <p:spPr>
          <a:xfrm flipH="1" rot="10800000">
            <a:off x="0" y="4622724"/>
            <a:ext cx="9144000" cy="741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57150" y="4696824"/>
            <a:ext cx="8382000" cy="446701"/>
          </a:xfrm>
          <a:prstGeom prst="rect">
            <a:avLst/>
          </a:prstGeom>
          <a:noFill/>
          <a:ln>
            <a:noFill/>
          </a:ln>
        </p:spPr>
        <p:txBody>
          <a:bodyPr anchorCtr="0" anchor="ctr" bIns="91400" lIns="91400" spcFirstLastPara="1" rIns="91400" wrap="square" tIns="91400"/>
          <a:lstStyle>
            <a:lvl1pPr indent="-228600" lvl="0" marL="457200" marR="0" rtl="0" algn="l">
              <a:lnSpc>
                <a:spcPct val="100000"/>
              </a:lnSpc>
              <a:spcBef>
                <a:spcPts val="0"/>
              </a:spcBef>
              <a:spcAft>
                <a:spcPts val="0"/>
              </a:spcAft>
              <a:buClr>
                <a:srgbClr val="FFFFFF"/>
              </a:buClr>
              <a:buSzPts val="1200"/>
              <a:buFont typeface="Helvetica Neue"/>
              <a:buNone/>
              <a:defRPr b="0" i="0" sz="1200" u="none" cap="none" strike="noStrike">
                <a:solidFill>
                  <a:srgbClr val="FFFFFF"/>
                </a:solidFill>
                <a:latin typeface="Helvetica Neue"/>
                <a:ea typeface="Helvetica Neue"/>
                <a:cs typeface="Helvetica Neue"/>
                <a:sym typeface="Helvetica Neue"/>
              </a:defRPr>
            </a:lvl1pPr>
          </a:lstStyle>
          <a:p/>
        </p:txBody>
      </p:sp>
      <p:sp>
        <p:nvSpPr>
          <p:cNvPr id="53" name="Google Shape;53;p10"/>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1000"/>
              <a:buFont typeface="Helvetica Neue"/>
              <a:buNone/>
              <a:defRPr b="0" i="0" sz="10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73737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0"/>
            <a:ext cx="8229600" cy="1063229"/>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FFFFFF"/>
              </a:buClr>
              <a:buSzPts val="3200"/>
              <a:buFont typeface="Helvetica Neue"/>
              <a:buNone/>
              <a:defRPr b="1" i="0" sz="3200" u="none" cap="none" strike="noStrike">
                <a:solidFill>
                  <a:srgbClr val="FFFFFF"/>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lstStyle>
            <a:lvl1pPr indent="-342900" lvl="0" marL="457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1pPr>
            <a:lvl2pPr indent="-342900" lvl="1" marL="914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2pPr>
            <a:lvl3pPr indent="-342900" lvl="2" marL="1371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3pPr>
            <a:lvl4pPr indent="-342900" lvl="3" marL="1828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4pPr>
            <a:lvl5pPr indent="-342900" lvl="4" marL="22860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5pPr>
            <a:lvl6pPr indent="-342900" lvl="5" marL="27432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6pPr>
            <a:lvl7pPr indent="-342900" lvl="6" marL="32004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7pPr>
            <a:lvl8pPr indent="-342900" lvl="7" marL="36576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8pPr>
            <a:lvl9pPr indent="-342900" lvl="8" marL="4114800" marR="0" rtl="0" algn="l">
              <a:lnSpc>
                <a:spcPct val="115000"/>
              </a:lnSpc>
              <a:spcBef>
                <a:spcPts val="0"/>
              </a:spcBef>
              <a:spcAft>
                <a:spcPts val="0"/>
              </a:spcAft>
              <a:buClr>
                <a:srgbClr val="737373"/>
              </a:buClr>
              <a:buSzPts val="1800"/>
              <a:buFont typeface="Helvetica Neue"/>
              <a:buChar char="■"/>
              <a:defRPr b="0" i="0" sz="1800" u="none" cap="none" strike="noStrike">
                <a:solidFill>
                  <a:srgbClr val="737373"/>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735428" y="4724798"/>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737373"/>
              </a:buClr>
              <a:buSzPts val="1000"/>
              <a:buFont typeface="Helvetica Neue"/>
              <a:buNone/>
              <a:defRPr b="0" i="0" sz="1000" u="none" cap="none" strike="noStrike">
                <a:solidFill>
                  <a:srgbClr val="737373"/>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8" name="Shape 68"/>
        <p:cNvGrpSpPr/>
        <p:nvPr/>
      </p:nvGrpSpPr>
      <p:grpSpPr>
        <a:xfrm>
          <a:off x="0" y="0"/>
          <a:ext cx="0" cy="0"/>
          <a:chOff x="0" y="0"/>
          <a:chExt cx="0" cy="0"/>
        </a:xfrm>
      </p:grpSpPr>
      <p:pic>
        <p:nvPicPr>
          <p:cNvPr descr="Shape 67" id="69" name="Google Shape;69;p13"/>
          <p:cNvPicPr preferRelativeResize="0"/>
          <p:nvPr/>
        </p:nvPicPr>
        <p:blipFill rotWithShape="1">
          <a:blip r:embed="rId3">
            <a:alphaModFix/>
          </a:blip>
          <a:srcRect b="0" l="0" r="0" t="0"/>
          <a:stretch/>
        </p:blipFill>
        <p:spPr>
          <a:xfrm>
            <a:off x="2359200" y="2253913"/>
            <a:ext cx="2025300" cy="2025300"/>
          </a:xfrm>
          <a:prstGeom prst="rect">
            <a:avLst/>
          </a:prstGeom>
          <a:noFill/>
          <a:ln>
            <a:noFill/>
          </a:ln>
        </p:spPr>
      </p:pic>
      <p:pic>
        <p:nvPicPr>
          <p:cNvPr descr="Shape 109" id="70" name="Google Shape;70;p13"/>
          <p:cNvPicPr preferRelativeResize="0"/>
          <p:nvPr/>
        </p:nvPicPr>
        <p:blipFill rotWithShape="1">
          <a:blip r:embed="rId4">
            <a:alphaModFix/>
          </a:blip>
          <a:srcRect b="0" l="0" r="0" t="0"/>
          <a:stretch/>
        </p:blipFill>
        <p:spPr>
          <a:xfrm>
            <a:off x="4923725" y="2253925"/>
            <a:ext cx="1675775" cy="1675775"/>
          </a:xfrm>
          <a:prstGeom prst="rect">
            <a:avLst/>
          </a:prstGeom>
          <a:noFill/>
          <a:ln>
            <a:noFill/>
          </a:ln>
        </p:spPr>
      </p:pic>
      <p:sp>
        <p:nvSpPr>
          <p:cNvPr id="71" name="Google Shape;71;p13"/>
          <p:cNvSpPr txBox="1"/>
          <p:nvPr>
            <p:ph type="title"/>
          </p:nvPr>
        </p:nvSpPr>
        <p:spPr>
          <a:xfrm>
            <a:off x="773700" y="1108850"/>
            <a:ext cx="75966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solidFill>
                  <a:srgbClr val="546979"/>
                </a:solidFill>
              </a:rPr>
              <a:t>Stablecoins and MakerDao</a:t>
            </a:r>
            <a:endParaRPr>
              <a:solidFill>
                <a:srgbClr val="54697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48" name="Shape 148"/>
        <p:cNvGrpSpPr/>
        <p:nvPr/>
      </p:nvGrpSpPr>
      <p:grpSpPr>
        <a:xfrm>
          <a:off x="0" y="0"/>
          <a:ext cx="0" cy="0"/>
          <a:chOff x="0" y="0"/>
          <a:chExt cx="0" cy="0"/>
        </a:xfrm>
      </p:grpSpPr>
      <p:sp>
        <p:nvSpPr>
          <p:cNvPr id="149" name="Google Shape;149;p22"/>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txBox="1"/>
          <p:nvPr>
            <p:ph type="title"/>
          </p:nvPr>
        </p:nvSpPr>
        <p:spPr>
          <a:xfrm>
            <a:off x="460950" y="244150"/>
            <a:ext cx="8222100" cy="6522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descr="Shape 74" id="151" name="Google Shape;151;p22"/>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52" name="Google Shape;152;p22"/>
          <p:cNvSpPr txBox="1"/>
          <p:nvPr>
            <p:ph type="title"/>
          </p:nvPr>
        </p:nvSpPr>
        <p:spPr>
          <a:xfrm>
            <a:off x="324025" y="1617675"/>
            <a:ext cx="4331700" cy="27387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Clr>
                <a:srgbClr val="000000"/>
              </a:buClr>
              <a:buSzPts val="1100"/>
              <a:buFont typeface="Arial"/>
              <a:buNone/>
            </a:pPr>
            <a:r>
              <a:rPr lang="en-US" sz="2000">
                <a:solidFill>
                  <a:srgbClr val="000000"/>
                </a:solidFill>
              </a:rPr>
              <a:t>Analogous to a Mortgage</a:t>
            </a:r>
            <a:endParaRPr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400">
              <a:solidFill>
                <a:srgbClr val="000000"/>
              </a:solidFill>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Repay debt + interest to “retrieve” the house</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Borrow money with a mortgage from the bank</a:t>
            </a:r>
            <a:br>
              <a:rPr lang="en-US" sz="1800">
                <a:solidFill>
                  <a:srgbClr val="202729"/>
                </a:solidFill>
                <a:latin typeface="Proxima Nova"/>
                <a:ea typeface="Proxima Nova"/>
                <a:cs typeface="Proxima Nova"/>
                <a:sym typeface="Proxima Nova"/>
              </a:rPr>
            </a:br>
            <a:endParaRPr b="0" sz="1800">
              <a:solidFill>
                <a:srgbClr val="000000"/>
              </a:solidFill>
            </a:endParaRPr>
          </a:p>
        </p:txBody>
      </p:sp>
      <p:sp>
        <p:nvSpPr>
          <p:cNvPr id="153" name="Google Shape;153;p22"/>
          <p:cNvSpPr/>
          <p:nvPr/>
        </p:nvSpPr>
        <p:spPr>
          <a:xfrm>
            <a:off x="4878200" y="1275175"/>
            <a:ext cx="4265700" cy="3868200"/>
          </a:xfrm>
          <a:prstGeom prst="rect">
            <a:avLst/>
          </a:prstGeom>
          <a:solidFill>
            <a:srgbClr val="202729"/>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2"/>
          <p:cNvPicPr preferRelativeResize="0"/>
          <p:nvPr/>
        </p:nvPicPr>
        <p:blipFill rotWithShape="1">
          <a:blip r:embed="rId4">
            <a:alphaModFix/>
          </a:blip>
          <a:srcRect b="0" l="0" r="8105" t="0"/>
          <a:stretch/>
        </p:blipFill>
        <p:spPr>
          <a:xfrm>
            <a:off x="5079525" y="2239975"/>
            <a:ext cx="3863049" cy="19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58" name="Shape 158"/>
        <p:cNvGrpSpPr/>
        <p:nvPr/>
      </p:nvGrpSpPr>
      <p:grpSpPr>
        <a:xfrm>
          <a:off x="0" y="0"/>
          <a:ext cx="0" cy="0"/>
          <a:chOff x="0" y="0"/>
          <a:chExt cx="0" cy="0"/>
        </a:xfrm>
      </p:grpSpPr>
      <p:sp>
        <p:nvSpPr>
          <p:cNvPr id="159" name="Google Shape;159;p23"/>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txBox="1"/>
          <p:nvPr>
            <p:ph type="title"/>
          </p:nvPr>
        </p:nvSpPr>
        <p:spPr>
          <a:xfrm>
            <a:off x="460950" y="244150"/>
            <a:ext cx="8222100" cy="6522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descr="Shape 74" id="161" name="Google Shape;161;p23"/>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62" name="Google Shape;162;p23"/>
          <p:cNvSpPr txBox="1"/>
          <p:nvPr>
            <p:ph type="title"/>
          </p:nvPr>
        </p:nvSpPr>
        <p:spPr>
          <a:xfrm>
            <a:off x="289775" y="1601275"/>
            <a:ext cx="4331700" cy="32160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Clr>
                <a:srgbClr val="000000"/>
              </a:buClr>
              <a:buSzPts val="1100"/>
              <a:buFont typeface="Arial"/>
              <a:buNone/>
            </a:pPr>
            <a:r>
              <a:rPr lang="en-US" sz="2000">
                <a:solidFill>
                  <a:srgbClr val="000000"/>
                </a:solidFill>
              </a:rPr>
              <a:t>Liquidations</a:t>
            </a:r>
            <a:endParaRPr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400">
              <a:solidFill>
                <a:srgbClr val="000000"/>
              </a:solidFill>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CDP is automatically margin called if the collateral falls too low</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Collateral is sold off, by the smart contract, to anyone who will buy it</a:t>
            </a:r>
            <a:br>
              <a:rPr b="0" lang="en-US" sz="1800">
                <a:solidFill>
                  <a:srgbClr val="202729"/>
                </a:solidFill>
                <a:latin typeface="Proxima Nova"/>
                <a:ea typeface="Proxima Nova"/>
                <a:cs typeface="Proxima Nova"/>
                <a:sym typeface="Proxima Nova"/>
              </a:rPr>
            </a:b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CDP owner receives the leftover collateral</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Clr>
                <a:srgbClr val="000000"/>
              </a:buClr>
              <a:buSzPts val="1100"/>
              <a:buFont typeface="Arial"/>
              <a:buNone/>
            </a:pPr>
            <a:r>
              <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t/>
            </a:r>
            <a:endParaRPr b="0" sz="1800">
              <a:solidFill>
                <a:srgbClr val="000000"/>
              </a:solidFill>
            </a:endParaRPr>
          </a:p>
        </p:txBody>
      </p:sp>
      <p:sp>
        <p:nvSpPr>
          <p:cNvPr id="163" name="Google Shape;163;p23"/>
          <p:cNvSpPr/>
          <p:nvPr/>
        </p:nvSpPr>
        <p:spPr>
          <a:xfrm>
            <a:off x="4878200" y="1275175"/>
            <a:ext cx="4265700" cy="3868200"/>
          </a:xfrm>
          <a:prstGeom prst="rect">
            <a:avLst/>
          </a:prstGeom>
          <a:solidFill>
            <a:srgbClr val="202729"/>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4" name="Google Shape;164;p23"/>
          <p:cNvPicPr preferRelativeResize="0"/>
          <p:nvPr/>
        </p:nvPicPr>
        <p:blipFill>
          <a:blip r:embed="rId4">
            <a:alphaModFix/>
          </a:blip>
          <a:stretch>
            <a:fillRect/>
          </a:stretch>
        </p:blipFill>
        <p:spPr>
          <a:xfrm>
            <a:off x="5220725" y="2076825"/>
            <a:ext cx="3580650" cy="2264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Dai Metrics</a:t>
            </a:r>
            <a:endParaRPr/>
          </a:p>
        </p:txBody>
      </p:sp>
      <p:sp>
        <p:nvSpPr>
          <p:cNvPr id="170" name="Google Shape;170;p24"/>
          <p:cNvSpPr txBox="1"/>
          <p:nvPr>
            <p:ph type="title"/>
          </p:nvPr>
        </p:nvSpPr>
        <p:spPr>
          <a:xfrm>
            <a:off x="4578075" y="101125"/>
            <a:ext cx="2000400" cy="11031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None/>
            </a:pPr>
            <a:r>
              <a:rPr lang="en-US" sz="1600">
                <a:solidFill>
                  <a:srgbClr val="546979"/>
                </a:solidFill>
              </a:rPr>
              <a:t>CDPs opened</a:t>
            </a:r>
            <a:endParaRPr sz="1600">
              <a:solidFill>
                <a:srgbClr val="546979"/>
              </a:solidFill>
            </a:endParaRPr>
          </a:p>
          <a:p>
            <a:pPr indent="0" lvl="0" marL="0" rtl="0" algn="l">
              <a:spcBef>
                <a:spcPts val="0"/>
              </a:spcBef>
              <a:spcAft>
                <a:spcPts val="0"/>
              </a:spcAft>
              <a:buNone/>
            </a:pPr>
            <a:r>
              <a:t/>
            </a:r>
            <a:endParaRPr sz="1600">
              <a:solidFill>
                <a:srgbClr val="546979"/>
              </a:solidFill>
            </a:endParaRPr>
          </a:p>
          <a:p>
            <a:pPr indent="0" lvl="0" marL="0" rtl="0" algn="l">
              <a:spcBef>
                <a:spcPts val="0"/>
              </a:spcBef>
              <a:spcAft>
                <a:spcPts val="0"/>
              </a:spcAft>
              <a:buNone/>
            </a:pPr>
            <a:r>
              <a:rPr b="0" lang="en-US" sz="1600">
                <a:solidFill>
                  <a:srgbClr val="546979"/>
                </a:solidFill>
              </a:rPr>
              <a:t>4847     </a:t>
            </a:r>
            <a:endParaRPr b="0" sz="1600">
              <a:solidFill>
                <a:srgbClr val="546979"/>
              </a:solidFill>
            </a:endParaRPr>
          </a:p>
        </p:txBody>
      </p:sp>
      <p:sp>
        <p:nvSpPr>
          <p:cNvPr id="171" name="Google Shape;171;p24"/>
          <p:cNvSpPr txBox="1"/>
          <p:nvPr>
            <p:ph type="title"/>
          </p:nvPr>
        </p:nvSpPr>
        <p:spPr>
          <a:xfrm>
            <a:off x="6732900" y="77875"/>
            <a:ext cx="2312700" cy="11496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None/>
            </a:pPr>
            <a:r>
              <a:rPr lang="en-US" sz="1600">
                <a:solidFill>
                  <a:srgbClr val="546979"/>
                </a:solidFill>
              </a:rPr>
              <a:t>Dai drawn</a:t>
            </a:r>
            <a:endParaRPr sz="1600">
              <a:solidFill>
                <a:srgbClr val="546979"/>
              </a:solidFill>
            </a:endParaRPr>
          </a:p>
          <a:p>
            <a:pPr indent="0" lvl="0" marL="0" rtl="0" algn="l">
              <a:spcBef>
                <a:spcPts val="0"/>
              </a:spcBef>
              <a:spcAft>
                <a:spcPts val="0"/>
              </a:spcAft>
              <a:buNone/>
            </a:pPr>
            <a:r>
              <a:t/>
            </a:r>
            <a:endParaRPr sz="1600">
              <a:solidFill>
                <a:srgbClr val="546979"/>
              </a:solidFill>
            </a:endParaRPr>
          </a:p>
          <a:p>
            <a:pPr indent="0" lvl="0" marL="0" rtl="0" algn="l">
              <a:spcBef>
                <a:spcPts val="0"/>
              </a:spcBef>
              <a:spcAft>
                <a:spcPts val="0"/>
              </a:spcAft>
              <a:buNone/>
            </a:pPr>
            <a:r>
              <a:rPr b="0" lang="en-US" sz="1600">
                <a:solidFill>
                  <a:srgbClr val="546979"/>
                </a:solidFill>
              </a:rPr>
              <a:t>61,336,717       current</a:t>
            </a:r>
            <a:endParaRPr b="0" sz="1600">
              <a:solidFill>
                <a:srgbClr val="546979"/>
              </a:solidFill>
            </a:endParaRPr>
          </a:p>
          <a:p>
            <a:pPr indent="0" lvl="0" marL="0" rtl="0" algn="l">
              <a:spcBef>
                <a:spcPts val="0"/>
              </a:spcBef>
              <a:spcAft>
                <a:spcPts val="0"/>
              </a:spcAft>
              <a:buNone/>
            </a:pPr>
            <a:r>
              <a:rPr b="0" lang="en-US" sz="1600">
                <a:solidFill>
                  <a:srgbClr val="546979"/>
                </a:solidFill>
              </a:rPr>
              <a:t>154,097,456     total</a:t>
            </a:r>
            <a:endParaRPr b="0" sz="1600">
              <a:solidFill>
                <a:srgbClr val="546979"/>
              </a:solidFill>
            </a:endParaRPr>
          </a:p>
        </p:txBody>
      </p:sp>
      <p:pic>
        <p:nvPicPr>
          <p:cNvPr id="172" name="Google Shape;172;p24"/>
          <p:cNvPicPr preferRelativeResize="0"/>
          <p:nvPr/>
        </p:nvPicPr>
        <p:blipFill>
          <a:blip r:embed="rId3">
            <a:alphaModFix/>
          </a:blip>
          <a:stretch>
            <a:fillRect/>
          </a:stretch>
        </p:blipFill>
        <p:spPr>
          <a:xfrm>
            <a:off x="171350" y="1368675"/>
            <a:ext cx="8617377" cy="369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76" name="Shape 176"/>
        <p:cNvGrpSpPr/>
        <p:nvPr/>
      </p:nvGrpSpPr>
      <p:grpSpPr>
        <a:xfrm>
          <a:off x="0" y="0"/>
          <a:ext cx="0" cy="0"/>
          <a:chOff x="0" y="0"/>
          <a:chExt cx="0" cy="0"/>
        </a:xfrm>
      </p:grpSpPr>
      <p:sp>
        <p:nvSpPr>
          <p:cNvPr id="177" name="Google Shape;177;p25"/>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Not all stablecoins are equal</a:t>
            </a:r>
            <a:endParaRPr/>
          </a:p>
        </p:txBody>
      </p:sp>
      <p:pic>
        <p:nvPicPr>
          <p:cNvPr descr="Shape 104" id="179" name="Google Shape;179;p25"/>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80" name="Google Shape;180;p25"/>
          <p:cNvSpPr txBox="1"/>
          <p:nvPr/>
        </p:nvSpPr>
        <p:spPr>
          <a:xfrm>
            <a:off x="258500" y="1789650"/>
            <a:ext cx="2240400" cy="6363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3000"/>
              <a:buFont typeface="Helvetica Neue"/>
              <a:buNone/>
            </a:pPr>
            <a:r>
              <a:rPr b="1" lang="en-US">
                <a:latin typeface="Helvetica Neue"/>
                <a:ea typeface="Helvetica Neue"/>
                <a:cs typeface="Helvetica Neue"/>
                <a:sym typeface="Helvetica Neue"/>
              </a:rPr>
              <a:t>I give you 1 stablecoin (or “IOU”) for 1 dollar</a:t>
            </a:r>
            <a:endParaRPr b="1"/>
          </a:p>
        </p:txBody>
      </p:sp>
      <p:sp>
        <p:nvSpPr>
          <p:cNvPr id="181" name="Google Shape;181;p25"/>
          <p:cNvSpPr txBox="1"/>
          <p:nvPr/>
        </p:nvSpPr>
        <p:spPr>
          <a:xfrm>
            <a:off x="3086700" y="4570500"/>
            <a:ext cx="2970600" cy="3804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800"/>
              <a:buFont typeface="Helvetica Neue"/>
              <a:buNone/>
            </a:pPr>
            <a:r>
              <a:rPr b="1" lang="en-US"/>
              <a:t>Algorithms control token supply</a:t>
            </a:r>
            <a:endParaRPr b="1"/>
          </a:p>
        </p:txBody>
      </p:sp>
      <p:pic>
        <p:nvPicPr>
          <p:cNvPr id="182" name="Google Shape;182;p25"/>
          <p:cNvPicPr preferRelativeResize="0"/>
          <p:nvPr/>
        </p:nvPicPr>
        <p:blipFill>
          <a:blip r:embed="rId4">
            <a:alphaModFix/>
          </a:blip>
          <a:stretch>
            <a:fillRect/>
          </a:stretch>
        </p:blipFill>
        <p:spPr>
          <a:xfrm>
            <a:off x="2422689" y="1462200"/>
            <a:ext cx="4144586" cy="3021600"/>
          </a:xfrm>
          <a:prstGeom prst="rect">
            <a:avLst/>
          </a:prstGeom>
          <a:noFill/>
          <a:ln>
            <a:noFill/>
          </a:ln>
          <a:effectLst>
            <a:outerShdw blurRad="142875" rotWithShape="0" algn="bl" dir="5400000" dist="38100">
              <a:srgbClr val="000000">
                <a:alpha val="50000"/>
              </a:srgbClr>
            </a:outerShdw>
          </a:effectLst>
        </p:spPr>
      </p:pic>
      <p:sp>
        <p:nvSpPr>
          <p:cNvPr id="183" name="Google Shape;183;p25"/>
          <p:cNvSpPr txBox="1"/>
          <p:nvPr/>
        </p:nvSpPr>
        <p:spPr>
          <a:xfrm>
            <a:off x="6648100" y="4874700"/>
            <a:ext cx="2496000" cy="26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600">
                <a:solidFill>
                  <a:srgbClr val="30BD9F"/>
                </a:solidFill>
              </a:rPr>
              <a:t>https://hackernoon.com/stablecoins-designing-a-price-stable-cryptocurrency-6bf24e2689e5</a:t>
            </a:r>
            <a:endParaRPr sz="600">
              <a:solidFill>
                <a:srgbClr val="30BD9F"/>
              </a:solidFill>
            </a:endParaRPr>
          </a:p>
        </p:txBody>
      </p:sp>
      <p:sp>
        <p:nvSpPr>
          <p:cNvPr id="184" name="Google Shape;184;p25"/>
          <p:cNvSpPr txBox="1"/>
          <p:nvPr/>
        </p:nvSpPr>
        <p:spPr>
          <a:xfrm>
            <a:off x="6645100" y="1968550"/>
            <a:ext cx="2240400" cy="636300"/>
          </a:xfrm>
          <a:prstGeom prst="rect">
            <a:avLst/>
          </a:prstGeom>
          <a:noFill/>
          <a:ln>
            <a:noFill/>
          </a:ln>
        </p:spPr>
        <p:txBody>
          <a:bodyPr anchorCtr="0" anchor="ctr"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3000"/>
              <a:buFont typeface="Helvetica Neue"/>
              <a:buNone/>
            </a:pPr>
            <a:r>
              <a:rPr b="1" lang="en-US">
                <a:latin typeface="Helvetica Neue"/>
                <a:ea typeface="Helvetica Neue"/>
                <a:cs typeface="Helvetica Neue"/>
                <a:sym typeface="Helvetica Neue"/>
              </a:rPr>
              <a:t>Lock crypto asset into a smart contract and draw stable coin</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88" name="Shape 188"/>
        <p:cNvGrpSpPr/>
        <p:nvPr/>
      </p:nvGrpSpPr>
      <p:grpSpPr>
        <a:xfrm>
          <a:off x="0" y="0"/>
          <a:ext cx="0" cy="0"/>
          <a:chOff x="0" y="0"/>
          <a:chExt cx="0" cy="0"/>
        </a:xfrm>
      </p:grpSpPr>
      <p:sp>
        <p:nvSpPr>
          <p:cNvPr id="189" name="Google Shape;189;p26"/>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txBox="1"/>
          <p:nvPr>
            <p:ph type="title"/>
          </p:nvPr>
        </p:nvSpPr>
        <p:spPr>
          <a:xfrm>
            <a:off x="460950" y="244150"/>
            <a:ext cx="8222100" cy="6522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t>Maker’s Governance Token</a:t>
            </a:r>
            <a:endParaRPr sz="2400"/>
          </a:p>
        </p:txBody>
      </p:sp>
      <p:pic>
        <p:nvPicPr>
          <p:cNvPr descr="Shape 74" id="191" name="Google Shape;191;p26"/>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92" name="Google Shape;192;p26"/>
          <p:cNvSpPr txBox="1"/>
          <p:nvPr>
            <p:ph type="title"/>
          </p:nvPr>
        </p:nvSpPr>
        <p:spPr>
          <a:xfrm>
            <a:off x="721875" y="1634775"/>
            <a:ext cx="4464300" cy="3200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solidFill>
                  <a:srgbClr val="000000"/>
                </a:solidFill>
              </a:rPr>
              <a:t>MKR</a:t>
            </a:r>
            <a:endParaRPr sz="24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400">
              <a:solidFill>
                <a:srgbClr val="000000"/>
              </a:solidFill>
            </a:endParaRPr>
          </a:p>
          <a:p>
            <a:pPr indent="457200" lvl="0" marL="0" marR="0" rtl="0" algn="l">
              <a:lnSpc>
                <a:spcPct val="100000"/>
              </a:lnSpc>
              <a:spcBef>
                <a:spcPts val="0"/>
              </a:spcBef>
              <a:spcAft>
                <a:spcPts val="0"/>
              </a:spcAft>
              <a:buClr>
                <a:srgbClr val="FFFFFF"/>
              </a:buClr>
              <a:buSzPts val="3200"/>
              <a:buFont typeface="Helvetica Neue"/>
              <a:buNone/>
            </a:pPr>
            <a:r>
              <a:rPr b="0" lang="en-US" sz="2000">
                <a:solidFill>
                  <a:srgbClr val="000000"/>
                </a:solidFill>
              </a:rPr>
              <a:t>Governance Token</a:t>
            </a:r>
            <a:endParaRPr b="0"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000">
              <a:solidFill>
                <a:srgbClr val="000000"/>
              </a:solidFill>
            </a:endParaRPr>
          </a:p>
          <a:p>
            <a:pPr indent="0" lvl="0" marL="457200" marR="0" rtl="0" algn="l">
              <a:lnSpc>
                <a:spcPct val="100000"/>
              </a:lnSpc>
              <a:spcBef>
                <a:spcPts val="0"/>
              </a:spcBef>
              <a:spcAft>
                <a:spcPts val="0"/>
              </a:spcAft>
              <a:buClr>
                <a:srgbClr val="FFFFFF"/>
              </a:buClr>
              <a:buSzPts val="3200"/>
              <a:buFont typeface="Helvetica Neue"/>
              <a:buNone/>
            </a:pPr>
            <a:r>
              <a:rPr b="0" lang="en-US" sz="2000">
                <a:solidFill>
                  <a:srgbClr val="000000"/>
                </a:solidFill>
              </a:rPr>
              <a:t>MKR holders make decisions about how the Dai system runs</a:t>
            </a:r>
            <a:endParaRPr b="0"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2000">
              <a:solidFill>
                <a:srgbClr val="000000"/>
              </a:solidFill>
            </a:endParaRPr>
          </a:p>
          <a:p>
            <a:pPr indent="0" lvl="0" marL="457200" marR="0" rtl="0" algn="l">
              <a:lnSpc>
                <a:spcPct val="100000"/>
              </a:lnSpc>
              <a:spcBef>
                <a:spcPts val="0"/>
              </a:spcBef>
              <a:spcAft>
                <a:spcPts val="0"/>
              </a:spcAft>
              <a:buClr>
                <a:srgbClr val="FFFFFF"/>
              </a:buClr>
              <a:buSzPts val="3200"/>
              <a:buFont typeface="Helvetica Neue"/>
              <a:buNone/>
            </a:pPr>
            <a:r>
              <a:rPr b="0" lang="en-US" sz="2000">
                <a:solidFill>
                  <a:srgbClr val="000000"/>
                </a:solidFill>
              </a:rPr>
              <a:t>Also used to pay back the fees on a CDP</a:t>
            </a:r>
            <a:endParaRPr b="0" sz="2000">
              <a:solidFill>
                <a:srgbClr val="000000"/>
              </a:solidFill>
            </a:endParaRPr>
          </a:p>
          <a:p>
            <a:pPr indent="0" lvl="0" marL="0" marR="0" rtl="0" algn="l">
              <a:lnSpc>
                <a:spcPct val="100000"/>
              </a:lnSpc>
              <a:spcBef>
                <a:spcPts val="0"/>
              </a:spcBef>
              <a:spcAft>
                <a:spcPts val="0"/>
              </a:spcAft>
              <a:buNone/>
            </a:pPr>
            <a:r>
              <a:t/>
            </a:r>
            <a:endParaRPr b="0" sz="1800">
              <a:solidFill>
                <a:srgbClr val="000000"/>
              </a:solidFill>
            </a:endParaRPr>
          </a:p>
        </p:txBody>
      </p:sp>
      <p:pic>
        <p:nvPicPr>
          <p:cNvPr descr="Shape 67" id="193" name="Google Shape;193;p26"/>
          <p:cNvPicPr preferRelativeResize="0"/>
          <p:nvPr/>
        </p:nvPicPr>
        <p:blipFill rotWithShape="1">
          <a:blip r:embed="rId4">
            <a:alphaModFix/>
          </a:blip>
          <a:srcRect b="0" l="0" r="0" t="0"/>
          <a:stretch/>
        </p:blipFill>
        <p:spPr>
          <a:xfrm>
            <a:off x="5808150" y="2333738"/>
            <a:ext cx="2025300" cy="202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97" name="Shape 197"/>
        <p:cNvGrpSpPr/>
        <p:nvPr/>
      </p:nvGrpSpPr>
      <p:grpSpPr>
        <a:xfrm>
          <a:off x="0" y="0"/>
          <a:ext cx="0" cy="0"/>
          <a:chOff x="0" y="0"/>
          <a:chExt cx="0" cy="0"/>
        </a:xfrm>
      </p:grpSpPr>
      <p:sp>
        <p:nvSpPr>
          <p:cNvPr id="198" name="Google Shape;198;p27"/>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Functions</a:t>
            </a:r>
            <a:endParaRPr/>
          </a:p>
        </p:txBody>
      </p:sp>
      <p:pic>
        <p:nvPicPr>
          <p:cNvPr descr="Shape 115" id="200" name="Google Shape;200;p27"/>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sp>
        <p:nvSpPr>
          <p:cNvPr id="201" name="Google Shape;201;p27"/>
          <p:cNvSpPr txBox="1"/>
          <p:nvPr>
            <p:ph idx="1" type="body"/>
          </p:nvPr>
        </p:nvSpPr>
        <p:spPr>
          <a:xfrm>
            <a:off x="482775" y="3808675"/>
            <a:ext cx="32331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Hedging against volatility</a:t>
            </a:r>
            <a:endParaRPr/>
          </a:p>
        </p:txBody>
      </p:sp>
      <p:pic>
        <p:nvPicPr>
          <p:cNvPr descr="Shape 140" id="202" name="Google Shape;202;p27"/>
          <p:cNvPicPr preferRelativeResize="0"/>
          <p:nvPr/>
        </p:nvPicPr>
        <p:blipFill rotWithShape="1">
          <a:blip r:embed="rId4">
            <a:alphaModFix/>
          </a:blip>
          <a:srcRect b="0" l="0" r="0" t="0"/>
          <a:stretch/>
        </p:blipFill>
        <p:spPr>
          <a:xfrm>
            <a:off x="3633275" y="1605874"/>
            <a:ext cx="1877450" cy="1877450"/>
          </a:xfrm>
          <a:prstGeom prst="rect">
            <a:avLst/>
          </a:prstGeom>
          <a:noFill/>
          <a:ln>
            <a:noFill/>
          </a:ln>
        </p:spPr>
      </p:pic>
      <p:pic>
        <p:nvPicPr>
          <p:cNvPr descr="balance-01.png" id="203" name="Google Shape;203;p27"/>
          <p:cNvPicPr preferRelativeResize="0"/>
          <p:nvPr/>
        </p:nvPicPr>
        <p:blipFill rotWithShape="1">
          <a:blip r:embed="rId5">
            <a:alphaModFix/>
          </a:blip>
          <a:srcRect b="0" l="0" r="0" t="0"/>
          <a:stretch/>
        </p:blipFill>
        <p:spPr>
          <a:xfrm>
            <a:off x="3082019" y="2492068"/>
            <a:ext cx="2979963" cy="2979962"/>
          </a:xfrm>
          <a:prstGeom prst="rect">
            <a:avLst/>
          </a:prstGeom>
          <a:noFill/>
          <a:ln>
            <a:noFill/>
          </a:ln>
        </p:spPr>
      </p:pic>
      <p:sp>
        <p:nvSpPr>
          <p:cNvPr id="204" name="Google Shape;204;p27"/>
          <p:cNvSpPr txBox="1"/>
          <p:nvPr>
            <p:ph idx="1" type="body"/>
          </p:nvPr>
        </p:nvSpPr>
        <p:spPr>
          <a:xfrm>
            <a:off x="6250400" y="1685338"/>
            <a:ext cx="16041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Supply chain</a:t>
            </a:r>
            <a:endParaRPr/>
          </a:p>
        </p:txBody>
      </p:sp>
      <p:sp>
        <p:nvSpPr>
          <p:cNvPr id="205" name="Google Shape;205;p27"/>
          <p:cNvSpPr txBox="1"/>
          <p:nvPr>
            <p:ph idx="1" type="body"/>
          </p:nvPr>
        </p:nvSpPr>
        <p:spPr>
          <a:xfrm>
            <a:off x="6165150" y="2426300"/>
            <a:ext cx="19137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Exchange pairs</a:t>
            </a:r>
            <a:endParaRPr/>
          </a:p>
        </p:txBody>
      </p:sp>
      <p:sp>
        <p:nvSpPr>
          <p:cNvPr id="206" name="Google Shape;206;p27"/>
          <p:cNvSpPr txBox="1"/>
          <p:nvPr>
            <p:ph idx="1" type="body"/>
          </p:nvPr>
        </p:nvSpPr>
        <p:spPr>
          <a:xfrm>
            <a:off x="926100" y="2516675"/>
            <a:ext cx="17187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Remittances</a:t>
            </a:r>
            <a:endParaRPr/>
          </a:p>
        </p:txBody>
      </p:sp>
      <p:sp>
        <p:nvSpPr>
          <p:cNvPr id="207" name="Google Shape;207;p27"/>
          <p:cNvSpPr txBox="1"/>
          <p:nvPr>
            <p:ph idx="1" type="body"/>
          </p:nvPr>
        </p:nvSpPr>
        <p:spPr>
          <a:xfrm>
            <a:off x="433725" y="3162663"/>
            <a:ext cx="33312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Payments/online purchases</a:t>
            </a:r>
            <a:br>
              <a:rPr b="1" lang="en-US">
                <a:solidFill>
                  <a:srgbClr val="000000"/>
                </a:solidFill>
              </a:rPr>
            </a:br>
            <a:endParaRPr/>
          </a:p>
        </p:txBody>
      </p:sp>
      <p:sp>
        <p:nvSpPr>
          <p:cNvPr id="208" name="Google Shape;208;p27"/>
          <p:cNvSpPr txBox="1"/>
          <p:nvPr>
            <p:ph idx="1" type="body"/>
          </p:nvPr>
        </p:nvSpPr>
        <p:spPr>
          <a:xfrm>
            <a:off x="6120825" y="3132100"/>
            <a:ext cx="27453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Decentralized Margin</a:t>
            </a:r>
            <a:br>
              <a:rPr b="1" lang="en-US">
                <a:solidFill>
                  <a:srgbClr val="000000"/>
                </a:solidFill>
              </a:rPr>
            </a:br>
            <a:endParaRPr/>
          </a:p>
        </p:txBody>
      </p:sp>
      <p:sp>
        <p:nvSpPr>
          <p:cNvPr id="209" name="Google Shape;209;p27"/>
          <p:cNvSpPr txBox="1"/>
          <p:nvPr>
            <p:ph idx="1" type="body"/>
          </p:nvPr>
        </p:nvSpPr>
        <p:spPr>
          <a:xfrm>
            <a:off x="1351075" y="1816913"/>
            <a:ext cx="10956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Lending</a:t>
            </a:r>
            <a:endParaRPr/>
          </a:p>
        </p:txBody>
      </p:sp>
      <p:sp>
        <p:nvSpPr>
          <p:cNvPr id="210" name="Google Shape;210;p27"/>
          <p:cNvSpPr txBox="1"/>
          <p:nvPr>
            <p:ph idx="1" type="body"/>
          </p:nvPr>
        </p:nvSpPr>
        <p:spPr>
          <a:xfrm>
            <a:off x="6120825" y="3837900"/>
            <a:ext cx="3331200" cy="431100"/>
          </a:xfrm>
          <a:prstGeom prst="rect">
            <a:avLst/>
          </a:prstGeom>
          <a:noFill/>
          <a:ln>
            <a:noFill/>
          </a:ln>
        </p:spPr>
        <p:txBody>
          <a:bodyPr anchorCtr="0" anchor="t" bIns="91400" lIns="91400" spcFirstLastPara="1" rIns="91400" wrap="square" tIns="91400">
            <a:noAutofit/>
          </a:bodyPr>
          <a:lstStyle/>
          <a:p>
            <a:pPr indent="0" lvl="0" marL="0" marR="0" rtl="0" algn="l">
              <a:lnSpc>
                <a:spcPct val="150000"/>
              </a:lnSpc>
              <a:spcBef>
                <a:spcPts val="0"/>
              </a:spcBef>
              <a:spcAft>
                <a:spcPts val="0"/>
              </a:spcAft>
              <a:buClr>
                <a:srgbClr val="737373"/>
              </a:buClr>
              <a:buSzPts val="3000"/>
              <a:buFont typeface="Helvetica Neue"/>
              <a:buNone/>
            </a:pPr>
            <a:r>
              <a:rPr b="1" lang="en-US">
                <a:solidFill>
                  <a:srgbClr val="000000"/>
                </a:solidFill>
              </a:rPr>
              <a:t>Prediction Markets</a:t>
            </a:r>
            <a:endParaRPr b="1">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14" name="Shape 214"/>
        <p:cNvGrpSpPr/>
        <p:nvPr/>
      </p:nvGrpSpPr>
      <p:grpSpPr>
        <a:xfrm>
          <a:off x="0" y="0"/>
          <a:ext cx="0" cy="0"/>
          <a:chOff x="0" y="0"/>
          <a:chExt cx="0" cy="0"/>
        </a:xfrm>
      </p:grpSpPr>
      <p:sp>
        <p:nvSpPr>
          <p:cNvPr id="215" name="Google Shape;215;p28"/>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8"/>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pic>
        <p:nvPicPr>
          <p:cNvPr descr="Shape 210" id="218" name="Google Shape;218;p28"/>
          <p:cNvPicPr preferRelativeResize="0"/>
          <p:nvPr/>
        </p:nvPicPr>
        <p:blipFill rotWithShape="1">
          <a:blip r:embed="rId3">
            <a:alphaModFix/>
          </a:blip>
          <a:srcRect b="0" l="0" r="0" t="0"/>
          <a:stretch/>
        </p:blipFill>
        <p:spPr>
          <a:xfrm>
            <a:off x="3650371" y="2336196"/>
            <a:ext cx="1593205" cy="1593210"/>
          </a:xfrm>
          <a:prstGeom prst="rect">
            <a:avLst/>
          </a:prstGeom>
          <a:noFill/>
          <a:ln>
            <a:noFill/>
          </a:ln>
        </p:spPr>
      </p:pic>
      <p:pic>
        <p:nvPicPr>
          <p:cNvPr descr="Shape 211" id="219" name="Google Shape;219;p28"/>
          <p:cNvPicPr preferRelativeResize="0"/>
          <p:nvPr/>
        </p:nvPicPr>
        <p:blipFill rotWithShape="1">
          <a:blip r:embed="rId4">
            <a:alphaModFix/>
          </a:blip>
          <a:srcRect b="0" l="0" r="0" t="0"/>
          <a:stretch/>
        </p:blipFill>
        <p:spPr>
          <a:xfrm>
            <a:off x="8003499" y="0"/>
            <a:ext cx="1140501" cy="1140500"/>
          </a:xfrm>
          <a:prstGeom prst="rect">
            <a:avLst/>
          </a:prstGeom>
          <a:noFill/>
          <a:ln>
            <a:noFill/>
          </a:ln>
        </p:spPr>
      </p:pic>
      <p:sp>
        <p:nvSpPr>
          <p:cNvPr id="220" name="Google Shape;220;p28"/>
          <p:cNvSpPr txBox="1"/>
          <p:nvPr/>
        </p:nvSpPr>
        <p:spPr>
          <a:xfrm>
            <a:off x="471907" y="2626074"/>
            <a:ext cx="2311200" cy="1013400"/>
          </a:xfrm>
          <a:prstGeom prst="rect">
            <a:avLst/>
          </a:prstGeom>
          <a:noFill/>
          <a:ln>
            <a:noFill/>
          </a:ln>
        </p:spPr>
        <p:txBody>
          <a:bodyPr anchorCtr="0" anchor="t" bIns="45700" lIns="45700" spcFirstLastPara="1" rIns="45700" wrap="square" tIns="45700">
            <a:noAutofit/>
          </a:bodyPr>
          <a:lstStyle/>
          <a:p>
            <a:pPr indent="0" lvl="0" marL="0" marR="0" rtl="0" algn="l">
              <a:lnSpc>
                <a:spcPct val="115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Multi-collateral: </a:t>
            </a:r>
            <a:endParaRPr/>
          </a:p>
          <a:p>
            <a:pPr indent="0" lvl="0" marL="0" marR="0" rtl="0" algn="l">
              <a:lnSpc>
                <a:spcPct val="115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Resilience in the face of black swans.</a:t>
            </a:r>
            <a:endParaRPr/>
          </a:p>
        </p:txBody>
      </p:sp>
      <p:sp>
        <p:nvSpPr>
          <p:cNvPr id="221" name="Google Shape;221;p28"/>
          <p:cNvSpPr txBox="1"/>
          <p:nvPr/>
        </p:nvSpPr>
        <p:spPr>
          <a:xfrm>
            <a:off x="6382801" y="2390424"/>
            <a:ext cx="2311200" cy="1656000"/>
          </a:xfrm>
          <a:prstGeom prst="rect">
            <a:avLst/>
          </a:prstGeom>
          <a:noFill/>
          <a:ln>
            <a:noFill/>
          </a:ln>
        </p:spPr>
        <p:txBody>
          <a:bodyPr anchorCtr="0" anchor="t" bIns="45700" lIns="45700" spcFirstLastPara="1" rIns="45700" wrap="square" tIns="45700">
            <a:noAutofit/>
          </a:bodyPr>
          <a:lstStyle/>
          <a:p>
            <a:pPr indent="0" lvl="0" marL="0" marR="0" rtl="0" algn="l">
              <a:lnSpc>
                <a:spcPct val="115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Over collateralized: </a:t>
            </a:r>
            <a:endParaRPr/>
          </a:p>
          <a:p>
            <a:pPr indent="0" lvl="0" marL="0" marR="0" rtl="0" algn="l">
              <a:lnSpc>
                <a:spcPct val="115000"/>
              </a:lnSpc>
              <a:spcBef>
                <a:spcPts val="0"/>
              </a:spcBef>
              <a:spcAft>
                <a:spcPts val="0"/>
              </a:spcAft>
              <a:buClr>
                <a:srgbClr val="000000"/>
              </a:buClr>
              <a:buSzPts val="1800"/>
              <a:buFont typeface="Helvetica Neue"/>
              <a:buNone/>
            </a:pPr>
            <a:r>
              <a:rPr b="0" i="0" lang="en-US" sz="1800" u="none" cap="none" strike="noStrike">
                <a:solidFill>
                  <a:srgbClr val="000000"/>
                </a:solidFill>
                <a:latin typeface="Helvetica Neue"/>
                <a:ea typeface="Helvetica Neue"/>
                <a:cs typeface="Helvetica Neue"/>
                <a:sym typeface="Helvetica Neue"/>
              </a:rPr>
              <a:t>Always the equivalent of more money backing Dai than the Dai in circulation.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25" name="Shape 225"/>
        <p:cNvGrpSpPr/>
        <p:nvPr/>
      </p:nvGrpSpPr>
      <p:grpSpPr>
        <a:xfrm>
          <a:off x="0" y="0"/>
          <a:ext cx="0" cy="0"/>
          <a:chOff x="0" y="0"/>
          <a:chExt cx="0" cy="0"/>
        </a:xfrm>
      </p:grpSpPr>
      <p:sp>
        <p:nvSpPr>
          <p:cNvPr id="226" name="Google Shape;226;p29"/>
          <p:cNvSpPr/>
          <p:nvPr/>
        </p:nvSpPr>
        <p:spPr>
          <a:xfrm flipH="1" rot="10800000">
            <a:off x="0" y="1293300"/>
            <a:ext cx="9144000" cy="3850200"/>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9"/>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29" name="Google Shape;229;p29"/>
          <p:cNvSpPr txBox="1"/>
          <p:nvPr/>
        </p:nvSpPr>
        <p:spPr>
          <a:xfrm>
            <a:off x="549825" y="1605874"/>
            <a:ext cx="3874800" cy="23475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Over collateralized: </a:t>
            </a:r>
            <a:endParaRPr/>
          </a:p>
          <a:p>
            <a:pPr indent="0" lvl="0" marL="0" marR="0" rtl="0" algn="l">
              <a:lnSpc>
                <a:spcPct val="115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Always a higher value of collateralized assets backing Dai than the Dai in circulation.</a:t>
            </a:r>
            <a:endParaRPr/>
          </a:p>
        </p:txBody>
      </p:sp>
      <p:pic>
        <p:nvPicPr>
          <p:cNvPr descr="Shape 192" id="230" name="Google Shape;230;p29"/>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pic>
        <p:nvPicPr>
          <p:cNvPr descr="Collateral-11.png" id="231" name="Google Shape;231;p29"/>
          <p:cNvPicPr preferRelativeResize="0"/>
          <p:nvPr/>
        </p:nvPicPr>
        <p:blipFill rotWithShape="1">
          <a:blip r:embed="rId4">
            <a:alphaModFix/>
          </a:blip>
          <a:srcRect b="0" l="0" r="0" t="0"/>
          <a:stretch/>
        </p:blipFill>
        <p:spPr>
          <a:xfrm>
            <a:off x="4472511" y="1407825"/>
            <a:ext cx="4673335" cy="36211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35" name="Shape 235"/>
        <p:cNvGrpSpPr/>
        <p:nvPr/>
      </p:nvGrpSpPr>
      <p:grpSpPr>
        <a:xfrm>
          <a:off x="0" y="0"/>
          <a:ext cx="0" cy="0"/>
          <a:chOff x="0" y="0"/>
          <a:chExt cx="0" cy="0"/>
        </a:xfrm>
      </p:grpSpPr>
      <p:sp>
        <p:nvSpPr>
          <p:cNvPr id="236" name="Google Shape;236;p30"/>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0"/>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0"/>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Properties of a durable stablecoin</a:t>
            </a:r>
            <a:endParaRPr/>
          </a:p>
        </p:txBody>
      </p:sp>
      <p:sp>
        <p:nvSpPr>
          <p:cNvPr id="239" name="Google Shape;239;p30"/>
          <p:cNvSpPr txBox="1"/>
          <p:nvPr/>
        </p:nvSpPr>
        <p:spPr>
          <a:xfrm>
            <a:off x="546474" y="1603499"/>
            <a:ext cx="3814414" cy="177162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1" i="0" lang="en-US" sz="3000" u="none" cap="none" strike="noStrike">
                <a:solidFill>
                  <a:srgbClr val="000000"/>
                </a:solidFill>
                <a:latin typeface="Helvetica Neue"/>
                <a:ea typeface="Helvetica Neue"/>
                <a:cs typeface="Helvetica Neue"/>
                <a:sym typeface="Helvetica Neue"/>
              </a:rPr>
              <a:t>Multi-collateral: </a:t>
            </a:r>
            <a:endParaRPr/>
          </a:p>
          <a:p>
            <a:pPr indent="0" lvl="0" marL="0" marR="0" rtl="0" algn="l">
              <a:lnSpc>
                <a:spcPct val="115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Resilience in the face of black swans.</a:t>
            </a:r>
            <a:endParaRPr/>
          </a:p>
        </p:txBody>
      </p:sp>
      <p:pic>
        <p:nvPicPr>
          <p:cNvPr descr="Shape 185" id="240" name="Google Shape;240;p30"/>
          <p:cNvPicPr preferRelativeResize="0"/>
          <p:nvPr/>
        </p:nvPicPr>
        <p:blipFill rotWithShape="1">
          <a:blip r:embed="rId3">
            <a:alphaModFix/>
          </a:blip>
          <a:srcRect b="0" l="0" r="0" t="0"/>
          <a:stretch/>
        </p:blipFill>
        <p:spPr>
          <a:xfrm>
            <a:off x="8003499" y="0"/>
            <a:ext cx="1140501" cy="1140500"/>
          </a:xfrm>
          <a:prstGeom prst="rect">
            <a:avLst/>
          </a:prstGeom>
          <a:noFill/>
          <a:ln>
            <a:noFill/>
          </a:ln>
        </p:spPr>
      </p:pic>
      <p:pic>
        <p:nvPicPr>
          <p:cNvPr descr="Blocks-09.png" id="241" name="Google Shape;241;p30"/>
          <p:cNvPicPr preferRelativeResize="0"/>
          <p:nvPr/>
        </p:nvPicPr>
        <p:blipFill rotWithShape="1">
          <a:blip r:embed="rId4">
            <a:alphaModFix/>
          </a:blip>
          <a:srcRect b="0" l="0" r="0" t="0"/>
          <a:stretch/>
        </p:blipFill>
        <p:spPr>
          <a:xfrm>
            <a:off x="4144863" y="1501899"/>
            <a:ext cx="4377549" cy="38501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45" name="Shape 245"/>
        <p:cNvGrpSpPr/>
        <p:nvPr/>
      </p:nvGrpSpPr>
      <p:grpSpPr>
        <a:xfrm>
          <a:off x="0" y="0"/>
          <a:ext cx="0" cy="0"/>
          <a:chOff x="0" y="0"/>
          <a:chExt cx="0" cy="0"/>
        </a:xfrm>
      </p:grpSpPr>
      <p:sp>
        <p:nvSpPr>
          <p:cNvPr id="246" name="Google Shape;246;p31"/>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1"/>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Timeline</a:t>
            </a:r>
            <a:endParaRPr/>
          </a:p>
        </p:txBody>
      </p:sp>
      <p:pic>
        <p:nvPicPr>
          <p:cNvPr descr="Shape 115" id="248" name="Google Shape;248;p31"/>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cxnSp>
        <p:nvCxnSpPr>
          <p:cNvPr id="249" name="Google Shape;249;p31"/>
          <p:cNvCxnSpPr/>
          <p:nvPr/>
        </p:nvCxnSpPr>
        <p:spPr>
          <a:xfrm>
            <a:off x="749824" y="2054999"/>
            <a:ext cx="7591200" cy="25800"/>
          </a:xfrm>
          <a:prstGeom prst="straightConnector1">
            <a:avLst/>
          </a:prstGeom>
          <a:noFill/>
          <a:ln cap="flat" cmpd="sng" w="25400">
            <a:solidFill>
              <a:srgbClr val="424242"/>
            </a:solidFill>
            <a:prstDash val="solid"/>
            <a:miter lim="400000"/>
            <a:headEnd len="sm" w="sm" type="none"/>
            <a:tailEnd len="sm" w="sm" type="none"/>
          </a:ln>
        </p:spPr>
      </p:cxnSp>
      <p:sp>
        <p:nvSpPr>
          <p:cNvPr id="250" name="Google Shape;250;p31"/>
          <p:cNvSpPr txBox="1"/>
          <p:nvPr/>
        </p:nvSpPr>
        <p:spPr>
          <a:xfrm rot="-1200293">
            <a:off x="876307" y="2331603"/>
            <a:ext cx="1416252" cy="61459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December 2016</a:t>
            </a:r>
            <a:endParaRPr/>
          </a:p>
        </p:txBody>
      </p:sp>
      <p:sp>
        <p:nvSpPr>
          <p:cNvPr id="251" name="Google Shape;251;p31"/>
          <p:cNvSpPr txBox="1"/>
          <p:nvPr/>
        </p:nvSpPr>
        <p:spPr>
          <a:xfrm rot="-1200007">
            <a:off x="4083733" y="2338145"/>
            <a:ext cx="1726204" cy="39878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US" sz="1400" u="none" cap="none" strike="noStrike">
                <a:solidFill>
                  <a:srgbClr val="000000"/>
                </a:solidFill>
                <a:latin typeface="Helvetica Neue"/>
                <a:ea typeface="Helvetica Neue"/>
                <a:cs typeface="Helvetica Neue"/>
                <a:sym typeface="Helvetica Neue"/>
              </a:rPr>
              <a:t>December 2017</a:t>
            </a:r>
            <a:endParaRPr/>
          </a:p>
        </p:txBody>
      </p:sp>
      <p:sp>
        <p:nvSpPr>
          <p:cNvPr id="252" name="Google Shape;252;p31"/>
          <p:cNvSpPr txBox="1"/>
          <p:nvPr/>
        </p:nvSpPr>
        <p:spPr>
          <a:xfrm rot="-1200009">
            <a:off x="6407285" y="2338177"/>
            <a:ext cx="1896367" cy="39878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lang="en-US">
                <a:latin typeface="Helvetica Neue"/>
                <a:ea typeface="Helvetica Neue"/>
                <a:cs typeface="Helvetica Neue"/>
                <a:sym typeface="Helvetica Neue"/>
              </a:rPr>
              <a:t>Early</a:t>
            </a:r>
            <a:r>
              <a:rPr b="0" i="0" lang="en-US" sz="1400" u="none" cap="none" strike="noStrike">
                <a:solidFill>
                  <a:srgbClr val="000000"/>
                </a:solidFill>
                <a:latin typeface="Helvetica Neue"/>
                <a:ea typeface="Helvetica Neue"/>
                <a:cs typeface="Helvetica Neue"/>
                <a:sym typeface="Helvetica Neue"/>
              </a:rPr>
              <a:t> 201</a:t>
            </a:r>
            <a:r>
              <a:rPr lang="en-US">
                <a:latin typeface="Helvetica Neue"/>
                <a:ea typeface="Helvetica Neue"/>
                <a:cs typeface="Helvetica Neue"/>
                <a:sym typeface="Helvetica Neue"/>
              </a:rPr>
              <a:t>9</a:t>
            </a:r>
            <a:endParaRPr/>
          </a:p>
        </p:txBody>
      </p:sp>
      <p:sp>
        <p:nvSpPr>
          <p:cNvPr id="253" name="Google Shape;253;p31"/>
          <p:cNvSpPr txBox="1"/>
          <p:nvPr/>
        </p:nvSpPr>
        <p:spPr>
          <a:xfrm>
            <a:off x="1192480" y="1561755"/>
            <a:ext cx="1298100" cy="3708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Sai (Alpha)</a:t>
            </a:r>
            <a:endParaRPr/>
          </a:p>
        </p:txBody>
      </p:sp>
      <p:sp>
        <p:nvSpPr>
          <p:cNvPr id="254" name="Google Shape;254;p31"/>
          <p:cNvSpPr txBox="1"/>
          <p:nvPr/>
        </p:nvSpPr>
        <p:spPr>
          <a:xfrm>
            <a:off x="4359013" y="1553107"/>
            <a:ext cx="1171200" cy="3708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Dai (Beta)</a:t>
            </a:r>
            <a:endParaRPr/>
          </a:p>
        </p:txBody>
      </p:sp>
      <p:sp>
        <p:nvSpPr>
          <p:cNvPr id="255" name="Google Shape;255;p31"/>
          <p:cNvSpPr txBox="1"/>
          <p:nvPr/>
        </p:nvSpPr>
        <p:spPr>
          <a:xfrm>
            <a:off x="6340849" y="1341725"/>
            <a:ext cx="2452800" cy="3708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i="0" lang="en-US" sz="1800" u="none" cap="none" strike="noStrike">
                <a:solidFill>
                  <a:srgbClr val="000000"/>
                </a:solidFill>
                <a:latin typeface="Helvetica Neue"/>
                <a:ea typeface="Helvetica Neue"/>
                <a:cs typeface="Helvetica Neue"/>
                <a:sym typeface="Helvetica Neue"/>
              </a:rPr>
              <a:t>Multi-Collateral Dai (MCD)</a:t>
            </a:r>
            <a:endParaRPr/>
          </a:p>
          <a:p>
            <a:pPr indent="0" lvl="0" marL="0" marR="0" rtl="0" algn="ctr">
              <a:lnSpc>
                <a:spcPct val="100000"/>
              </a:lnSpc>
              <a:spcBef>
                <a:spcPts val="0"/>
              </a:spcBef>
              <a:spcAft>
                <a:spcPts val="0"/>
              </a:spcAft>
              <a:buClr>
                <a:srgbClr val="000000"/>
              </a:buClr>
              <a:buSzPts val="1800"/>
              <a:buFont typeface="Helvetica Neue"/>
              <a:buNone/>
            </a:pPr>
            <a:r>
              <a:t/>
            </a:r>
            <a:endParaRPr b="1" sz="1800">
              <a:latin typeface="Helvetica Neue"/>
              <a:ea typeface="Helvetica Neue"/>
              <a:cs typeface="Helvetica Neue"/>
              <a:sym typeface="Helvetica Neue"/>
            </a:endParaRPr>
          </a:p>
        </p:txBody>
      </p:sp>
      <p:sp>
        <p:nvSpPr>
          <p:cNvPr id="256" name="Google Shape;256;p31"/>
          <p:cNvSpPr/>
          <p:nvPr/>
        </p:nvSpPr>
        <p:spPr>
          <a:xfrm>
            <a:off x="1737700" y="1964100"/>
            <a:ext cx="207600" cy="207600"/>
          </a:xfrm>
          <a:prstGeom prst="ellipse">
            <a:avLst/>
          </a:prstGeom>
          <a:solidFill>
            <a:srgbClr val="41D3A9"/>
          </a:solidFill>
          <a:ln>
            <a:noFill/>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257" name="Google Shape;257;p31"/>
          <p:cNvSpPr/>
          <p:nvPr/>
        </p:nvSpPr>
        <p:spPr>
          <a:xfrm>
            <a:off x="4840777" y="1964100"/>
            <a:ext cx="207600" cy="207600"/>
          </a:xfrm>
          <a:prstGeom prst="ellipse">
            <a:avLst/>
          </a:prstGeom>
          <a:solidFill>
            <a:srgbClr val="41D3A9"/>
          </a:solidFill>
          <a:ln>
            <a:noFill/>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258" name="Google Shape;258;p31"/>
          <p:cNvSpPr/>
          <p:nvPr/>
        </p:nvSpPr>
        <p:spPr>
          <a:xfrm>
            <a:off x="7351100" y="1964100"/>
            <a:ext cx="207600" cy="207600"/>
          </a:xfrm>
          <a:prstGeom prst="ellipse">
            <a:avLst/>
          </a:prstGeom>
          <a:solidFill>
            <a:srgbClr val="41D3A9"/>
          </a:solidFill>
          <a:ln>
            <a:noFill/>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259" name="Google Shape;259;p31"/>
          <p:cNvSpPr txBox="1"/>
          <p:nvPr>
            <p:ph type="title"/>
          </p:nvPr>
        </p:nvSpPr>
        <p:spPr>
          <a:xfrm>
            <a:off x="1686925" y="3453200"/>
            <a:ext cx="1758600" cy="5874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None/>
            </a:pPr>
            <a:r>
              <a:rPr b="0" lang="en-US" sz="1600">
                <a:solidFill>
                  <a:srgbClr val="546979"/>
                </a:solidFill>
              </a:rPr>
              <a:t>Single Collateral:</a:t>
            </a:r>
            <a:endParaRPr b="0" sz="1600">
              <a:solidFill>
                <a:srgbClr val="546979"/>
              </a:solidFill>
            </a:endParaRPr>
          </a:p>
          <a:p>
            <a:pPr indent="-330200" lvl="0" marL="457200" rtl="0" algn="l">
              <a:spcBef>
                <a:spcPts val="0"/>
              </a:spcBef>
              <a:spcAft>
                <a:spcPts val="0"/>
              </a:spcAft>
              <a:buClr>
                <a:srgbClr val="546979"/>
              </a:buClr>
              <a:buSzPts val="1600"/>
              <a:buChar char="-"/>
            </a:pPr>
            <a:r>
              <a:rPr b="0" lang="en-US" sz="1600">
                <a:solidFill>
                  <a:srgbClr val="546979"/>
                </a:solidFill>
              </a:rPr>
              <a:t>Ethereum </a:t>
            </a:r>
            <a:endParaRPr b="0" sz="1600">
              <a:solidFill>
                <a:srgbClr val="546979"/>
              </a:solidFill>
            </a:endParaRPr>
          </a:p>
        </p:txBody>
      </p:sp>
      <p:sp>
        <p:nvSpPr>
          <p:cNvPr id="260" name="Google Shape;260;p31"/>
          <p:cNvSpPr txBox="1"/>
          <p:nvPr>
            <p:ph type="title"/>
          </p:nvPr>
        </p:nvSpPr>
        <p:spPr>
          <a:xfrm>
            <a:off x="5730850" y="3453200"/>
            <a:ext cx="2505000" cy="13335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None/>
            </a:pPr>
            <a:r>
              <a:rPr b="0" lang="en-US" sz="1600">
                <a:solidFill>
                  <a:srgbClr val="546979"/>
                </a:solidFill>
              </a:rPr>
              <a:t>Multi Collateral</a:t>
            </a:r>
            <a:r>
              <a:rPr b="0" lang="en-US" sz="1600">
                <a:solidFill>
                  <a:srgbClr val="546979"/>
                </a:solidFill>
              </a:rPr>
              <a:t>:</a:t>
            </a:r>
            <a:endParaRPr b="0" sz="1600">
              <a:solidFill>
                <a:srgbClr val="546979"/>
              </a:solidFill>
            </a:endParaRPr>
          </a:p>
          <a:p>
            <a:pPr indent="-330200" lvl="0" marL="457200" rtl="0" algn="l">
              <a:spcBef>
                <a:spcPts val="0"/>
              </a:spcBef>
              <a:spcAft>
                <a:spcPts val="0"/>
              </a:spcAft>
              <a:buClr>
                <a:srgbClr val="546979"/>
              </a:buClr>
              <a:buSzPts val="1600"/>
              <a:buChar char="-"/>
            </a:pPr>
            <a:r>
              <a:rPr b="0" lang="en-US" sz="1600">
                <a:solidFill>
                  <a:srgbClr val="546979"/>
                </a:solidFill>
              </a:rPr>
              <a:t>Ethereum</a:t>
            </a:r>
            <a:endParaRPr b="0" sz="1600">
              <a:solidFill>
                <a:srgbClr val="546979"/>
              </a:solidFill>
            </a:endParaRPr>
          </a:p>
          <a:p>
            <a:pPr indent="-330200" lvl="0" marL="457200" rtl="0" algn="l">
              <a:spcBef>
                <a:spcPts val="0"/>
              </a:spcBef>
              <a:spcAft>
                <a:spcPts val="0"/>
              </a:spcAft>
              <a:buClr>
                <a:srgbClr val="546979"/>
              </a:buClr>
              <a:buSzPts val="1600"/>
              <a:buChar char="-"/>
            </a:pPr>
            <a:r>
              <a:rPr b="0" lang="en-US" sz="1600">
                <a:solidFill>
                  <a:srgbClr val="546979"/>
                </a:solidFill>
              </a:rPr>
              <a:t>Bonds</a:t>
            </a:r>
            <a:endParaRPr b="0" sz="1600">
              <a:solidFill>
                <a:srgbClr val="546979"/>
              </a:solidFill>
            </a:endParaRPr>
          </a:p>
          <a:p>
            <a:pPr indent="-330200" lvl="0" marL="457200" rtl="0" algn="l">
              <a:spcBef>
                <a:spcPts val="0"/>
              </a:spcBef>
              <a:spcAft>
                <a:spcPts val="0"/>
              </a:spcAft>
              <a:buClr>
                <a:srgbClr val="546979"/>
              </a:buClr>
              <a:buSzPts val="1600"/>
              <a:buChar char="-"/>
            </a:pPr>
            <a:r>
              <a:rPr b="0" lang="en-US" sz="1600">
                <a:solidFill>
                  <a:srgbClr val="546979"/>
                </a:solidFill>
              </a:rPr>
              <a:t>Real estate</a:t>
            </a:r>
            <a:endParaRPr b="0" sz="1600">
              <a:solidFill>
                <a:srgbClr val="546979"/>
              </a:solidFill>
            </a:endParaRPr>
          </a:p>
          <a:p>
            <a:pPr indent="-330200" lvl="0" marL="457200" rtl="0" algn="l">
              <a:spcBef>
                <a:spcPts val="0"/>
              </a:spcBef>
              <a:spcAft>
                <a:spcPts val="0"/>
              </a:spcAft>
              <a:buClr>
                <a:srgbClr val="546979"/>
              </a:buClr>
              <a:buSzPts val="1600"/>
              <a:buChar char="-"/>
            </a:pPr>
            <a:r>
              <a:rPr b="0" lang="en-US" sz="1600">
                <a:solidFill>
                  <a:srgbClr val="546979"/>
                </a:solidFill>
              </a:rPr>
              <a:t>Tokenized invoices</a:t>
            </a:r>
            <a:endParaRPr b="0" sz="1600">
              <a:solidFill>
                <a:srgbClr val="546979"/>
              </a:solidFill>
            </a:endParaRPr>
          </a:p>
        </p:txBody>
      </p:sp>
      <p:sp>
        <p:nvSpPr>
          <p:cNvPr id="261" name="Google Shape;261;p31"/>
          <p:cNvSpPr/>
          <p:nvPr/>
        </p:nvSpPr>
        <p:spPr>
          <a:xfrm>
            <a:off x="3953750" y="3750625"/>
            <a:ext cx="1298100" cy="290100"/>
          </a:xfrm>
          <a:prstGeom prst="rightArrow">
            <a:avLst>
              <a:gd fmla="val 50000" name="adj1"/>
              <a:gd fmla="val 50000" name="adj2"/>
            </a:avLst>
          </a:prstGeom>
          <a:solidFill>
            <a:srgbClr val="41D3A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75" name="Shape 75"/>
        <p:cNvGrpSpPr/>
        <p:nvPr/>
      </p:nvGrpSpPr>
      <p:grpSpPr>
        <a:xfrm>
          <a:off x="0" y="0"/>
          <a:ext cx="0" cy="0"/>
          <a:chOff x="0" y="0"/>
          <a:chExt cx="0" cy="0"/>
        </a:xfrm>
      </p:grpSpPr>
      <p:sp>
        <p:nvSpPr>
          <p:cNvPr id="76" name="Google Shape;76;p14"/>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Agenda</a:t>
            </a:r>
            <a:endParaRPr/>
          </a:p>
        </p:txBody>
      </p:sp>
      <p:sp>
        <p:nvSpPr>
          <p:cNvPr id="78" name="Google Shape;78;p14"/>
          <p:cNvSpPr txBox="1"/>
          <p:nvPr>
            <p:ph type="title"/>
          </p:nvPr>
        </p:nvSpPr>
        <p:spPr>
          <a:xfrm>
            <a:off x="753600" y="859825"/>
            <a:ext cx="5884800" cy="34935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None/>
            </a:pPr>
            <a:r>
              <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Problems with instability</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Makerdao</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Dai Dynamics</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Other Stablecoin types</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Dai metrics</a:t>
            </a:r>
            <a:endParaRPr sz="1600">
              <a:solidFill>
                <a:srgbClr val="546979"/>
              </a:solidFill>
            </a:endParaRPr>
          </a:p>
          <a:p>
            <a:pPr indent="0" lvl="0" marL="1371600" rtl="0" algn="l">
              <a:spcBef>
                <a:spcPts val="0"/>
              </a:spcBef>
              <a:spcAft>
                <a:spcPts val="0"/>
              </a:spcAft>
              <a:buNone/>
            </a:pPr>
            <a:r>
              <a:t/>
            </a:r>
            <a:endParaRPr sz="1600">
              <a:solidFill>
                <a:srgbClr val="546979"/>
              </a:solidFill>
            </a:endParaRPr>
          </a:p>
          <a:p>
            <a:pPr indent="-330200" lvl="0" marL="457200" rtl="0" algn="l">
              <a:spcBef>
                <a:spcPts val="0"/>
              </a:spcBef>
              <a:spcAft>
                <a:spcPts val="0"/>
              </a:spcAft>
              <a:buClr>
                <a:srgbClr val="546979"/>
              </a:buClr>
              <a:buSzPts val="1600"/>
              <a:buAutoNum type="arabicPeriod"/>
            </a:pPr>
            <a:r>
              <a:rPr lang="en-US" sz="1600">
                <a:solidFill>
                  <a:srgbClr val="546979"/>
                </a:solidFill>
              </a:rPr>
              <a:t>Roadmap</a:t>
            </a:r>
            <a:endParaRPr sz="1600">
              <a:solidFill>
                <a:srgbClr val="546979"/>
              </a:solidFill>
            </a:endParaRPr>
          </a:p>
        </p:txBody>
      </p:sp>
      <p:sp>
        <p:nvSpPr>
          <p:cNvPr id="79" name="Google Shape;79;p14"/>
          <p:cNvSpPr txBox="1"/>
          <p:nvPr/>
        </p:nvSpPr>
        <p:spPr>
          <a:xfrm rot="-385063">
            <a:off x="2476940" y="4192763"/>
            <a:ext cx="3183147" cy="37946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65" name="Shape 265"/>
        <p:cNvGrpSpPr/>
        <p:nvPr/>
      </p:nvGrpSpPr>
      <p:grpSpPr>
        <a:xfrm>
          <a:off x="0" y="0"/>
          <a:ext cx="0" cy="0"/>
          <a:chOff x="0" y="0"/>
          <a:chExt cx="0" cy="0"/>
        </a:xfrm>
      </p:grpSpPr>
      <p:sp>
        <p:nvSpPr>
          <p:cNvPr id="266" name="Google Shape;266;p32"/>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2"/>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Timeline</a:t>
            </a:r>
            <a:endParaRPr/>
          </a:p>
        </p:txBody>
      </p:sp>
      <p:pic>
        <p:nvPicPr>
          <p:cNvPr descr="Shape 115" id="268" name="Google Shape;268;p32"/>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cxnSp>
        <p:nvCxnSpPr>
          <p:cNvPr id="269" name="Google Shape;269;p32"/>
          <p:cNvCxnSpPr/>
          <p:nvPr/>
        </p:nvCxnSpPr>
        <p:spPr>
          <a:xfrm>
            <a:off x="749824" y="2054999"/>
            <a:ext cx="7591200" cy="25800"/>
          </a:xfrm>
          <a:prstGeom prst="straightConnector1">
            <a:avLst/>
          </a:prstGeom>
          <a:noFill/>
          <a:ln cap="flat" cmpd="sng" w="25400">
            <a:solidFill>
              <a:srgbClr val="424242"/>
            </a:solidFill>
            <a:prstDash val="solid"/>
            <a:miter lim="400000"/>
            <a:headEnd len="sm" w="sm" type="none"/>
            <a:tailEnd len="sm" w="sm" type="none"/>
          </a:ln>
        </p:spPr>
      </p:cxnSp>
      <p:sp>
        <p:nvSpPr>
          <p:cNvPr id="270" name="Google Shape;270;p32"/>
          <p:cNvSpPr txBox="1"/>
          <p:nvPr/>
        </p:nvSpPr>
        <p:spPr>
          <a:xfrm rot="-1200293">
            <a:off x="876307" y="2331603"/>
            <a:ext cx="1416252" cy="61459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lang="en-US">
                <a:latin typeface="Helvetica Neue"/>
                <a:ea typeface="Helvetica Neue"/>
                <a:cs typeface="Helvetica Neue"/>
                <a:sym typeface="Helvetica Neue"/>
              </a:rPr>
              <a:t>Early 2019</a:t>
            </a:r>
            <a:endParaRPr/>
          </a:p>
        </p:txBody>
      </p:sp>
      <p:sp>
        <p:nvSpPr>
          <p:cNvPr id="271" name="Google Shape;271;p32"/>
          <p:cNvSpPr txBox="1"/>
          <p:nvPr/>
        </p:nvSpPr>
        <p:spPr>
          <a:xfrm>
            <a:off x="676026" y="1529850"/>
            <a:ext cx="2452800" cy="37080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Helvetica Neue"/>
              <a:buNone/>
            </a:pPr>
            <a:r>
              <a:rPr b="1" lang="en-US" sz="1800">
                <a:latin typeface="Helvetica Neue"/>
                <a:ea typeface="Helvetica Neue"/>
                <a:cs typeface="Helvetica Neue"/>
                <a:sym typeface="Helvetica Neue"/>
              </a:rPr>
              <a:t>Multi-Collateral Dai</a:t>
            </a:r>
            <a:endParaRPr/>
          </a:p>
        </p:txBody>
      </p:sp>
      <p:sp>
        <p:nvSpPr>
          <p:cNvPr id="272" name="Google Shape;272;p32"/>
          <p:cNvSpPr/>
          <p:nvPr/>
        </p:nvSpPr>
        <p:spPr>
          <a:xfrm>
            <a:off x="1737700" y="1964100"/>
            <a:ext cx="207600" cy="207600"/>
          </a:xfrm>
          <a:prstGeom prst="ellipse">
            <a:avLst/>
          </a:prstGeom>
          <a:solidFill>
            <a:srgbClr val="41D3A9"/>
          </a:solidFill>
          <a:ln>
            <a:noFill/>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273" name="Google Shape;273;p32"/>
          <p:cNvSpPr/>
          <p:nvPr/>
        </p:nvSpPr>
        <p:spPr>
          <a:xfrm>
            <a:off x="4758250" y="1964100"/>
            <a:ext cx="207600" cy="207600"/>
          </a:xfrm>
          <a:prstGeom prst="ellipse">
            <a:avLst/>
          </a:prstGeom>
          <a:solidFill>
            <a:srgbClr val="41D3A9"/>
          </a:solidFill>
          <a:ln>
            <a:noFill/>
          </a:ln>
          <a:effectLst>
            <a:outerShdw blurRad="38100" rotWithShape="0" dir="5400000" dist="23000">
              <a:srgbClr val="000000">
                <a:alpha val="349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4285F4"/>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274" name="Google Shape;274;p32"/>
          <p:cNvSpPr txBox="1"/>
          <p:nvPr/>
        </p:nvSpPr>
        <p:spPr>
          <a:xfrm>
            <a:off x="813875" y="2995300"/>
            <a:ext cx="7325400" cy="14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MCD Improvements:</a:t>
            </a:r>
            <a:endParaRPr sz="2400"/>
          </a:p>
          <a:p>
            <a:pPr indent="-381000" lvl="0" marL="457200" rtl="0" algn="l">
              <a:spcBef>
                <a:spcPts val="0"/>
              </a:spcBef>
              <a:spcAft>
                <a:spcPts val="0"/>
              </a:spcAft>
              <a:buSzPts val="2400"/>
              <a:buChar char="-"/>
            </a:pPr>
            <a:r>
              <a:rPr lang="en-US" sz="2400"/>
              <a:t>Collateral Types</a:t>
            </a:r>
            <a:endParaRPr sz="2400"/>
          </a:p>
          <a:p>
            <a:pPr indent="-381000" lvl="0" marL="457200" rtl="0" algn="l">
              <a:spcBef>
                <a:spcPts val="0"/>
              </a:spcBef>
              <a:spcAft>
                <a:spcPts val="0"/>
              </a:spcAft>
              <a:buSzPts val="2400"/>
              <a:buChar char="-"/>
            </a:pPr>
            <a:r>
              <a:rPr lang="en-US" sz="2400"/>
              <a:t>Price Feed Oracles</a:t>
            </a:r>
            <a:endParaRPr sz="2400"/>
          </a:p>
          <a:p>
            <a:pPr indent="-381000" lvl="0" marL="457200" rtl="0" algn="l">
              <a:spcBef>
                <a:spcPts val="0"/>
              </a:spcBef>
              <a:spcAft>
                <a:spcPts val="0"/>
              </a:spcAft>
              <a:buSzPts val="2400"/>
              <a:buChar char="-"/>
            </a:pPr>
            <a:r>
              <a:rPr lang="en-US" sz="2400"/>
              <a:t>MKR Governance</a:t>
            </a:r>
            <a:endParaRPr sz="2400"/>
          </a:p>
          <a:p>
            <a:pPr indent="-381000" lvl="0" marL="457200" rtl="0" algn="l">
              <a:spcBef>
                <a:spcPts val="0"/>
              </a:spcBef>
              <a:spcAft>
                <a:spcPts val="0"/>
              </a:spcAft>
              <a:buSzPts val="2400"/>
              <a:buChar char="-"/>
            </a:pPr>
            <a:r>
              <a:rPr lang="en-US" sz="2400"/>
              <a:t>Liquidation Auctions</a:t>
            </a:r>
            <a:endParaRPr sz="2400"/>
          </a:p>
        </p:txBody>
      </p:sp>
      <p:sp>
        <p:nvSpPr>
          <p:cNvPr id="275" name="Google Shape;275;p32"/>
          <p:cNvSpPr txBox="1"/>
          <p:nvPr/>
        </p:nvSpPr>
        <p:spPr>
          <a:xfrm>
            <a:off x="4005300" y="1433600"/>
            <a:ext cx="22449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Synthetic Dai </a:t>
            </a:r>
            <a:endParaRPr b="1"/>
          </a:p>
          <a:p>
            <a:pPr indent="0" lvl="0" marL="0" rtl="0" algn="l">
              <a:spcBef>
                <a:spcPts val="0"/>
              </a:spcBef>
              <a:spcAft>
                <a:spcPts val="0"/>
              </a:spcAft>
              <a:buNone/>
            </a:pPr>
            <a:r>
              <a:rPr b="1" lang="en-US"/>
              <a:t>(euroDai, yenDai, etc)</a:t>
            </a:r>
            <a:endParaRPr b="1"/>
          </a:p>
        </p:txBody>
      </p:sp>
      <p:sp>
        <p:nvSpPr>
          <p:cNvPr id="276" name="Google Shape;276;p32"/>
          <p:cNvSpPr txBox="1"/>
          <p:nvPr/>
        </p:nvSpPr>
        <p:spPr>
          <a:xfrm rot="-1200293">
            <a:off x="3621532" y="2187803"/>
            <a:ext cx="1416252" cy="614599"/>
          </a:xfrm>
          <a:prstGeom prst="rect">
            <a:avLst/>
          </a:prstGeom>
          <a:noFill/>
          <a:ln>
            <a:noFill/>
          </a:ln>
        </p:spPr>
        <p:txBody>
          <a:bodyPr anchorCtr="0" anchor="t" bIns="91400" lIns="91400" spcFirstLastPara="1" rIns="91400" wrap="square" tIns="91400">
            <a:noAutofit/>
          </a:bodyPr>
          <a:lstStyle/>
          <a:p>
            <a:pPr indent="0" lvl="0" marL="0" marR="0" rtl="0" algn="ctr">
              <a:lnSpc>
                <a:spcPct val="100000"/>
              </a:lnSpc>
              <a:spcBef>
                <a:spcPts val="0"/>
              </a:spcBef>
              <a:spcAft>
                <a:spcPts val="0"/>
              </a:spcAft>
              <a:buClr>
                <a:srgbClr val="000000"/>
              </a:buClr>
              <a:buSzPts val="1400"/>
              <a:buFont typeface="Helvetica Neue"/>
              <a:buNone/>
            </a:pPr>
            <a:r>
              <a:rPr lang="en-US">
                <a:latin typeface="Helvetica Neue"/>
                <a:ea typeface="Helvetica Neue"/>
                <a:cs typeface="Helvetica Neue"/>
                <a:sym typeface="Helvetica Neue"/>
              </a:rPr>
              <a:t>Late</a:t>
            </a:r>
            <a:r>
              <a:rPr lang="en-US">
                <a:latin typeface="Helvetica Neue"/>
                <a:ea typeface="Helvetica Neue"/>
                <a:cs typeface="Helvetica Neue"/>
                <a:sym typeface="Helvetica Neue"/>
              </a:rPr>
              <a:t> 2019</a:t>
            </a:r>
            <a:endParaRPr/>
          </a:p>
        </p:txBody>
      </p:sp>
      <p:sp>
        <p:nvSpPr>
          <p:cNvPr id="277" name="Google Shape;277;p32"/>
          <p:cNvSpPr txBox="1"/>
          <p:nvPr/>
        </p:nvSpPr>
        <p:spPr>
          <a:xfrm rot="-1043058">
            <a:off x="4289889" y="4375207"/>
            <a:ext cx="1422790" cy="10845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and much more!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281" name="Shape 281"/>
        <p:cNvGrpSpPr/>
        <p:nvPr/>
      </p:nvGrpSpPr>
      <p:grpSpPr>
        <a:xfrm>
          <a:off x="0" y="0"/>
          <a:ext cx="0" cy="0"/>
          <a:chOff x="0" y="0"/>
          <a:chExt cx="0" cy="0"/>
        </a:xfrm>
      </p:grpSpPr>
      <p:sp>
        <p:nvSpPr>
          <p:cNvPr id="282" name="Google Shape;282;p33"/>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3"/>
          <p:cNvSpPr txBox="1"/>
          <p:nvPr>
            <p:ph type="title"/>
          </p:nvPr>
        </p:nvSpPr>
        <p:spPr>
          <a:xfrm>
            <a:off x="921900" y="186400"/>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Find out more and get involved!</a:t>
            </a:r>
            <a:endParaRPr/>
          </a:p>
        </p:txBody>
      </p:sp>
      <p:pic>
        <p:nvPicPr>
          <p:cNvPr descr="Shape 203" id="284" name="Google Shape;284;p33"/>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285" name="Google Shape;285;p3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p>
        </p:txBody>
      </p:sp>
      <p:pic>
        <p:nvPicPr>
          <p:cNvPr id="286" name="Google Shape;286;p33"/>
          <p:cNvPicPr preferRelativeResize="0"/>
          <p:nvPr/>
        </p:nvPicPr>
        <p:blipFill>
          <a:blip r:embed="rId4">
            <a:alphaModFix/>
          </a:blip>
          <a:stretch>
            <a:fillRect/>
          </a:stretch>
        </p:blipFill>
        <p:spPr>
          <a:xfrm>
            <a:off x="1073150" y="1375500"/>
            <a:ext cx="7019599" cy="363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83" name="Shape 83"/>
        <p:cNvGrpSpPr/>
        <p:nvPr/>
      </p:nvGrpSpPr>
      <p:grpSpPr>
        <a:xfrm>
          <a:off x="0" y="0"/>
          <a:ext cx="0" cy="0"/>
          <a:chOff x="0" y="0"/>
          <a:chExt cx="0" cy="0"/>
        </a:xfrm>
      </p:grpSpPr>
      <p:sp>
        <p:nvSpPr>
          <p:cNvPr id="84" name="Google Shape;84;p15"/>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800"/>
              <a:t>Is this the graph of a *currency* ?</a:t>
            </a:r>
            <a:endParaRPr sz="2800"/>
          </a:p>
        </p:txBody>
      </p:sp>
      <p:pic>
        <p:nvPicPr>
          <p:cNvPr id="86" name="Google Shape;86;p15"/>
          <p:cNvPicPr preferRelativeResize="0"/>
          <p:nvPr/>
        </p:nvPicPr>
        <p:blipFill rotWithShape="1">
          <a:blip r:embed="rId3">
            <a:alphaModFix/>
          </a:blip>
          <a:srcRect b="0" l="0" r="328" t="0"/>
          <a:stretch/>
        </p:blipFill>
        <p:spPr>
          <a:xfrm>
            <a:off x="254925" y="1471850"/>
            <a:ext cx="8439076" cy="31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90" name="Shape 90"/>
        <p:cNvGrpSpPr/>
        <p:nvPr/>
      </p:nvGrpSpPr>
      <p:grpSpPr>
        <a:xfrm>
          <a:off x="0" y="0"/>
          <a:ext cx="0" cy="0"/>
          <a:chOff x="0" y="0"/>
          <a:chExt cx="0" cy="0"/>
        </a:xfrm>
      </p:grpSpPr>
      <p:sp>
        <p:nvSpPr>
          <p:cNvPr id="91" name="Google Shape;91;p16"/>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txBox="1"/>
          <p:nvPr>
            <p:ph type="title"/>
          </p:nvPr>
        </p:nvSpPr>
        <p:spPr>
          <a:xfrm>
            <a:off x="471900" y="268825"/>
            <a:ext cx="8222100" cy="767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a:t>State of the Blockchain community</a:t>
            </a:r>
            <a:endParaRPr/>
          </a:p>
        </p:txBody>
      </p:sp>
      <p:sp>
        <p:nvSpPr>
          <p:cNvPr id="93" name="Google Shape;93;p16"/>
          <p:cNvSpPr txBox="1"/>
          <p:nvPr>
            <p:ph type="title"/>
          </p:nvPr>
        </p:nvSpPr>
        <p:spPr>
          <a:xfrm>
            <a:off x="1053700" y="1491800"/>
            <a:ext cx="22854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800">
                <a:solidFill>
                  <a:srgbClr val="000000"/>
                </a:solidFill>
              </a:rPr>
              <a:t>Moral Arguments</a:t>
            </a:r>
            <a:endParaRPr sz="1800">
              <a:solidFill>
                <a:srgbClr val="000000"/>
              </a:solidFill>
            </a:endParaRPr>
          </a:p>
        </p:txBody>
      </p:sp>
      <p:sp>
        <p:nvSpPr>
          <p:cNvPr id="94" name="Google Shape;94;p16"/>
          <p:cNvSpPr txBox="1"/>
          <p:nvPr>
            <p:ph type="title"/>
          </p:nvPr>
        </p:nvSpPr>
        <p:spPr>
          <a:xfrm>
            <a:off x="5755025" y="1491800"/>
            <a:ext cx="25998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800">
                <a:solidFill>
                  <a:srgbClr val="000000"/>
                </a:solidFill>
              </a:rPr>
              <a:t>Objective Arguments</a:t>
            </a:r>
            <a:endParaRPr sz="1800">
              <a:solidFill>
                <a:srgbClr val="000000"/>
              </a:solidFill>
            </a:endParaRPr>
          </a:p>
        </p:txBody>
      </p:sp>
      <p:sp>
        <p:nvSpPr>
          <p:cNvPr id="95" name="Google Shape;95;p16"/>
          <p:cNvSpPr txBox="1"/>
          <p:nvPr>
            <p:ph type="title"/>
          </p:nvPr>
        </p:nvSpPr>
        <p:spPr>
          <a:xfrm>
            <a:off x="1064100" y="1982200"/>
            <a:ext cx="2285400" cy="28773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Clr>
                <a:srgbClr val="FFFFFF"/>
              </a:buClr>
              <a:buSzPts val="3200"/>
              <a:buFont typeface="Helvetica Neue"/>
              <a:buNone/>
            </a:pPr>
            <a:r>
              <a:rPr b="0" lang="en-US" sz="1800">
                <a:solidFill>
                  <a:srgbClr val="546979"/>
                </a:solidFill>
              </a:rPr>
              <a:t>Decentralization</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rPr b="0" lang="en-US" sz="1800">
                <a:solidFill>
                  <a:srgbClr val="546979"/>
                </a:solidFill>
              </a:rPr>
              <a:t>Trustless</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rtl="0" algn="l">
              <a:spcBef>
                <a:spcPts val="0"/>
              </a:spcBef>
              <a:spcAft>
                <a:spcPts val="0"/>
              </a:spcAft>
              <a:buClr>
                <a:srgbClr val="FFFFFF"/>
              </a:buClr>
              <a:buSzPts val="3200"/>
              <a:buFont typeface="Helvetica Neue"/>
              <a:buNone/>
            </a:pPr>
            <a:r>
              <a:rPr b="0" lang="en-US" sz="1800">
                <a:solidFill>
                  <a:srgbClr val="546979"/>
                </a:solidFill>
              </a:rPr>
              <a:t>Accessibility</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rPr b="0" lang="en-US" sz="1800">
                <a:solidFill>
                  <a:srgbClr val="546979"/>
                </a:solidFill>
              </a:rPr>
              <a:t>Censorship resistant</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sz="1800">
              <a:solidFill>
                <a:srgbClr val="546979"/>
              </a:solidFill>
            </a:endParaRPr>
          </a:p>
        </p:txBody>
      </p:sp>
      <p:sp>
        <p:nvSpPr>
          <p:cNvPr id="96" name="Google Shape;96;p16"/>
          <p:cNvSpPr txBox="1"/>
          <p:nvPr>
            <p:ph type="title"/>
          </p:nvPr>
        </p:nvSpPr>
        <p:spPr>
          <a:xfrm>
            <a:off x="5755025" y="2108450"/>
            <a:ext cx="3152700" cy="28773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rPr b="0" lang="en-US" sz="1800">
                <a:solidFill>
                  <a:srgbClr val="546979"/>
                </a:solidFill>
              </a:rPr>
              <a:t>Redundancy</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rPr b="0" lang="en-US" sz="1800">
                <a:solidFill>
                  <a:srgbClr val="546979"/>
                </a:solidFill>
              </a:rPr>
              <a:t>Faster settlement</a:t>
            </a:r>
            <a:endParaRPr b="0" sz="1800">
              <a:solidFill>
                <a:srgbClr val="546979"/>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1800">
              <a:solidFill>
                <a:srgbClr val="546979"/>
              </a:solidFill>
            </a:endParaRPr>
          </a:p>
          <a:p>
            <a:pPr indent="0" lvl="0" marL="0" rtl="0" algn="l">
              <a:spcBef>
                <a:spcPts val="0"/>
              </a:spcBef>
              <a:spcAft>
                <a:spcPts val="0"/>
              </a:spcAft>
              <a:buClr>
                <a:srgbClr val="FFFFFF"/>
              </a:buClr>
              <a:buSzPts val="3200"/>
              <a:buFont typeface="Helvetica Neue"/>
              <a:buNone/>
            </a:pPr>
            <a:r>
              <a:rPr b="0" lang="en-US" sz="1800">
                <a:solidFill>
                  <a:srgbClr val="546979"/>
                </a:solidFill>
              </a:rPr>
              <a:t>Efficient financial markets</a:t>
            </a:r>
            <a:endParaRPr b="0" sz="1800">
              <a:solidFill>
                <a:srgbClr val="546979"/>
              </a:solidFill>
            </a:endParaRPr>
          </a:p>
          <a:p>
            <a:pPr indent="0" lvl="0" marL="0" rtl="0" algn="l">
              <a:spcBef>
                <a:spcPts val="0"/>
              </a:spcBef>
              <a:spcAft>
                <a:spcPts val="0"/>
              </a:spcAft>
              <a:buClr>
                <a:srgbClr val="FFFFFF"/>
              </a:buClr>
              <a:buSzPts val="3200"/>
              <a:buFont typeface="Helvetica Neue"/>
              <a:buNone/>
            </a:pPr>
            <a:r>
              <a:t/>
            </a:r>
            <a:endParaRPr b="0" sz="1800">
              <a:solidFill>
                <a:srgbClr val="546979"/>
              </a:solidFill>
            </a:endParaRPr>
          </a:p>
          <a:p>
            <a:pPr indent="0" lvl="0" marL="0" rtl="0" algn="l">
              <a:spcBef>
                <a:spcPts val="0"/>
              </a:spcBef>
              <a:spcAft>
                <a:spcPts val="0"/>
              </a:spcAft>
              <a:buClr>
                <a:srgbClr val="FFFFFF"/>
              </a:buClr>
              <a:buSzPts val="3200"/>
              <a:buFont typeface="Helvetica Neue"/>
              <a:buNone/>
            </a:pPr>
            <a:r>
              <a:rPr b="0" lang="en-US" sz="1800">
                <a:solidFill>
                  <a:srgbClr val="546979"/>
                </a:solidFill>
              </a:rPr>
              <a:t>Cost savings</a:t>
            </a:r>
            <a:endParaRPr b="0" sz="1800">
              <a:solidFill>
                <a:srgbClr val="546979"/>
              </a:solidFill>
            </a:endParaRPr>
          </a:p>
          <a:p>
            <a:pPr indent="0" lvl="0" marL="0" rtl="0" algn="l">
              <a:spcBef>
                <a:spcPts val="0"/>
              </a:spcBef>
              <a:spcAft>
                <a:spcPts val="0"/>
              </a:spcAft>
              <a:buClr>
                <a:srgbClr val="FFFFFF"/>
              </a:buClr>
              <a:buSzPts val="3200"/>
              <a:buFont typeface="Helvetica Neue"/>
              <a:buNone/>
            </a:pPr>
            <a:r>
              <a:t/>
            </a:r>
            <a:endParaRPr b="0" sz="1800">
              <a:solidFill>
                <a:srgbClr val="546979"/>
              </a:solidFill>
            </a:endParaRPr>
          </a:p>
          <a:p>
            <a:pPr indent="0" lvl="0" marL="0" rtl="0" algn="l">
              <a:spcBef>
                <a:spcPts val="0"/>
              </a:spcBef>
              <a:spcAft>
                <a:spcPts val="0"/>
              </a:spcAft>
              <a:buClr>
                <a:srgbClr val="FFFFFF"/>
              </a:buClr>
              <a:buSzPts val="3200"/>
              <a:buFont typeface="Helvetica Neue"/>
              <a:buNone/>
            </a:pPr>
            <a:r>
              <a:t/>
            </a:r>
            <a:endParaRPr sz="1800">
              <a:solidFill>
                <a:srgbClr val="546979"/>
              </a:solidFill>
            </a:endParaRPr>
          </a:p>
        </p:txBody>
      </p:sp>
      <p:cxnSp>
        <p:nvCxnSpPr>
          <p:cNvPr id="97" name="Google Shape;97;p16"/>
          <p:cNvCxnSpPr/>
          <p:nvPr/>
        </p:nvCxnSpPr>
        <p:spPr>
          <a:xfrm flipH="1" rot="10800000">
            <a:off x="3524600" y="3053975"/>
            <a:ext cx="2001300" cy="10500"/>
          </a:xfrm>
          <a:prstGeom prst="straightConnector1">
            <a:avLst/>
          </a:prstGeom>
          <a:noFill/>
          <a:ln cap="flat" cmpd="sng" w="28575">
            <a:solidFill>
              <a:srgbClr val="30BD9F"/>
            </a:solidFill>
            <a:prstDash val="solid"/>
            <a:round/>
            <a:headEnd len="med" w="med" type="none"/>
            <a:tailEnd len="med" w="med" type="triangle"/>
          </a:ln>
        </p:spPr>
      </p:cxnSp>
      <p:cxnSp>
        <p:nvCxnSpPr>
          <p:cNvPr id="98" name="Google Shape;98;p16"/>
          <p:cNvCxnSpPr/>
          <p:nvPr/>
        </p:nvCxnSpPr>
        <p:spPr>
          <a:xfrm>
            <a:off x="3550450" y="4194800"/>
            <a:ext cx="1939200" cy="0"/>
          </a:xfrm>
          <a:prstGeom prst="straightConnector1">
            <a:avLst/>
          </a:prstGeom>
          <a:noFill/>
          <a:ln cap="flat" cmpd="sng" w="28575">
            <a:solidFill>
              <a:srgbClr val="30BD9F"/>
            </a:solidFill>
            <a:prstDash val="solid"/>
            <a:round/>
            <a:headEnd len="med" w="med" type="none"/>
            <a:tailEnd len="med" w="med" type="triangle"/>
          </a:ln>
        </p:spPr>
      </p:cxnSp>
      <p:cxnSp>
        <p:nvCxnSpPr>
          <p:cNvPr id="99" name="Google Shape;99;p16"/>
          <p:cNvCxnSpPr/>
          <p:nvPr/>
        </p:nvCxnSpPr>
        <p:spPr>
          <a:xfrm>
            <a:off x="3555700" y="3655575"/>
            <a:ext cx="1949700" cy="10500"/>
          </a:xfrm>
          <a:prstGeom prst="straightConnector1">
            <a:avLst/>
          </a:prstGeom>
          <a:noFill/>
          <a:ln cap="flat" cmpd="sng" w="28575">
            <a:solidFill>
              <a:srgbClr val="30BD9F"/>
            </a:solidFill>
            <a:prstDash val="solid"/>
            <a:round/>
            <a:headEnd len="med" w="med" type="none"/>
            <a:tailEnd len="med" w="med" type="triangle"/>
          </a:ln>
        </p:spPr>
      </p:cxnSp>
      <p:cxnSp>
        <p:nvCxnSpPr>
          <p:cNvPr id="100" name="Google Shape;100;p16"/>
          <p:cNvCxnSpPr/>
          <p:nvPr/>
        </p:nvCxnSpPr>
        <p:spPr>
          <a:xfrm>
            <a:off x="3555700" y="2556350"/>
            <a:ext cx="1918500" cy="10500"/>
          </a:xfrm>
          <a:prstGeom prst="straightConnector1">
            <a:avLst/>
          </a:prstGeom>
          <a:noFill/>
          <a:ln cap="flat" cmpd="sng" w="28575">
            <a:solidFill>
              <a:srgbClr val="30BD9F"/>
            </a:solidFill>
            <a:prstDash val="solid"/>
            <a:round/>
            <a:headEnd len="med" w="med" type="none"/>
            <a:tailEnd len="med" w="med" type="triangle"/>
          </a:ln>
        </p:spPr>
      </p:cxnSp>
      <p:sp>
        <p:nvSpPr>
          <p:cNvPr id="101" name="Google Shape;101;p16"/>
          <p:cNvSpPr txBox="1"/>
          <p:nvPr>
            <p:ph type="title"/>
          </p:nvPr>
        </p:nvSpPr>
        <p:spPr>
          <a:xfrm>
            <a:off x="3545200" y="2192750"/>
            <a:ext cx="20961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200">
                <a:solidFill>
                  <a:srgbClr val="546979"/>
                </a:solidFill>
              </a:rPr>
              <a:t>No single point of failure</a:t>
            </a:r>
            <a:endParaRPr sz="1200">
              <a:solidFill>
                <a:srgbClr val="546979"/>
              </a:solidFill>
            </a:endParaRPr>
          </a:p>
        </p:txBody>
      </p:sp>
      <p:sp>
        <p:nvSpPr>
          <p:cNvPr id="102" name="Google Shape;102;p16"/>
          <p:cNvSpPr txBox="1"/>
          <p:nvPr>
            <p:ph type="title"/>
          </p:nvPr>
        </p:nvSpPr>
        <p:spPr>
          <a:xfrm>
            <a:off x="3545200" y="2699288"/>
            <a:ext cx="19497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200">
                <a:solidFill>
                  <a:srgbClr val="546979"/>
                </a:solidFill>
              </a:rPr>
              <a:t>Absence of trust paths</a:t>
            </a:r>
            <a:endParaRPr sz="1200">
              <a:solidFill>
                <a:srgbClr val="546979"/>
              </a:solidFill>
            </a:endParaRPr>
          </a:p>
        </p:txBody>
      </p:sp>
      <p:sp>
        <p:nvSpPr>
          <p:cNvPr id="103" name="Google Shape;103;p16"/>
          <p:cNvSpPr txBox="1"/>
          <p:nvPr>
            <p:ph type="title"/>
          </p:nvPr>
        </p:nvSpPr>
        <p:spPr>
          <a:xfrm>
            <a:off x="3545200" y="3291963"/>
            <a:ext cx="19497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200">
                <a:solidFill>
                  <a:srgbClr val="546979"/>
                </a:solidFill>
              </a:rPr>
              <a:t>Better Price Discovery</a:t>
            </a:r>
            <a:endParaRPr sz="1200">
              <a:solidFill>
                <a:srgbClr val="546979"/>
              </a:solidFill>
            </a:endParaRPr>
          </a:p>
        </p:txBody>
      </p:sp>
      <p:sp>
        <p:nvSpPr>
          <p:cNvPr id="104" name="Google Shape;104;p16"/>
          <p:cNvSpPr txBox="1"/>
          <p:nvPr>
            <p:ph type="title"/>
          </p:nvPr>
        </p:nvSpPr>
        <p:spPr>
          <a:xfrm>
            <a:off x="3545200" y="3820700"/>
            <a:ext cx="1949700" cy="3741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1200">
                <a:solidFill>
                  <a:srgbClr val="546979"/>
                </a:solidFill>
              </a:rPr>
              <a:t>Absence of “cover” fees</a:t>
            </a:r>
            <a:endParaRPr sz="1200">
              <a:solidFill>
                <a:srgbClr val="54697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8" name="Shape 108"/>
        <p:cNvGrpSpPr/>
        <p:nvPr/>
      </p:nvGrpSpPr>
      <p:grpSpPr>
        <a:xfrm>
          <a:off x="0" y="0"/>
          <a:ext cx="0" cy="0"/>
          <a:chOff x="0" y="0"/>
          <a:chExt cx="0" cy="0"/>
        </a:xfrm>
      </p:grpSpPr>
      <p:pic>
        <p:nvPicPr>
          <p:cNvPr descr="Shape 67" id="109" name="Google Shape;109;p17"/>
          <p:cNvPicPr preferRelativeResize="0"/>
          <p:nvPr/>
        </p:nvPicPr>
        <p:blipFill rotWithShape="1">
          <a:blip r:embed="rId3">
            <a:alphaModFix/>
          </a:blip>
          <a:srcRect b="0" l="0" r="0" t="0"/>
          <a:stretch/>
        </p:blipFill>
        <p:spPr>
          <a:xfrm>
            <a:off x="2152650" y="152400"/>
            <a:ext cx="483870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13" name="Shape 113"/>
        <p:cNvGrpSpPr/>
        <p:nvPr/>
      </p:nvGrpSpPr>
      <p:grpSpPr>
        <a:xfrm>
          <a:off x="0" y="0"/>
          <a:ext cx="0" cy="0"/>
          <a:chOff x="0" y="0"/>
          <a:chExt cx="0" cy="0"/>
        </a:xfrm>
      </p:grpSpPr>
      <p:sp>
        <p:nvSpPr>
          <p:cNvPr id="114" name="Google Shape;114;p18"/>
          <p:cNvSpPr/>
          <p:nvPr/>
        </p:nvSpPr>
        <p:spPr>
          <a:xfrm flipH="1" rot="10800000">
            <a:off x="0" y="1293342"/>
            <a:ext cx="9144000" cy="3850158"/>
          </a:xfrm>
          <a:prstGeom prst="rect">
            <a:avLst/>
          </a:prstGeom>
          <a:solidFill>
            <a:schemeClr val="accent4"/>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1" y="1266899"/>
            <a:ext cx="9144001"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txBox="1"/>
          <p:nvPr>
            <p:ph type="title"/>
          </p:nvPr>
        </p:nvSpPr>
        <p:spPr>
          <a:xfrm>
            <a:off x="471900" y="268825"/>
            <a:ext cx="8222100" cy="767701"/>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b="1" i="0" lang="en-US" sz="3200" u="none" cap="none" strike="noStrike">
                <a:solidFill>
                  <a:srgbClr val="FFFFFF"/>
                </a:solidFill>
                <a:latin typeface="Helvetica Neue"/>
                <a:ea typeface="Helvetica Neue"/>
                <a:cs typeface="Helvetica Neue"/>
                <a:sym typeface="Helvetica Neue"/>
              </a:rPr>
              <a:t>Meet Maker</a:t>
            </a:r>
            <a:endParaRPr/>
          </a:p>
        </p:txBody>
      </p:sp>
      <p:pic>
        <p:nvPicPr>
          <p:cNvPr descr="Shape 74" id="117" name="Google Shape;117;p18"/>
          <p:cNvPicPr preferRelativeResize="0"/>
          <p:nvPr/>
        </p:nvPicPr>
        <p:blipFill rotWithShape="1">
          <a:blip r:embed="rId3">
            <a:alphaModFix/>
          </a:blip>
          <a:srcRect b="0" l="0" r="0" t="0"/>
          <a:stretch/>
        </p:blipFill>
        <p:spPr>
          <a:xfrm>
            <a:off x="8003499" y="88900"/>
            <a:ext cx="1140501" cy="1140500"/>
          </a:xfrm>
          <a:prstGeom prst="rect">
            <a:avLst/>
          </a:prstGeom>
          <a:noFill/>
          <a:ln>
            <a:noFill/>
          </a:ln>
        </p:spPr>
      </p:pic>
      <p:sp>
        <p:nvSpPr>
          <p:cNvPr id="118" name="Google Shape;118;p18"/>
          <p:cNvSpPr txBox="1"/>
          <p:nvPr/>
        </p:nvSpPr>
        <p:spPr>
          <a:xfrm>
            <a:off x="481424" y="1605874"/>
            <a:ext cx="6160732" cy="1691611"/>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3000"/>
              <a:buFont typeface="Helvetica Neue"/>
              <a:buNone/>
            </a:pPr>
            <a:r>
              <a:rPr b="0" i="0" lang="en-US" sz="3000" u="none" cap="none" strike="noStrike">
                <a:solidFill>
                  <a:srgbClr val="000000"/>
                </a:solidFill>
                <a:latin typeface="Helvetica Neue"/>
                <a:ea typeface="Helvetica Neue"/>
                <a:cs typeface="Helvetica Neue"/>
                <a:sym typeface="Helvetica Neue"/>
              </a:rPr>
              <a:t>Unlocking the power of the Blockchain to create </a:t>
            </a:r>
            <a:r>
              <a:rPr b="1" i="0" lang="en-US" sz="3000" u="none" cap="none" strike="noStrike">
                <a:solidFill>
                  <a:srgbClr val="000000"/>
                </a:solidFill>
                <a:latin typeface="Helvetica Neue"/>
                <a:ea typeface="Helvetica Neue"/>
                <a:cs typeface="Helvetica Neue"/>
                <a:sym typeface="Helvetica Neue"/>
              </a:rPr>
              <a:t>economic empowerment</a:t>
            </a:r>
            <a:r>
              <a:rPr b="0" i="0" lang="en-US" sz="3000" u="none" cap="none" strike="noStrike">
                <a:solidFill>
                  <a:srgbClr val="000000"/>
                </a:solidFill>
                <a:latin typeface="Helvetica Neue"/>
                <a:ea typeface="Helvetica Neue"/>
                <a:cs typeface="Helvetica Neue"/>
                <a:sym typeface="Helvetica Neue"/>
              </a:rPr>
              <a:t>.</a:t>
            </a:r>
            <a:endParaRPr/>
          </a:p>
        </p:txBody>
      </p:sp>
      <p:pic>
        <p:nvPicPr>
          <p:cNvPr descr="Blockchain3-07.png" id="119" name="Google Shape;119;p18"/>
          <p:cNvPicPr preferRelativeResize="0"/>
          <p:nvPr/>
        </p:nvPicPr>
        <p:blipFill rotWithShape="1">
          <a:blip r:embed="rId4">
            <a:alphaModFix/>
          </a:blip>
          <a:srcRect b="0" l="0" r="0" t="0"/>
          <a:stretch/>
        </p:blipFill>
        <p:spPr>
          <a:xfrm>
            <a:off x="0" y="1412881"/>
            <a:ext cx="9144000" cy="38129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1329"/>
        </a:solidFill>
      </p:bgPr>
    </p:bg>
    <p:spTree>
      <p:nvGrpSpPr>
        <p:cNvPr id="123" name="Shape 123"/>
        <p:cNvGrpSpPr/>
        <p:nvPr/>
      </p:nvGrpSpPr>
      <p:grpSpPr>
        <a:xfrm>
          <a:off x="0" y="0"/>
          <a:ext cx="0" cy="0"/>
          <a:chOff x="0" y="0"/>
          <a:chExt cx="0" cy="0"/>
        </a:xfrm>
      </p:grpSpPr>
      <p:sp>
        <p:nvSpPr>
          <p:cNvPr id="124" name="Google Shape;124;p19"/>
          <p:cNvSpPr txBox="1"/>
          <p:nvPr>
            <p:ph type="title"/>
          </p:nvPr>
        </p:nvSpPr>
        <p:spPr>
          <a:xfrm>
            <a:off x="194450" y="80450"/>
            <a:ext cx="7069200" cy="20871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FFFFFF"/>
              </a:buClr>
              <a:buSzPts val="3400"/>
              <a:buFont typeface="Helvetica Neue"/>
              <a:buNone/>
            </a:pPr>
            <a:r>
              <a:rPr b="1" i="0" lang="en-US" sz="3400" u="none" cap="none" strike="noStrike">
                <a:solidFill>
                  <a:srgbClr val="FFFFFF"/>
                </a:solidFill>
                <a:latin typeface="Helvetica Neue"/>
                <a:ea typeface="Helvetica Neue"/>
                <a:cs typeface="Helvetica Neue"/>
                <a:sym typeface="Helvetica Neue"/>
              </a:rPr>
              <a:t>A stablecoin is needed for mainstream adoption of cryptocurrencies.</a:t>
            </a:r>
            <a:endParaRPr/>
          </a:p>
        </p:txBody>
      </p:sp>
      <p:pic>
        <p:nvPicPr>
          <p:cNvPr descr="BlockchainSystem-01.png" id="125" name="Google Shape;125;p19"/>
          <p:cNvPicPr preferRelativeResize="0"/>
          <p:nvPr/>
        </p:nvPicPr>
        <p:blipFill rotWithShape="1">
          <a:blip r:embed="rId3">
            <a:alphaModFix/>
          </a:blip>
          <a:srcRect b="0" l="0" r="0" t="0"/>
          <a:stretch/>
        </p:blipFill>
        <p:spPr>
          <a:xfrm>
            <a:off x="4113125" y="1227590"/>
            <a:ext cx="4972725" cy="3870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29" name="Shape 129"/>
        <p:cNvGrpSpPr/>
        <p:nvPr/>
      </p:nvGrpSpPr>
      <p:grpSpPr>
        <a:xfrm>
          <a:off x="0" y="0"/>
          <a:ext cx="0" cy="0"/>
          <a:chOff x="0" y="0"/>
          <a:chExt cx="0" cy="0"/>
        </a:xfrm>
      </p:grpSpPr>
      <p:sp>
        <p:nvSpPr>
          <p:cNvPr id="130" name="Google Shape;130;p20"/>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type="title"/>
          </p:nvPr>
        </p:nvSpPr>
        <p:spPr>
          <a:xfrm>
            <a:off x="460950" y="244150"/>
            <a:ext cx="8222100" cy="6522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t>Maker’s Stablecoin</a:t>
            </a:r>
            <a:endParaRPr sz="2400"/>
          </a:p>
        </p:txBody>
      </p:sp>
      <p:pic>
        <p:nvPicPr>
          <p:cNvPr descr="Shape 74" id="132" name="Google Shape;132;p20"/>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33" name="Google Shape;133;p20"/>
          <p:cNvSpPr txBox="1"/>
          <p:nvPr>
            <p:ph type="title"/>
          </p:nvPr>
        </p:nvSpPr>
        <p:spPr>
          <a:xfrm>
            <a:off x="756175" y="1440375"/>
            <a:ext cx="5091900" cy="32007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solidFill>
                  <a:srgbClr val="000000"/>
                </a:solidFill>
              </a:rPr>
              <a:t>DAI - Flagship Product</a:t>
            </a:r>
            <a:endParaRPr sz="24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400">
              <a:solidFill>
                <a:srgbClr val="000000"/>
              </a:solidFill>
            </a:endParaRPr>
          </a:p>
          <a:p>
            <a:pPr indent="457200" lvl="0" marL="0" marR="0" rtl="0" algn="l">
              <a:lnSpc>
                <a:spcPct val="100000"/>
              </a:lnSpc>
              <a:spcBef>
                <a:spcPts val="0"/>
              </a:spcBef>
              <a:spcAft>
                <a:spcPts val="0"/>
              </a:spcAft>
              <a:buClr>
                <a:srgbClr val="FFFFFF"/>
              </a:buClr>
              <a:buSzPts val="3200"/>
              <a:buFont typeface="Helvetica Neue"/>
              <a:buNone/>
            </a:pPr>
            <a:r>
              <a:rPr b="0" lang="en-US" sz="2000">
                <a:solidFill>
                  <a:srgbClr val="000000"/>
                </a:solidFill>
              </a:rPr>
              <a:t>Asset backed hard currency</a:t>
            </a:r>
            <a:endParaRPr b="0" sz="2000">
              <a:solidFill>
                <a:srgbClr val="000000"/>
              </a:solidFill>
            </a:endParaRPr>
          </a:p>
          <a:p>
            <a:pPr indent="457200" lvl="0" marL="0" marR="0" rtl="0" algn="l">
              <a:lnSpc>
                <a:spcPct val="100000"/>
              </a:lnSpc>
              <a:spcBef>
                <a:spcPts val="0"/>
              </a:spcBef>
              <a:spcAft>
                <a:spcPts val="0"/>
              </a:spcAft>
              <a:buClr>
                <a:srgbClr val="FFFFFF"/>
              </a:buClr>
              <a:buSzPts val="3200"/>
              <a:buFont typeface="Helvetica Neue"/>
              <a:buNone/>
            </a:pPr>
            <a:r>
              <a:t/>
            </a:r>
            <a:endParaRPr b="0" sz="2000">
              <a:solidFill>
                <a:srgbClr val="000000"/>
              </a:solidFill>
            </a:endParaRPr>
          </a:p>
          <a:p>
            <a:pPr indent="457200" lvl="0" marL="0" marR="0" rtl="0" algn="l">
              <a:lnSpc>
                <a:spcPct val="100000"/>
              </a:lnSpc>
              <a:spcBef>
                <a:spcPts val="0"/>
              </a:spcBef>
              <a:spcAft>
                <a:spcPts val="0"/>
              </a:spcAft>
              <a:buClr>
                <a:srgbClr val="FFFFFF"/>
              </a:buClr>
              <a:buSzPts val="3200"/>
              <a:buFont typeface="Helvetica Neue"/>
              <a:buNone/>
            </a:pPr>
            <a:r>
              <a:rPr b="0" lang="en-US" sz="2000">
                <a:solidFill>
                  <a:srgbClr val="000000"/>
                </a:solidFill>
              </a:rPr>
              <a:t>Soft-pegged to the USD</a:t>
            </a:r>
            <a:endParaRPr b="0"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b="0" sz="2000">
              <a:solidFill>
                <a:srgbClr val="000000"/>
              </a:solidFill>
            </a:endParaRPr>
          </a:p>
          <a:p>
            <a:pPr indent="457200" lvl="0" marL="0" rtl="0" algn="l">
              <a:spcBef>
                <a:spcPts val="0"/>
              </a:spcBef>
              <a:spcAft>
                <a:spcPts val="0"/>
              </a:spcAft>
              <a:buClr>
                <a:srgbClr val="FFFFFF"/>
              </a:buClr>
              <a:buSzPts val="3200"/>
              <a:buFont typeface="Helvetica Neue"/>
              <a:buNone/>
            </a:pPr>
            <a:r>
              <a:rPr b="0" lang="en-US" sz="2000">
                <a:solidFill>
                  <a:srgbClr val="000000"/>
                </a:solidFill>
              </a:rPr>
              <a:t>Permissionless credit factory </a:t>
            </a:r>
            <a:endParaRPr b="0" sz="2000">
              <a:solidFill>
                <a:srgbClr val="000000"/>
              </a:solidFill>
            </a:endParaRPr>
          </a:p>
          <a:p>
            <a:pPr indent="457200" lvl="0" marL="0" rtl="0" algn="l">
              <a:spcBef>
                <a:spcPts val="0"/>
              </a:spcBef>
              <a:spcAft>
                <a:spcPts val="0"/>
              </a:spcAft>
              <a:buClr>
                <a:srgbClr val="FFFFFF"/>
              </a:buClr>
              <a:buSzPts val="3200"/>
              <a:buFont typeface="Helvetica Neue"/>
              <a:buNone/>
            </a:pPr>
            <a:r>
              <a:rPr b="0" lang="en-US" sz="2000">
                <a:solidFill>
                  <a:srgbClr val="000000"/>
                </a:solidFill>
              </a:rPr>
              <a:t>in Ethereum Smart Contracts</a:t>
            </a:r>
            <a:endParaRPr b="0" sz="2000">
              <a:solidFill>
                <a:srgbClr val="000000"/>
              </a:solidFill>
            </a:endParaRPr>
          </a:p>
          <a:p>
            <a:pPr indent="0" lvl="0" marL="0" marR="0" rtl="0" algn="l">
              <a:lnSpc>
                <a:spcPct val="100000"/>
              </a:lnSpc>
              <a:spcBef>
                <a:spcPts val="0"/>
              </a:spcBef>
              <a:spcAft>
                <a:spcPts val="0"/>
              </a:spcAft>
              <a:buNone/>
            </a:pPr>
            <a:r>
              <a:t/>
            </a:r>
            <a:endParaRPr b="0" sz="1800">
              <a:solidFill>
                <a:srgbClr val="000000"/>
              </a:solidFill>
            </a:endParaRPr>
          </a:p>
        </p:txBody>
      </p:sp>
      <p:pic>
        <p:nvPicPr>
          <p:cNvPr descr="Shape 109" id="134" name="Google Shape;134;p20"/>
          <p:cNvPicPr preferRelativeResize="0"/>
          <p:nvPr/>
        </p:nvPicPr>
        <p:blipFill rotWithShape="1">
          <a:blip r:embed="rId4">
            <a:alphaModFix/>
          </a:blip>
          <a:srcRect b="0" l="0" r="0" t="0"/>
          <a:stretch/>
        </p:blipFill>
        <p:spPr>
          <a:xfrm>
            <a:off x="5848075" y="2329785"/>
            <a:ext cx="2033225" cy="203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D3A9"/>
        </a:solidFill>
      </p:bgPr>
    </p:bg>
    <p:spTree>
      <p:nvGrpSpPr>
        <p:cNvPr id="138" name="Shape 138"/>
        <p:cNvGrpSpPr/>
        <p:nvPr/>
      </p:nvGrpSpPr>
      <p:grpSpPr>
        <a:xfrm>
          <a:off x="0" y="0"/>
          <a:ext cx="0" cy="0"/>
          <a:chOff x="0" y="0"/>
          <a:chExt cx="0" cy="0"/>
        </a:xfrm>
      </p:grpSpPr>
      <p:sp>
        <p:nvSpPr>
          <p:cNvPr id="139" name="Google Shape;139;p21"/>
          <p:cNvSpPr/>
          <p:nvPr/>
        </p:nvSpPr>
        <p:spPr>
          <a:xfrm>
            <a:off x="-1" y="1266899"/>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1"/>
          <p:cNvSpPr txBox="1"/>
          <p:nvPr>
            <p:ph type="title"/>
          </p:nvPr>
        </p:nvSpPr>
        <p:spPr>
          <a:xfrm>
            <a:off x="460950" y="244150"/>
            <a:ext cx="8222100" cy="6522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FFFFFF"/>
              </a:buClr>
              <a:buSzPts val="3200"/>
              <a:buFont typeface="Helvetica Neue"/>
              <a:buNone/>
            </a:pPr>
            <a:r>
              <a:rPr lang="en-US" sz="2400"/>
              <a:t>Dai - Mechanics</a:t>
            </a:r>
            <a:endParaRPr sz="2400"/>
          </a:p>
        </p:txBody>
      </p:sp>
      <p:pic>
        <p:nvPicPr>
          <p:cNvPr descr="Shape 74" id="141" name="Google Shape;141;p21"/>
          <p:cNvPicPr preferRelativeResize="0"/>
          <p:nvPr/>
        </p:nvPicPr>
        <p:blipFill rotWithShape="1">
          <a:blip r:embed="rId3">
            <a:alphaModFix/>
          </a:blip>
          <a:srcRect b="0" l="0" r="0" t="0"/>
          <a:stretch/>
        </p:blipFill>
        <p:spPr>
          <a:xfrm>
            <a:off x="8003499" y="0"/>
            <a:ext cx="1140500" cy="1140500"/>
          </a:xfrm>
          <a:prstGeom prst="rect">
            <a:avLst/>
          </a:prstGeom>
          <a:noFill/>
          <a:ln>
            <a:noFill/>
          </a:ln>
        </p:spPr>
      </p:pic>
      <p:sp>
        <p:nvSpPr>
          <p:cNvPr id="142" name="Google Shape;142;p21"/>
          <p:cNvSpPr txBox="1"/>
          <p:nvPr>
            <p:ph type="title"/>
          </p:nvPr>
        </p:nvSpPr>
        <p:spPr>
          <a:xfrm>
            <a:off x="324025" y="1617675"/>
            <a:ext cx="4331700" cy="2738700"/>
          </a:xfrm>
          <a:prstGeom prst="rect">
            <a:avLst/>
          </a:prstGeom>
          <a:noFill/>
          <a:ln>
            <a:noFill/>
          </a:ln>
        </p:spPr>
        <p:txBody>
          <a:bodyPr anchorCtr="0" anchor="b" bIns="91400" lIns="91400" spcFirstLastPara="1" rIns="91400" wrap="square" tIns="91400">
            <a:noAutofit/>
          </a:bodyPr>
          <a:lstStyle/>
          <a:p>
            <a:pPr indent="0" lvl="0" marL="0" rtl="0" algn="l">
              <a:spcBef>
                <a:spcPts val="0"/>
              </a:spcBef>
              <a:spcAft>
                <a:spcPts val="0"/>
              </a:spcAft>
              <a:buClr>
                <a:srgbClr val="000000"/>
              </a:buClr>
              <a:buSzPts val="1100"/>
              <a:buFont typeface="Arial"/>
              <a:buNone/>
            </a:pPr>
            <a:r>
              <a:rPr lang="en-US" sz="2000">
                <a:solidFill>
                  <a:srgbClr val="000000"/>
                </a:solidFill>
              </a:rPr>
              <a:t>Collateralized Debt Position (CDP)</a:t>
            </a:r>
            <a:endParaRPr sz="2000">
              <a:solidFill>
                <a:srgbClr val="000000"/>
              </a:solidFill>
            </a:endParaRPr>
          </a:p>
          <a:p>
            <a:pPr indent="0" lvl="0" marL="0" marR="0" rtl="0" algn="l">
              <a:lnSpc>
                <a:spcPct val="100000"/>
              </a:lnSpc>
              <a:spcBef>
                <a:spcPts val="0"/>
              </a:spcBef>
              <a:spcAft>
                <a:spcPts val="0"/>
              </a:spcAft>
              <a:buClr>
                <a:srgbClr val="FFFFFF"/>
              </a:buClr>
              <a:buSzPts val="3200"/>
              <a:buFont typeface="Helvetica Neue"/>
              <a:buNone/>
            </a:pPr>
            <a:r>
              <a:t/>
            </a:r>
            <a:endParaRPr sz="2400">
              <a:solidFill>
                <a:srgbClr val="000000"/>
              </a:solidFill>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Borrow Dai through locking up collateral</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Clr>
                <a:srgbClr val="000000"/>
              </a:buClr>
              <a:buSzPts val="1100"/>
              <a:buFont typeface="Arial"/>
              <a:buNone/>
            </a:pPr>
            <a:r>
              <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Repay Dai + fee to retrieve collateral</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Clr>
                <a:srgbClr val="000000"/>
              </a:buClr>
              <a:buSzPts val="1100"/>
              <a:buFont typeface="Arial"/>
              <a:buNone/>
            </a:pPr>
            <a:r>
              <a:t/>
            </a:r>
            <a:endParaRPr b="0" sz="1800">
              <a:solidFill>
                <a:srgbClr val="202729"/>
              </a:solidFill>
              <a:latin typeface="Proxima Nova"/>
              <a:ea typeface="Proxima Nova"/>
              <a:cs typeface="Proxima Nova"/>
              <a:sym typeface="Proxima Nova"/>
            </a:endParaRPr>
          </a:p>
          <a:p>
            <a:pPr indent="0" lvl="0" marL="457200" rtl="0" algn="l">
              <a:spcBef>
                <a:spcPts val="0"/>
              </a:spcBef>
              <a:spcAft>
                <a:spcPts val="0"/>
              </a:spcAft>
              <a:buNone/>
            </a:pPr>
            <a:r>
              <a:rPr b="0" lang="en-US" sz="1800">
                <a:solidFill>
                  <a:srgbClr val="202729"/>
                </a:solidFill>
                <a:latin typeface="Proxima Nova"/>
                <a:ea typeface="Proxima Nova"/>
                <a:cs typeface="Proxima Nova"/>
                <a:sym typeface="Proxima Nova"/>
              </a:rPr>
              <a:t>Safe, over-collateralized CDP</a:t>
            </a:r>
            <a:endParaRPr b="0" sz="1800">
              <a:solidFill>
                <a:srgbClr val="000000"/>
              </a:solidFill>
            </a:endParaRPr>
          </a:p>
        </p:txBody>
      </p:sp>
      <p:sp>
        <p:nvSpPr>
          <p:cNvPr id="143" name="Google Shape;143;p21"/>
          <p:cNvSpPr/>
          <p:nvPr/>
        </p:nvSpPr>
        <p:spPr>
          <a:xfrm>
            <a:off x="4878200" y="1275175"/>
            <a:ext cx="4265700" cy="3868200"/>
          </a:xfrm>
          <a:prstGeom prst="rect">
            <a:avLst/>
          </a:prstGeom>
          <a:solidFill>
            <a:srgbClr val="202729"/>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1"/>
          <p:cNvPicPr preferRelativeResize="0"/>
          <p:nvPr/>
        </p:nvPicPr>
        <p:blipFill>
          <a:blip r:embed="rId4">
            <a:alphaModFix/>
          </a:blip>
          <a:stretch>
            <a:fillRect/>
          </a:stretch>
        </p:blipFill>
        <p:spPr>
          <a:xfrm>
            <a:off x="5274598" y="2011300"/>
            <a:ext cx="3683401" cy="242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