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774" r:id="rId2"/>
  </p:sldMasterIdLst>
  <p:notesMasterIdLst>
    <p:notesMasterId r:id="rId52"/>
  </p:notesMasterIdLst>
  <p:sldIdLst>
    <p:sldId id="256" r:id="rId3"/>
    <p:sldId id="324" r:id="rId4"/>
    <p:sldId id="323" r:id="rId5"/>
    <p:sldId id="270" r:id="rId6"/>
    <p:sldId id="295" r:id="rId7"/>
    <p:sldId id="296" r:id="rId8"/>
    <p:sldId id="297" r:id="rId9"/>
    <p:sldId id="298" r:id="rId10"/>
    <p:sldId id="329" r:id="rId11"/>
    <p:sldId id="330" r:id="rId12"/>
    <p:sldId id="331" r:id="rId13"/>
    <p:sldId id="332" r:id="rId14"/>
    <p:sldId id="333" r:id="rId15"/>
    <p:sldId id="321" r:id="rId16"/>
    <p:sldId id="322" r:id="rId17"/>
    <p:sldId id="325" r:id="rId18"/>
    <p:sldId id="326" r:id="rId19"/>
    <p:sldId id="327" r:id="rId20"/>
    <p:sldId id="328" r:id="rId21"/>
    <p:sldId id="317" r:id="rId22"/>
    <p:sldId id="320" r:id="rId23"/>
    <p:sldId id="319" r:id="rId24"/>
    <p:sldId id="318" r:id="rId25"/>
    <p:sldId id="338" r:id="rId26"/>
    <p:sldId id="334" r:id="rId27"/>
    <p:sldId id="335" r:id="rId28"/>
    <p:sldId id="336" r:id="rId29"/>
    <p:sldId id="337" r:id="rId30"/>
    <p:sldId id="339" r:id="rId31"/>
    <p:sldId id="340" r:id="rId32"/>
    <p:sldId id="349" r:id="rId33"/>
    <p:sldId id="348" r:id="rId34"/>
    <p:sldId id="341" r:id="rId35"/>
    <p:sldId id="342" r:id="rId36"/>
    <p:sldId id="343" r:id="rId37"/>
    <p:sldId id="344" r:id="rId38"/>
    <p:sldId id="345" r:id="rId39"/>
    <p:sldId id="346" r:id="rId40"/>
    <p:sldId id="350" r:id="rId41"/>
    <p:sldId id="351" r:id="rId42"/>
    <p:sldId id="353" r:id="rId43"/>
    <p:sldId id="354" r:id="rId44"/>
    <p:sldId id="356" r:id="rId45"/>
    <p:sldId id="362" r:id="rId46"/>
    <p:sldId id="357" r:id="rId47"/>
    <p:sldId id="358" r:id="rId48"/>
    <p:sldId id="359" r:id="rId49"/>
    <p:sldId id="360" r:id="rId50"/>
    <p:sldId id="361" r:id="rId51"/>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00"/>
    <a:srgbClr val="FFFFFF"/>
    <a:srgbClr val="0033CC"/>
    <a:srgbClr val="552579"/>
    <a:srgbClr val="5A27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autoAdjust="0"/>
  </p:normalViewPr>
  <p:slideViewPr>
    <p:cSldViewPr snapToGrid="0">
      <p:cViewPr varScale="1">
        <p:scale>
          <a:sx n="104" d="100"/>
          <a:sy n="104" d="100"/>
        </p:scale>
        <p:origin x="870"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32A5F-658F-4CAB-8889-A0E4D04EB7F5}" type="datetimeFigureOut">
              <a:rPr lang="en-US" smtClean="0"/>
              <a:t>9/6/2018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B5328-D917-4027-9493-A5CBBA5075EE}" type="slidenum">
              <a:rPr lang="en-US" smtClean="0"/>
              <a:t>‹#›</a:t>
            </a:fld>
            <a:endParaRPr lang="en-US"/>
          </a:p>
        </p:txBody>
      </p:sp>
    </p:spTree>
    <p:extLst>
      <p:ext uri="{BB962C8B-B14F-4D97-AF65-F5344CB8AC3E}">
        <p14:creationId xmlns:p14="http://schemas.microsoft.com/office/powerpoint/2010/main" val="212359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 </a:t>
            </a:r>
            <a:r>
              <a:rPr lang="en-US" dirty="0" err="1"/>
              <a:t>Tidyverse</a:t>
            </a:r>
            <a:endParaRPr lang="en-US" dirty="0"/>
          </a:p>
        </p:txBody>
      </p:sp>
      <p:sp>
        <p:nvSpPr>
          <p:cNvPr id="4" name="Slide Number Placeholder 3"/>
          <p:cNvSpPr>
            <a:spLocks noGrp="1"/>
          </p:cNvSpPr>
          <p:nvPr>
            <p:ph type="sldNum" sz="quarter" idx="10"/>
          </p:nvPr>
        </p:nvSpPr>
        <p:spPr/>
        <p:txBody>
          <a:bodyPr/>
          <a:lstStyle/>
          <a:p>
            <a:fld id="{598B5328-D917-4027-9493-A5CBBA5075EE}" type="slidenum">
              <a:rPr lang="en-US" smtClean="0"/>
              <a:t>1</a:t>
            </a:fld>
            <a:endParaRPr lang="en-US"/>
          </a:p>
        </p:txBody>
      </p:sp>
    </p:spTree>
    <p:extLst>
      <p:ext uri="{BB962C8B-B14F-4D97-AF65-F5344CB8AC3E}">
        <p14:creationId xmlns:p14="http://schemas.microsoft.com/office/powerpoint/2010/main" val="406330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Abstractly: Helps us tell the</a:t>
            </a:r>
            <a:r>
              <a:rPr lang="en-US" baseline="0" dirty="0"/>
              <a:t> truth about what is, what will be, and why.</a:t>
            </a:r>
            <a:endParaRPr lang="en-US" dirty="0"/>
          </a:p>
          <a:p>
            <a:endParaRPr lang="en-US" dirty="0"/>
          </a:p>
          <a:p>
            <a:r>
              <a:rPr lang="en-US" dirty="0"/>
              <a:t>Societally the dominant factor has been the</a:t>
            </a:r>
            <a:r>
              <a:rPr lang="en-US" baseline="0" dirty="0"/>
              <a:t> profitability of data. I’ll talk about this more later, but the largest reason for this increase relates to investors and businesses ability to use data to make predictions about the future:</a:t>
            </a:r>
          </a:p>
          <a:p>
            <a:r>
              <a:rPr lang="en-US" baseline="0" dirty="0" err="1"/>
              <a:t>Eg</a:t>
            </a:r>
            <a:r>
              <a:rPr lang="en-US" baseline="0" dirty="0"/>
              <a:t>. Which stock will go up, how much coffee to plant to meet demand, where should political adds be targeted?</a:t>
            </a:r>
          </a:p>
          <a:p>
            <a:endParaRPr lang="en-US" baseline="0" dirty="0"/>
          </a:p>
          <a:p>
            <a:r>
              <a:rPr lang="en-US" baseline="0" dirty="0"/>
              <a:t>Locally: press button</a:t>
            </a:r>
          </a:p>
          <a:p>
            <a:endParaRPr lang="en-US" dirty="0"/>
          </a:p>
          <a:p>
            <a:r>
              <a:rPr lang="en-US" dirty="0"/>
              <a:t>Make better informed decisions based on rigorous analysis.  </a:t>
            </a:r>
          </a:p>
        </p:txBody>
      </p:sp>
      <p:sp>
        <p:nvSpPr>
          <p:cNvPr id="4" name="Slide Number Placeholder 3"/>
          <p:cNvSpPr>
            <a:spLocks noGrp="1"/>
          </p:cNvSpPr>
          <p:nvPr>
            <p:ph type="sldNum" sz="quarter" idx="10"/>
          </p:nvPr>
        </p:nvSpPr>
        <p:spPr/>
        <p:txBody>
          <a:bodyPr/>
          <a:lstStyle/>
          <a:p>
            <a:fld id="{598B5328-D917-4027-9493-A5CBBA5075EE}" type="slidenum">
              <a:rPr lang="en-US" smtClean="0"/>
              <a:t>28</a:t>
            </a:fld>
            <a:endParaRPr lang="en-US"/>
          </a:p>
        </p:txBody>
      </p:sp>
    </p:spTree>
    <p:extLst>
      <p:ext uri="{BB962C8B-B14F-4D97-AF65-F5344CB8AC3E}">
        <p14:creationId xmlns:p14="http://schemas.microsoft.com/office/powerpoint/2010/main" val="1486098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last bullet emphasize my concern with appropriately tailoring this course to the needs of the judicial council. </a:t>
            </a:r>
          </a:p>
        </p:txBody>
      </p:sp>
      <p:sp>
        <p:nvSpPr>
          <p:cNvPr id="4" name="Slide Number Placeholder 3"/>
          <p:cNvSpPr>
            <a:spLocks noGrp="1"/>
          </p:cNvSpPr>
          <p:nvPr>
            <p:ph type="sldNum" sz="quarter" idx="10"/>
          </p:nvPr>
        </p:nvSpPr>
        <p:spPr/>
        <p:txBody>
          <a:bodyPr/>
          <a:lstStyle/>
          <a:p>
            <a:fld id="{598B5328-D917-4027-9493-A5CBBA5075EE}" type="slidenum">
              <a:rPr lang="en-US" smtClean="0"/>
              <a:t>2</a:t>
            </a:fld>
            <a:endParaRPr lang="en-US"/>
          </a:p>
        </p:txBody>
      </p:sp>
    </p:spTree>
    <p:extLst>
      <p:ext uri="{BB962C8B-B14F-4D97-AF65-F5344CB8AC3E}">
        <p14:creationId xmlns:p14="http://schemas.microsoft.com/office/powerpoint/2010/main" val="194186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598B5328-D917-4027-9493-A5CBBA5075EE}" type="slidenum">
              <a:rPr lang="en-US" smtClean="0"/>
              <a:t>4</a:t>
            </a:fld>
            <a:endParaRPr lang="en-US"/>
          </a:p>
        </p:txBody>
      </p:sp>
    </p:spTree>
    <p:extLst>
      <p:ext uri="{BB962C8B-B14F-4D97-AF65-F5344CB8AC3E}">
        <p14:creationId xmlns:p14="http://schemas.microsoft.com/office/powerpoint/2010/main" val="3520491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it’s</a:t>
            </a:r>
            <a:r>
              <a:rPr lang="en-US" baseline="0" dirty="0"/>
              <a:t> words on a page or 01 in a computer,</a:t>
            </a:r>
            <a:r>
              <a:rPr lang="en-US" dirty="0"/>
              <a:t> data is just information represented symbolically. </a:t>
            </a:r>
          </a:p>
          <a:p>
            <a:r>
              <a:rPr lang="en-US" dirty="0"/>
              <a:t>Big Data is a marketing term, but does meaningfully represent</a:t>
            </a:r>
            <a:r>
              <a:rPr lang="en-US" baseline="0" dirty="0"/>
              <a:t> the profound increase in the amount, speed, and type of data over time. </a:t>
            </a:r>
            <a:endParaRPr lang="en-US" dirty="0"/>
          </a:p>
          <a:p>
            <a:r>
              <a:rPr lang="en-US" dirty="0"/>
              <a:t> </a:t>
            </a:r>
          </a:p>
        </p:txBody>
      </p:sp>
      <p:sp>
        <p:nvSpPr>
          <p:cNvPr id="4" name="Slide Number Placeholder 3"/>
          <p:cNvSpPr>
            <a:spLocks noGrp="1"/>
          </p:cNvSpPr>
          <p:nvPr>
            <p:ph type="sldNum" sz="quarter" idx="10"/>
          </p:nvPr>
        </p:nvSpPr>
        <p:spPr/>
        <p:txBody>
          <a:bodyPr/>
          <a:lstStyle/>
          <a:p>
            <a:fld id="{598B5328-D917-4027-9493-A5CBBA5075EE}" type="slidenum">
              <a:rPr lang="en-US" smtClean="0"/>
              <a:t>9</a:t>
            </a:fld>
            <a:endParaRPr lang="en-US"/>
          </a:p>
        </p:txBody>
      </p:sp>
    </p:spTree>
    <p:extLst>
      <p:ext uri="{BB962C8B-B14F-4D97-AF65-F5344CB8AC3E}">
        <p14:creationId xmlns:p14="http://schemas.microsoft.com/office/powerpoint/2010/main" val="1540752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it’s</a:t>
            </a:r>
            <a:r>
              <a:rPr lang="en-US" baseline="0" dirty="0"/>
              <a:t> words on a page or 01 in a computer,</a:t>
            </a:r>
            <a:r>
              <a:rPr lang="en-US" dirty="0"/>
              <a:t> data is just information represented symbolically. </a:t>
            </a:r>
          </a:p>
          <a:p>
            <a:r>
              <a:rPr lang="en-US" dirty="0"/>
              <a:t>Big Data is a marketing term, but does meaningfully represent</a:t>
            </a:r>
            <a:r>
              <a:rPr lang="en-US" baseline="0" dirty="0"/>
              <a:t> the profound increase in the amount, speed, and type of data over time. </a:t>
            </a:r>
            <a:endParaRPr lang="en-US" dirty="0"/>
          </a:p>
          <a:p>
            <a:r>
              <a:rPr lang="en-US" dirty="0"/>
              <a:t> </a:t>
            </a:r>
          </a:p>
        </p:txBody>
      </p:sp>
      <p:sp>
        <p:nvSpPr>
          <p:cNvPr id="4" name="Slide Number Placeholder 3"/>
          <p:cNvSpPr>
            <a:spLocks noGrp="1"/>
          </p:cNvSpPr>
          <p:nvPr>
            <p:ph type="sldNum" sz="quarter" idx="10"/>
          </p:nvPr>
        </p:nvSpPr>
        <p:spPr/>
        <p:txBody>
          <a:bodyPr/>
          <a:lstStyle/>
          <a:p>
            <a:fld id="{598B5328-D917-4027-9493-A5CBBA5075EE}" type="slidenum">
              <a:rPr lang="en-US" smtClean="0"/>
              <a:t>10</a:t>
            </a:fld>
            <a:endParaRPr lang="en-US"/>
          </a:p>
        </p:txBody>
      </p:sp>
    </p:spTree>
    <p:extLst>
      <p:ext uri="{BB962C8B-B14F-4D97-AF65-F5344CB8AC3E}">
        <p14:creationId xmlns:p14="http://schemas.microsoft.com/office/powerpoint/2010/main" val="2070384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8B5328-D917-4027-9493-A5CBBA5075EE}" type="slidenum">
              <a:rPr lang="en-US" smtClean="0"/>
              <a:t>12</a:t>
            </a:fld>
            <a:endParaRPr lang="en-US"/>
          </a:p>
        </p:txBody>
      </p:sp>
    </p:spTree>
    <p:extLst>
      <p:ext uri="{BB962C8B-B14F-4D97-AF65-F5344CB8AC3E}">
        <p14:creationId xmlns:p14="http://schemas.microsoft.com/office/powerpoint/2010/main" val="4263167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Abstractly: Helps us tell the</a:t>
            </a:r>
            <a:r>
              <a:rPr lang="en-US" baseline="0" dirty="0"/>
              <a:t> truth about what is, what will be, and why.</a:t>
            </a:r>
            <a:endParaRPr lang="en-US" dirty="0"/>
          </a:p>
          <a:p>
            <a:endParaRPr lang="en-US" dirty="0"/>
          </a:p>
          <a:p>
            <a:r>
              <a:rPr lang="en-US" dirty="0"/>
              <a:t>Societally the dominant factor has been the</a:t>
            </a:r>
            <a:r>
              <a:rPr lang="en-US" baseline="0" dirty="0"/>
              <a:t> profitability of data. I’ll talk about this more later, but the largest reason for this increase relates to investors and businesses ability to use data to make predictions about the future:</a:t>
            </a:r>
          </a:p>
          <a:p>
            <a:r>
              <a:rPr lang="en-US" baseline="0" dirty="0" err="1"/>
              <a:t>Eg</a:t>
            </a:r>
            <a:r>
              <a:rPr lang="en-US" baseline="0" dirty="0"/>
              <a:t>. Which stock will go up, how much coffee to plant to meet demand, where should political adds be targeted?</a:t>
            </a:r>
          </a:p>
          <a:p>
            <a:endParaRPr lang="en-US" baseline="0" dirty="0"/>
          </a:p>
          <a:p>
            <a:r>
              <a:rPr lang="en-US" baseline="0" dirty="0"/>
              <a:t>Locally: press button</a:t>
            </a:r>
          </a:p>
          <a:p>
            <a:endParaRPr lang="en-US" dirty="0"/>
          </a:p>
          <a:p>
            <a:r>
              <a:rPr lang="en-US" dirty="0"/>
              <a:t>Make better informed decisions based on rigorous analysis.  </a:t>
            </a:r>
          </a:p>
        </p:txBody>
      </p:sp>
      <p:sp>
        <p:nvSpPr>
          <p:cNvPr id="4" name="Slide Number Placeholder 3"/>
          <p:cNvSpPr>
            <a:spLocks noGrp="1"/>
          </p:cNvSpPr>
          <p:nvPr>
            <p:ph type="sldNum" sz="quarter" idx="10"/>
          </p:nvPr>
        </p:nvSpPr>
        <p:spPr/>
        <p:txBody>
          <a:bodyPr/>
          <a:lstStyle/>
          <a:p>
            <a:fld id="{598B5328-D917-4027-9493-A5CBBA5075EE}" type="slidenum">
              <a:rPr lang="en-US" smtClean="0"/>
              <a:t>13</a:t>
            </a:fld>
            <a:endParaRPr lang="en-US"/>
          </a:p>
        </p:txBody>
      </p:sp>
    </p:spTree>
    <p:extLst>
      <p:ext uri="{BB962C8B-B14F-4D97-AF65-F5344CB8AC3E}">
        <p14:creationId xmlns:p14="http://schemas.microsoft.com/office/powerpoint/2010/main" val="1300570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8B5328-D917-4027-9493-A5CBBA5075EE}" type="slidenum">
              <a:rPr lang="en-US" smtClean="0"/>
              <a:t>20</a:t>
            </a:fld>
            <a:endParaRPr lang="en-US"/>
          </a:p>
        </p:txBody>
      </p:sp>
    </p:spTree>
    <p:extLst>
      <p:ext uri="{BB962C8B-B14F-4D97-AF65-F5344CB8AC3E}">
        <p14:creationId xmlns:p14="http://schemas.microsoft.com/office/powerpoint/2010/main" val="3920027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8B5328-D917-4027-9493-A5CBBA5075EE}" type="slidenum">
              <a:rPr lang="en-US" smtClean="0"/>
              <a:t>21</a:t>
            </a:fld>
            <a:endParaRPr lang="en-US"/>
          </a:p>
        </p:txBody>
      </p:sp>
    </p:spTree>
    <p:extLst>
      <p:ext uri="{BB962C8B-B14F-4D97-AF65-F5344CB8AC3E}">
        <p14:creationId xmlns:p14="http://schemas.microsoft.com/office/powerpoint/2010/main" val="4084786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5548" name="Rectangle 12"/>
          <p:cNvSpPr>
            <a:spLocks noGrp="1" noChangeArrowheads="1"/>
          </p:cNvSpPr>
          <p:nvPr>
            <p:ph type="ctrTitle"/>
          </p:nvPr>
        </p:nvSpPr>
        <p:spPr>
          <a:xfrm>
            <a:off x="1016000" y="2057400"/>
            <a:ext cx="10363200" cy="1143000"/>
          </a:xfrm>
        </p:spPr>
        <p:txBody>
          <a:bodyPr/>
          <a:lstStyle>
            <a:lvl1pPr algn="ctr">
              <a:defRPr sz="6000"/>
            </a:lvl1pPr>
          </a:lstStyle>
          <a:p>
            <a:r>
              <a:rPr lang="en-US"/>
              <a:t>Click to edit Master title style</a:t>
            </a:r>
          </a:p>
        </p:txBody>
      </p:sp>
      <p:sp>
        <p:nvSpPr>
          <p:cNvPr id="65549" name="Rectangle 13"/>
          <p:cNvSpPr>
            <a:spLocks noGrp="1" noChangeArrowheads="1"/>
          </p:cNvSpPr>
          <p:nvPr>
            <p:ph type="subTitle" idx="1"/>
          </p:nvPr>
        </p:nvSpPr>
        <p:spPr>
          <a:xfrm>
            <a:off x="1219200" y="3733800"/>
            <a:ext cx="10058400" cy="762000"/>
          </a:xfrm>
        </p:spPr>
        <p:txBody>
          <a:bodyPr/>
          <a:lstStyle>
            <a:lvl1pPr marL="0" indent="0" algn="ctr">
              <a:buFontTx/>
              <a:buNone/>
              <a:defRPr/>
            </a:lvl1pPr>
          </a:lstStyle>
          <a:p>
            <a:r>
              <a:rPr lang="en-US"/>
              <a:t>Click to edit Master subtitle style</a:t>
            </a:r>
          </a:p>
        </p:txBody>
      </p:sp>
      <p:sp>
        <p:nvSpPr>
          <p:cNvPr id="65550"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fld id="{5A330182-E940-431E-B559-CD27EB31DD28}" type="datetimeFigureOut">
              <a:rPr lang="en-US" smtClean="0"/>
              <a:t>9/6/2018</a:t>
            </a:fld>
            <a:endParaRPr lang="en-US"/>
          </a:p>
        </p:txBody>
      </p:sp>
      <p:sp>
        <p:nvSpPr>
          <p:cNvPr id="65551"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en-US"/>
          </a:p>
        </p:txBody>
      </p:sp>
      <p:sp>
        <p:nvSpPr>
          <p:cNvPr id="65552"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900550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A330182-E940-431E-B559-CD27EB31DD28}" type="datetimeFigureOut">
              <a:rPr lang="en-US" smtClean="0"/>
              <a:t>9/6/2018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109707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76201"/>
            <a:ext cx="2844800" cy="60563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76201"/>
            <a:ext cx="8331200" cy="60563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A330182-E940-431E-B559-CD27EB31DD28}" type="datetimeFigureOut">
              <a:rPr lang="en-US" smtClean="0"/>
              <a:t>9/6/2018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3158218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96AC2-5205-4AE5-8782-BF28F980D049}"/>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useBgFill="1">
        <p:nvSpPr>
          <p:cNvPr id="5" name="Rounded Rectangle 10">
            <a:extLst>
              <a:ext uri="{FF2B5EF4-FFF2-40B4-BE49-F238E27FC236}">
                <a16:creationId xmlns:a16="http://schemas.microsoft.com/office/drawing/2014/main" id="{A0705CAA-97E3-48E5-8C4C-9F3245B6FC8A}"/>
              </a:ext>
            </a:extLst>
          </p:cNvPr>
          <p:cNvSpPr/>
          <p:nvPr/>
        </p:nvSpPr>
        <p:spPr>
          <a:xfrm>
            <a:off x="86785" y="69851"/>
            <a:ext cx="12018433"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 name="Rectangle 5">
            <a:extLst>
              <a:ext uri="{FF2B5EF4-FFF2-40B4-BE49-F238E27FC236}">
                <a16:creationId xmlns:a16="http://schemas.microsoft.com/office/drawing/2014/main" id="{AF808608-A519-4FFE-840C-B7ACBB72E8E5}"/>
              </a:ext>
            </a:extLst>
          </p:cNvPr>
          <p:cNvSpPr/>
          <p:nvPr/>
        </p:nvSpPr>
        <p:spPr>
          <a:xfrm>
            <a:off x="84667" y="1449389"/>
            <a:ext cx="12026900"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Rectangle 6">
            <a:extLst>
              <a:ext uri="{FF2B5EF4-FFF2-40B4-BE49-F238E27FC236}">
                <a16:creationId xmlns:a16="http://schemas.microsoft.com/office/drawing/2014/main" id="{4C0F2108-57BC-4188-A9B0-7D7527582A43}"/>
              </a:ext>
            </a:extLst>
          </p:cNvPr>
          <p:cNvSpPr/>
          <p:nvPr/>
        </p:nvSpPr>
        <p:spPr>
          <a:xfrm>
            <a:off x="84667" y="1397000"/>
            <a:ext cx="120269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0" name="Rectangle 9">
            <a:extLst>
              <a:ext uri="{FF2B5EF4-FFF2-40B4-BE49-F238E27FC236}">
                <a16:creationId xmlns:a16="http://schemas.microsoft.com/office/drawing/2014/main" id="{D5CAFA41-07EB-440F-A271-84040781988E}"/>
              </a:ext>
            </a:extLst>
          </p:cNvPr>
          <p:cNvSpPr/>
          <p:nvPr/>
        </p:nvSpPr>
        <p:spPr>
          <a:xfrm>
            <a:off x="84667" y="2976564"/>
            <a:ext cx="120269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a:extLst>
              <a:ext uri="{FF2B5EF4-FFF2-40B4-BE49-F238E27FC236}">
                <a16:creationId xmlns:a16="http://schemas.microsoft.com/office/drawing/2014/main" id="{ACC62039-1DA9-4F60-8B81-EA76DEB67C3E}"/>
              </a:ext>
            </a:extLst>
          </p:cNvPr>
          <p:cNvSpPr>
            <a:spLocks noGrp="1"/>
          </p:cNvSpPr>
          <p:nvPr>
            <p:ph type="dt" sz="half" idx="10"/>
          </p:nvPr>
        </p:nvSpPr>
        <p:spPr/>
        <p:txBody>
          <a:bodyPr/>
          <a:lstStyle>
            <a:lvl1pPr>
              <a:defRPr/>
            </a:lvl1pPr>
          </a:lstStyle>
          <a:p>
            <a:pPr>
              <a:defRPr/>
            </a:pPr>
            <a:fld id="{FD99D877-FA4E-4F4E-B569-252D3EF3897A}" type="datetimeFigureOut">
              <a:rPr lang="sk-SK"/>
              <a:pPr>
                <a:defRPr/>
              </a:pPr>
              <a:t>6. 9. 2018</a:t>
            </a:fld>
            <a:endParaRPr lang="sk-SK"/>
          </a:p>
        </p:txBody>
      </p:sp>
      <p:sp>
        <p:nvSpPr>
          <p:cNvPr id="12" name="Footer Placeholder 16">
            <a:extLst>
              <a:ext uri="{FF2B5EF4-FFF2-40B4-BE49-F238E27FC236}">
                <a16:creationId xmlns:a16="http://schemas.microsoft.com/office/drawing/2014/main" id="{C38E4F07-E493-4D97-BA1B-3EBC31959095}"/>
              </a:ext>
            </a:extLst>
          </p:cNvPr>
          <p:cNvSpPr>
            <a:spLocks noGrp="1"/>
          </p:cNvSpPr>
          <p:nvPr>
            <p:ph type="ftr" sz="quarter" idx="11"/>
          </p:nvPr>
        </p:nvSpPr>
        <p:spPr/>
        <p:txBody>
          <a:bodyPr/>
          <a:lstStyle>
            <a:lvl1pPr>
              <a:defRPr/>
            </a:lvl1pPr>
          </a:lstStyle>
          <a:p>
            <a:pPr>
              <a:defRPr/>
            </a:pPr>
            <a:endParaRPr lang="sk-SK"/>
          </a:p>
        </p:txBody>
      </p:sp>
      <p:sp>
        <p:nvSpPr>
          <p:cNvPr id="13" name="Slide Number Placeholder 28">
            <a:extLst>
              <a:ext uri="{FF2B5EF4-FFF2-40B4-BE49-F238E27FC236}">
                <a16:creationId xmlns:a16="http://schemas.microsoft.com/office/drawing/2014/main" id="{3921E7BF-B6C0-4449-9EE0-2A9830780053}"/>
              </a:ext>
            </a:extLst>
          </p:cNvPr>
          <p:cNvSpPr>
            <a:spLocks noGrp="1"/>
          </p:cNvSpPr>
          <p:nvPr>
            <p:ph type="sldNum" sz="quarter" idx="12"/>
          </p:nvPr>
        </p:nvSpPr>
        <p:spPr/>
        <p:txBody>
          <a:bodyPr/>
          <a:lstStyle>
            <a:lvl1pPr>
              <a:defRPr/>
            </a:lvl1pPr>
          </a:lstStyle>
          <a:p>
            <a:fld id="{36D03D25-C73D-42EE-BD4D-54DE545DD95E}" type="slidenum">
              <a:rPr lang="sk-SK" altLang="en-US"/>
              <a:pPr/>
              <a:t>‹#›</a:t>
            </a:fld>
            <a:endParaRPr lang="sk-SK" altLang="en-US"/>
          </a:p>
        </p:txBody>
      </p:sp>
    </p:spTree>
    <p:extLst>
      <p:ext uri="{BB962C8B-B14F-4D97-AF65-F5344CB8AC3E}">
        <p14:creationId xmlns:p14="http://schemas.microsoft.com/office/powerpoint/2010/main" val="76395929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A16EEF6F-5587-471F-B378-B02B5224DAA6}"/>
              </a:ext>
            </a:extLst>
          </p:cNvPr>
          <p:cNvSpPr>
            <a:spLocks noGrp="1"/>
          </p:cNvSpPr>
          <p:nvPr>
            <p:ph type="dt" sz="half" idx="10"/>
          </p:nvPr>
        </p:nvSpPr>
        <p:spPr/>
        <p:txBody>
          <a:bodyPr/>
          <a:lstStyle>
            <a:lvl1pPr>
              <a:defRPr/>
            </a:lvl1pPr>
          </a:lstStyle>
          <a:p>
            <a:pPr>
              <a:defRPr/>
            </a:pPr>
            <a:fld id="{94CBF6AA-754F-445C-B78B-316C5163B119}" type="datetimeFigureOut">
              <a:rPr lang="sk-SK"/>
              <a:pPr>
                <a:defRPr/>
              </a:pPr>
              <a:t>6. 9. 2018</a:t>
            </a:fld>
            <a:endParaRPr lang="sk-SK"/>
          </a:p>
        </p:txBody>
      </p:sp>
      <p:sp>
        <p:nvSpPr>
          <p:cNvPr id="5" name="Footer Placeholder 2">
            <a:extLst>
              <a:ext uri="{FF2B5EF4-FFF2-40B4-BE49-F238E27FC236}">
                <a16:creationId xmlns:a16="http://schemas.microsoft.com/office/drawing/2014/main" id="{B328356A-30A9-4358-9D26-FA39055CCB0B}"/>
              </a:ext>
            </a:extLst>
          </p:cNvPr>
          <p:cNvSpPr>
            <a:spLocks noGrp="1"/>
          </p:cNvSpPr>
          <p:nvPr>
            <p:ph type="ftr" sz="quarter" idx="11"/>
          </p:nvPr>
        </p:nvSpPr>
        <p:spPr/>
        <p:txBody>
          <a:bodyPr/>
          <a:lstStyle>
            <a:lvl1pPr>
              <a:defRPr/>
            </a:lvl1pPr>
          </a:lstStyle>
          <a:p>
            <a:pPr>
              <a:defRPr/>
            </a:pPr>
            <a:endParaRPr lang="sk-SK"/>
          </a:p>
        </p:txBody>
      </p:sp>
      <p:sp>
        <p:nvSpPr>
          <p:cNvPr id="6" name="Slide Number Placeholder 22">
            <a:extLst>
              <a:ext uri="{FF2B5EF4-FFF2-40B4-BE49-F238E27FC236}">
                <a16:creationId xmlns:a16="http://schemas.microsoft.com/office/drawing/2014/main" id="{83C3E7CC-170E-4E92-86AC-5F74891B0747}"/>
              </a:ext>
            </a:extLst>
          </p:cNvPr>
          <p:cNvSpPr>
            <a:spLocks noGrp="1"/>
          </p:cNvSpPr>
          <p:nvPr>
            <p:ph type="sldNum" sz="quarter" idx="12"/>
          </p:nvPr>
        </p:nvSpPr>
        <p:spPr/>
        <p:txBody>
          <a:bodyPr/>
          <a:lstStyle>
            <a:lvl1pPr>
              <a:defRPr/>
            </a:lvl1pPr>
          </a:lstStyle>
          <a:p>
            <a:fld id="{C6FAF14C-EE3C-433B-9EA9-2C87631C6463}" type="slidenum">
              <a:rPr lang="sk-SK" altLang="en-US"/>
              <a:pPr/>
              <a:t>‹#›</a:t>
            </a:fld>
            <a:endParaRPr lang="sk-SK" altLang="en-US"/>
          </a:p>
        </p:txBody>
      </p:sp>
    </p:spTree>
    <p:extLst>
      <p:ext uri="{BB962C8B-B14F-4D97-AF65-F5344CB8AC3E}">
        <p14:creationId xmlns:p14="http://schemas.microsoft.com/office/powerpoint/2010/main" val="1700690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2AF56-EC31-4123-A3CE-F0B031E222D2}"/>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useBgFill="1">
        <p:nvSpPr>
          <p:cNvPr id="5" name="Rounded Rectangle 10">
            <a:extLst>
              <a:ext uri="{FF2B5EF4-FFF2-40B4-BE49-F238E27FC236}">
                <a16:creationId xmlns:a16="http://schemas.microsoft.com/office/drawing/2014/main" id="{22DAACFC-7C03-4531-B586-0AF00F528755}"/>
              </a:ext>
            </a:extLst>
          </p:cNvPr>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 name="Rectangle 5">
            <a:extLst>
              <a:ext uri="{FF2B5EF4-FFF2-40B4-BE49-F238E27FC236}">
                <a16:creationId xmlns:a16="http://schemas.microsoft.com/office/drawing/2014/main" id="{5D8C4161-A27C-400B-95E8-406968502424}"/>
              </a:ext>
            </a:extLst>
          </p:cNvPr>
          <p:cNvSpPr/>
          <p:nvPr/>
        </p:nvSpPr>
        <p:spPr>
          <a:xfrm flipV="1">
            <a:off x="93134" y="2376489"/>
            <a:ext cx="1201843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Rectangle 6">
            <a:extLst>
              <a:ext uri="{FF2B5EF4-FFF2-40B4-BE49-F238E27FC236}">
                <a16:creationId xmlns:a16="http://schemas.microsoft.com/office/drawing/2014/main" id="{0F505A11-B761-47D6-8444-1958DAD83644}"/>
              </a:ext>
            </a:extLst>
          </p:cNvPr>
          <p:cNvSpPr/>
          <p:nvPr/>
        </p:nvSpPr>
        <p:spPr>
          <a:xfrm>
            <a:off x="93134" y="2341564"/>
            <a:ext cx="1201843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8" name="Rectangle 7">
            <a:extLst>
              <a:ext uri="{FF2B5EF4-FFF2-40B4-BE49-F238E27FC236}">
                <a16:creationId xmlns:a16="http://schemas.microsoft.com/office/drawing/2014/main" id="{90E46325-F7FB-4742-8821-E39BDDBF3997}"/>
              </a:ext>
            </a:extLst>
          </p:cNvPr>
          <p:cNvSpPr/>
          <p:nvPr/>
        </p:nvSpPr>
        <p:spPr>
          <a:xfrm>
            <a:off x="91018" y="2468564"/>
            <a:ext cx="12020549"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007001A1-2119-4C6E-AF97-6E42878752D4}"/>
              </a:ext>
            </a:extLst>
          </p:cNvPr>
          <p:cNvSpPr>
            <a:spLocks noGrp="1"/>
          </p:cNvSpPr>
          <p:nvPr>
            <p:ph type="dt" sz="half" idx="10"/>
          </p:nvPr>
        </p:nvSpPr>
        <p:spPr/>
        <p:txBody>
          <a:bodyPr/>
          <a:lstStyle>
            <a:lvl1pPr>
              <a:defRPr/>
            </a:lvl1pPr>
          </a:lstStyle>
          <a:p>
            <a:pPr>
              <a:defRPr/>
            </a:pPr>
            <a:fld id="{2C347773-9200-4615-AB34-966C9860EC49}" type="datetimeFigureOut">
              <a:rPr lang="sk-SK"/>
              <a:pPr>
                <a:defRPr/>
              </a:pPr>
              <a:t>6. 9. 2018</a:t>
            </a:fld>
            <a:endParaRPr lang="sk-SK"/>
          </a:p>
        </p:txBody>
      </p:sp>
      <p:sp>
        <p:nvSpPr>
          <p:cNvPr id="10" name="Footer Placeholder 4">
            <a:extLst>
              <a:ext uri="{FF2B5EF4-FFF2-40B4-BE49-F238E27FC236}">
                <a16:creationId xmlns:a16="http://schemas.microsoft.com/office/drawing/2014/main" id="{7641C83D-6B2C-45B6-AEC5-976ADD4D59C2}"/>
              </a:ext>
            </a:extLst>
          </p:cNvPr>
          <p:cNvSpPr>
            <a:spLocks noGrp="1"/>
          </p:cNvSpPr>
          <p:nvPr>
            <p:ph type="ftr" sz="quarter" idx="11"/>
          </p:nvPr>
        </p:nvSpPr>
        <p:spPr>
          <a:xfrm>
            <a:off x="1066800" y="6172200"/>
            <a:ext cx="5334000" cy="457200"/>
          </a:xfrm>
        </p:spPr>
        <p:txBody>
          <a:bodyPr/>
          <a:lstStyle>
            <a:lvl1pPr>
              <a:defRPr/>
            </a:lvl1pPr>
          </a:lstStyle>
          <a:p>
            <a:pPr>
              <a:defRPr/>
            </a:pPr>
            <a:endParaRPr lang="sk-SK"/>
          </a:p>
        </p:txBody>
      </p:sp>
      <p:sp>
        <p:nvSpPr>
          <p:cNvPr id="11" name="Slide Number Placeholder 5">
            <a:extLst>
              <a:ext uri="{FF2B5EF4-FFF2-40B4-BE49-F238E27FC236}">
                <a16:creationId xmlns:a16="http://schemas.microsoft.com/office/drawing/2014/main" id="{5EF8CB1D-DE2C-49C4-B5EA-AF3F803B2B9C}"/>
              </a:ext>
            </a:extLst>
          </p:cNvPr>
          <p:cNvSpPr>
            <a:spLocks noGrp="1"/>
          </p:cNvSpPr>
          <p:nvPr>
            <p:ph type="sldNum" sz="quarter" idx="12"/>
          </p:nvPr>
        </p:nvSpPr>
        <p:spPr>
          <a:xfrm>
            <a:off x="194733" y="6208713"/>
            <a:ext cx="609600" cy="457200"/>
          </a:xfrm>
        </p:spPr>
        <p:txBody>
          <a:bodyPr/>
          <a:lstStyle>
            <a:lvl1pPr>
              <a:defRPr/>
            </a:lvl1pPr>
          </a:lstStyle>
          <a:p>
            <a:fld id="{115C65E7-6231-4981-923B-B3B4DB924426}" type="slidenum">
              <a:rPr lang="sk-SK" altLang="en-US"/>
              <a:pPr/>
              <a:t>‹#›</a:t>
            </a:fld>
            <a:endParaRPr lang="sk-SK" altLang="en-US"/>
          </a:p>
        </p:txBody>
      </p:sp>
    </p:spTree>
    <p:extLst>
      <p:ext uri="{BB962C8B-B14F-4D97-AF65-F5344CB8AC3E}">
        <p14:creationId xmlns:p14="http://schemas.microsoft.com/office/powerpoint/2010/main" val="151901389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6F3EE04C-4BB6-4FB4-A2BB-DFF2B25257B7}"/>
              </a:ext>
            </a:extLst>
          </p:cNvPr>
          <p:cNvSpPr>
            <a:spLocks noGrp="1"/>
          </p:cNvSpPr>
          <p:nvPr>
            <p:ph type="dt" sz="half" idx="10"/>
          </p:nvPr>
        </p:nvSpPr>
        <p:spPr/>
        <p:txBody>
          <a:bodyPr/>
          <a:lstStyle>
            <a:lvl1pPr>
              <a:defRPr/>
            </a:lvl1pPr>
          </a:lstStyle>
          <a:p>
            <a:pPr>
              <a:defRPr/>
            </a:pPr>
            <a:fld id="{1AF82FD9-C67E-4E4A-B489-00EF0E5F3EB8}" type="datetimeFigureOut">
              <a:rPr lang="sk-SK"/>
              <a:pPr>
                <a:defRPr/>
              </a:pPr>
              <a:t>6. 9. 2018</a:t>
            </a:fld>
            <a:endParaRPr lang="sk-SK"/>
          </a:p>
        </p:txBody>
      </p:sp>
      <p:sp>
        <p:nvSpPr>
          <p:cNvPr id="6" name="Footer Placeholder 2">
            <a:extLst>
              <a:ext uri="{FF2B5EF4-FFF2-40B4-BE49-F238E27FC236}">
                <a16:creationId xmlns:a16="http://schemas.microsoft.com/office/drawing/2014/main" id="{86AF919D-955A-4EE2-9990-E11BA5E65FAE}"/>
              </a:ext>
            </a:extLst>
          </p:cNvPr>
          <p:cNvSpPr>
            <a:spLocks noGrp="1"/>
          </p:cNvSpPr>
          <p:nvPr>
            <p:ph type="ftr" sz="quarter" idx="11"/>
          </p:nvPr>
        </p:nvSpPr>
        <p:spPr/>
        <p:txBody>
          <a:bodyPr/>
          <a:lstStyle>
            <a:lvl1pPr>
              <a:defRPr/>
            </a:lvl1pPr>
          </a:lstStyle>
          <a:p>
            <a:pPr>
              <a:defRPr/>
            </a:pPr>
            <a:endParaRPr lang="sk-SK"/>
          </a:p>
        </p:txBody>
      </p:sp>
      <p:sp>
        <p:nvSpPr>
          <p:cNvPr id="7" name="Slide Number Placeholder 22">
            <a:extLst>
              <a:ext uri="{FF2B5EF4-FFF2-40B4-BE49-F238E27FC236}">
                <a16:creationId xmlns:a16="http://schemas.microsoft.com/office/drawing/2014/main" id="{F33D7808-5CE5-4AEF-B306-6B7F8340ABA2}"/>
              </a:ext>
            </a:extLst>
          </p:cNvPr>
          <p:cNvSpPr>
            <a:spLocks noGrp="1"/>
          </p:cNvSpPr>
          <p:nvPr>
            <p:ph type="sldNum" sz="quarter" idx="12"/>
          </p:nvPr>
        </p:nvSpPr>
        <p:spPr/>
        <p:txBody>
          <a:bodyPr/>
          <a:lstStyle>
            <a:lvl1pPr>
              <a:defRPr/>
            </a:lvl1pPr>
          </a:lstStyle>
          <a:p>
            <a:fld id="{E3D1CA39-9DFF-4C7E-BBAE-FF997D9AC6CA}" type="slidenum">
              <a:rPr lang="sk-SK" altLang="en-US"/>
              <a:pPr/>
              <a:t>‹#›</a:t>
            </a:fld>
            <a:endParaRPr lang="sk-SK" altLang="en-US"/>
          </a:p>
        </p:txBody>
      </p:sp>
    </p:spTree>
    <p:extLst>
      <p:ext uri="{BB962C8B-B14F-4D97-AF65-F5344CB8AC3E}">
        <p14:creationId xmlns:p14="http://schemas.microsoft.com/office/powerpoint/2010/main" val="1878086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5CB4B131-EB87-485D-A5D7-FE6C92CABC6E}"/>
              </a:ext>
            </a:extLst>
          </p:cNvPr>
          <p:cNvSpPr>
            <a:spLocks noGrp="1"/>
          </p:cNvSpPr>
          <p:nvPr>
            <p:ph type="dt" sz="half" idx="10"/>
          </p:nvPr>
        </p:nvSpPr>
        <p:spPr/>
        <p:txBody>
          <a:bodyPr/>
          <a:lstStyle>
            <a:lvl1pPr>
              <a:defRPr/>
            </a:lvl1pPr>
          </a:lstStyle>
          <a:p>
            <a:pPr>
              <a:defRPr/>
            </a:pPr>
            <a:fld id="{8B8B6979-7F67-4C0D-879B-69A2149F0D85}" type="datetimeFigureOut">
              <a:rPr lang="sk-SK"/>
              <a:pPr>
                <a:defRPr/>
              </a:pPr>
              <a:t>6. 9. 2018</a:t>
            </a:fld>
            <a:endParaRPr lang="sk-SK"/>
          </a:p>
        </p:txBody>
      </p:sp>
      <p:sp>
        <p:nvSpPr>
          <p:cNvPr id="8" name="Footer Placeholder 2">
            <a:extLst>
              <a:ext uri="{FF2B5EF4-FFF2-40B4-BE49-F238E27FC236}">
                <a16:creationId xmlns:a16="http://schemas.microsoft.com/office/drawing/2014/main" id="{0D999634-CB4C-4459-A26F-0CBDAD519996}"/>
              </a:ext>
            </a:extLst>
          </p:cNvPr>
          <p:cNvSpPr>
            <a:spLocks noGrp="1"/>
          </p:cNvSpPr>
          <p:nvPr>
            <p:ph type="ftr" sz="quarter" idx="11"/>
          </p:nvPr>
        </p:nvSpPr>
        <p:spPr/>
        <p:txBody>
          <a:bodyPr/>
          <a:lstStyle>
            <a:lvl1pPr>
              <a:defRPr/>
            </a:lvl1pPr>
          </a:lstStyle>
          <a:p>
            <a:pPr>
              <a:defRPr/>
            </a:pPr>
            <a:endParaRPr lang="sk-SK"/>
          </a:p>
        </p:txBody>
      </p:sp>
      <p:sp>
        <p:nvSpPr>
          <p:cNvPr id="9" name="Slide Number Placeholder 22">
            <a:extLst>
              <a:ext uri="{FF2B5EF4-FFF2-40B4-BE49-F238E27FC236}">
                <a16:creationId xmlns:a16="http://schemas.microsoft.com/office/drawing/2014/main" id="{C1CD9C41-14B5-403A-8192-0F66FE158840}"/>
              </a:ext>
            </a:extLst>
          </p:cNvPr>
          <p:cNvSpPr>
            <a:spLocks noGrp="1"/>
          </p:cNvSpPr>
          <p:nvPr>
            <p:ph type="sldNum" sz="quarter" idx="12"/>
          </p:nvPr>
        </p:nvSpPr>
        <p:spPr/>
        <p:txBody>
          <a:bodyPr/>
          <a:lstStyle>
            <a:lvl1pPr>
              <a:defRPr/>
            </a:lvl1pPr>
          </a:lstStyle>
          <a:p>
            <a:fld id="{57877D78-AE1A-4AD5-8BC7-A1D43B516B44}" type="slidenum">
              <a:rPr lang="sk-SK" altLang="en-US"/>
              <a:pPr/>
              <a:t>‹#›</a:t>
            </a:fld>
            <a:endParaRPr lang="sk-SK" altLang="en-US"/>
          </a:p>
        </p:txBody>
      </p:sp>
    </p:spTree>
    <p:extLst>
      <p:ext uri="{BB962C8B-B14F-4D97-AF65-F5344CB8AC3E}">
        <p14:creationId xmlns:p14="http://schemas.microsoft.com/office/powerpoint/2010/main" val="9827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61F5D2C7-CB55-4738-9806-145A9BED2190}"/>
              </a:ext>
            </a:extLst>
          </p:cNvPr>
          <p:cNvSpPr>
            <a:spLocks noGrp="1"/>
          </p:cNvSpPr>
          <p:nvPr>
            <p:ph type="dt" sz="half" idx="10"/>
          </p:nvPr>
        </p:nvSpPr>
        <p:spPr/>
        <p:txBody>
          <a:bodyPr/>
          <a:lstStyle>
            <a:lvl1pPr>
              <a:defRPr/>
            </a:lvl1pPr>
          </a:lstStyle>
          <a:p>
            <a:pPr>
              <a:defRPr/>
            </a:pPr>
            <a:fld id="{EF4F9246-0BF3-42A0-AA85-9F3D05C9E90B}" type="datetimeFigureOut">
              <a:rPr lang="sk-SK"/>
              <a:pPr>
                <a:defRPr/>
              </a:pPr>
              <a:t>6. 9. 2018</a:t>
            </a:fld>
            <a:endParaRPr lang="sk-SK"/>
          </a:p>
        </p:txBody>
      </p:sp>
      <p:sp>
        <p:nvSpPr>
          <p:cNvPr id="4" name="Footer Placeholder 2">
            <a:extLst>
              <a:ext uri="{FF2B5EF4-FFF2-40B4-BE49-F238E27FC236}">
                <a16:creationId xmlns:a16="http://schemas.microsoft.com/office/drawing/2014/main" id="{0D8A8538-7314-4EE6-95F4-AD4C368E1724}"/>
              </a:ext>
            </a:extLst>
          </p:cNvPr>
          <p:cNvSpPr>
            <a:spLocks noGrp="1"/>
          </p:cNvSpPr>
          <p:nvPr>
            <p:ph type="ftr" sz="quarter" idx="11"/>
          </p:nvPr>
        </p:nvSpPr>
        <p:spPr/>
        <p:txBody>
          <a:bodyPr/>
          <a:lstStyle>
            <a:lvl1pPr>
              <a:defRPr/>
            </a:lvl1pPr>
          </a:lstStyle>
          <a:p>
            <a:pPr>
              <a:defRPr/>
            </a:pPr>
            <a:endParaRPr lang="sk-SK"/>
          </a:p>
        </p:txBody>
      </p:sp>
      <p:sp>
        <p:nvSpPr>
          <p:cNvPr id="5" name="Slide Number Placeholder 22">
            <a:extLst>
              <a:ext uri="{FF2B5EF4-FFF2-40B4-BE49-F238E27FC236}">
                <a16:creationId xmlns:a16="http://schemas.microsoft.com/office/drawing/2014/main" id="{0A584BE1-1395-481A-8B31-B4B734FF4794}"/>
              </a:ext>
            </a:extLst>
          </p:cNvPr>
          <p:cNvSpPr>
            <a:spLocks noGrp="1"/>
          </p:cNvSpPr>
          <p:nvPr>
            <p:ph type="sldNum" sz="quarter" idx="12"/>
          </p:nvPr>
        </p:nvSpPr>
        <p:spPr/>
        <p:txBody>
          <a:bodyPr/>
          <a:lstStyle>
            <a:lvl1pPr>
              <a:defRPr/>
            </a:lvl1pPr>
          </a:lstStyle>
          <a:p>
            <a:fld id="{012F81EF-C976-40F1-9942-CE95F352BE3B}" type="slidenum">
              <a:rPr lang="sk-SK" altLang="en-US"/>
              <a:pPr/>
              <a:t>‹#›</a:t>
            </a:fld>
            <a:endParaRPr lang="sk-SK" altLang="en-US"/>
          </a:p>
        </p:txBody>
      </p:sp>
    </p:spTree>
    <p:extLst>
      <p:ext uri="{BB962C8B-B14F-4D97-AF65-F5344CB8AC3E}">
        <p14:creationId xmlns:p14="http://schemas.microsoft.com/office/powerpoint/2010/main" val="98879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595CBC6B-952C-4FB6-AF7B-48F4F1EDA0B3}"/>
              </a:ext>
            </a:extLst>
          </p:cNvPr>
          <p:cNvSpPr>
            <a:spLocks noGrp="1"/>
          </p:cNvSpPr>
          <p:nvPr>
            <p:ph type="dt" sz="half" idx="10"/>
          </p:nvPr>
        </p:nvSpPr>
        <p:spPr/>
        <p:txBody>
          <a:bodyPr/>
          <a:lstStyle>
            <a:lvl1pPr>
              <a:defRPr/>
            </a:lvl1pPr>
          </a:lstStyle>
          <a:p>
            <a:pPr>
              <a:defRPr/>
            </a:pPr>
            <a:fld id="{8A97B27C-5DB7-4C01-99EA-D3B93BBF08E7}" type="datetimeFigureOut">
              <a:rPr lang="sk-SK"/>
              <a:pPr>
                <a:defRPr/>
              </a:pPr>
              <a:t>6. 9. 2018</a:t>
            </a:fld>
            <a:endParaRPr lang="sk-SK"/>
          </a:p>
        </p:txBody>
      </p:sp>
      <p:sp>
        <p:nvSpPr>
          <p:cNvPr id="3" name="Footer Placeholder 2">
            <a:extLst>
              <a:ext uri="{FF2B5EF4-FFF2-40B4-BE49-F238E27FC236}">
                <a16:creationId xmlns:a16="http://schemas.microsoft.com/office/drawing/2014/main" id="{45404324-BECD-468D-95A6-CBF71901D22A}"/>
              </a:ext>
            </a:extLst>
          </p:cNvPr>
          <p:cNvSpPr>
            <a:spLocks noGrp="1"/>
          </p:cNvSpPr>
          <p:nvPr>
            <p:ph type="ftr" sz="quarter" idx="11"/>
          </p:nvPr>
        </p:nvSpPr>
        <p:spPr/>
        <p:txBody>
          <a:bodyPr/>
          <a:lstStyle>
            <a:lvl1pPr>
              <a:defRPr/>
            </a:lvl1pPr>
          </a:lstStyle>
          <a:p>
            <a:pPr>
              <a:defRPr/>
            </a:pPr>
            <a:endParaRPr lang="sk-SK"/>
          </a:p>
        </p:txBody>
      </p:sp>
      <p:sp>
        <p:nvSpPr>
          <p:cNvPr id="4" name="Slide Number Placeholder 22">
            <a:extLst>
              <a:ext uri="{FF2B5EF4-FFF2-40B4-BE49-F238E27FC236}">
                <a16:creationId xmlns:a16="http://schemas.microsoft.com/office/drawing/2014/main" id="{4A1719A7-165C-4FDD-9CA5-6ED3287CE17B}"/>
              </a:ext>
            </a:extLst>
          </p:cNvPr>
          <p:cNvSpPr>
            <a:spLocks noGrp="1"/>
          </p:cNvSpPr>
          <p:nvPr>
            <p:ph type="sldNum" sz="quarter" idx="12"/>
          </p:nvPr>
        </p:nvSpPr>
        <p:spPr/>
        <p:txBody>
          <a:bodyPr/>
          <a:lstStyle>
            <a:lvl1pPr>
              <a:defRPr/>
            </a:lvl1pPr>
          </a:lstStyle>
          <a:p>
            <a:fld id="{9585A477-3140-49FE-A483-836A90DCBC78}" type="slidenum">
              <a:rPr lang="sk-SK" altLang="en-US"/>
              <a:pPr/>
              <a:t>‹#›</a:t>
            </a:fld>
            <a:endParaRPr lang="sk-SK" altLang="en-US"/>
          </a:p>
        </p:txBody>
      </p:sp>
    </p:spTree>
    <p:extLst>
      <p:ext uri="{BB962C8B-B14F-4D97-AF65-F5344CB8AC3E}">
        <p14:creationId xmlns:p14="http://schemas.microsoft.com/office/powerpoint/2010/main" val="31849625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90F765-BF26-40AD-8445-442EDF7B7958}"/>
              </a:ext>
            </a:extLst>
          </p:cNvPr>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useBgFill="1">
        <p:nvSpPr>
          <p:cNvPr id="6" name="Rounded Rectangle 10">
            <a:extLst>
              <a:ext uri="{FF2B5EF4-FFF2-40B4-BE49-F238E27FC236}">
                <a16:creationId xmlns:a16="http://schemas.microsoft.com/office/drawing/2014/main" id="{B3D9643C-7FB1-46F8-BD53-64C28BA1EA77}"/>
              </a:ext>
            </a:extLst>
          </p:cNvPr>
          <p:cNvSpPr/>
          <p:nvPr/>
        </p:nvSpPr>
        <p:spPr>
          <a:xfrm>
            <a:off x="84668" y="69850"/>
            <a:ext cx="12018433"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93E2AF0F-C1DB-4D24-9152-F1A6CC450A5E}"/>
              </a:ext>
            </a:extLst>
          </p:cNvPr>
          <p:cNvSpPr>
            <a:spLocks noGrp="1"/>
          </p:cNvSpPr>
          <p:nvPr>
            <p:ph type="dt" sz="half" idx="10"/>
          </p:nvPr>
        </p:nvSpPr>
        <p:spPr/>
        <p:txBody>
          <a:bodyPr/>
          <a:lstStyle>
            <a:lvl1pPr>
              <a:defRPr/>
            </a:lvl1pPr>
          </a:lstStyle>
          <a:p>
            <a:pPr>
              <a:defRPr/>
            </a:pPr>
            <a:fld id="{7111DE48-1ECF-4F62-8B3A-F89BE762A962}" type="datetimeFigureOut">
              <a:rPr lang="sk-SK"/>
              <a:pPr>
                <a:defRPr/>
              </a:pPr>
              <a:t>6. 9. 2018</a:t>
            </a:fld>
            <a:endParaRPr lang="sk-SK"/>
          </a:p>
        </p:txBody>
      </p:sp>
      <p:sp>
        <p:nvSpPr>
          <p:cNvPr id="8" name="Footer Placeholder 5">
            <a:extLst>
              <a:ext uri="{FF2B5EF4-FFF2-40B4-BE49-F238E27FC236}">
                <a16:creationId xmlns:a16="http://schemas.microsoft.com/office/drawing/2014/main" id="{F336A182-43D0-47F9-8F36-D80BA0126B13}"/>
              </a:ext>
            </a:extLst>
          </p:cNvPr>
          <p:cNvSpPr>
            <a:spLocks noGrp="1"/>
          </p:cNvSpPr>
          <p:nvPr>
            <p:ph type="ftr" sz="quarter" idx="11"/>
          </p:nvPr>
        </p:nvSpPr>
        <p:spPr/>
        <p:txBody>
          <a:bodyPr/>
          <a:lstStyle>
            <a:lvl1pPr>
              <a:defRPr/>
            </a:lvl1pPr>
          </a:lstStyle>
          <a:p>
            <a:pPr>
              <a:defRPr/>
            </a:pPr>
            <a:endParaRPr lang="sk-SK"/>
          </a:p>
        </p:txBody>
      </p:sp>
      <p:sp>
        <p:nvSpPr>
          <p:cNvPr id="9" name="Slide Number Placeholder 6">
            <a:extLst>
              <a:ext uri="{FF2B5EF4-FFF2-40B4-BE49-F238E27FC236}">
                <a16:creationId xmlns:a16="http://schemas.microsoft.com/office/drawing/2014/main" id="{A1171B6F-90CA-4885-BAE4-4A134AC0D4CF}"/>
              </a:ext>
            </a:extLst>
          </p:cNvPr>
          <p:cNvSpPr>
            <a:spLocks noGrp="1"/>
          </p:cNvSpPr>
          <p:nvPr>
            <p:ph type="sldNum" sz="quarter" idx="12"/>
          </p:nvPr>
        </p:nvSpPr>
        <p:spPr/>
        <p:txBody>
          <a:bodyPr/>
          <a:lstStyle>
            <a:lvl1pPr>
              <a:defRPr/>
            </a:lvl1pPr>
          </a:lstStyle>
          <a:p>
            <a:fld id="{D7C8CC1C-B90D-409D-B41C-19F095603AB7}" type="slidenum">
              <a:rPr lang="sk-SK" altLang="en-US"/>
              <a:pPr/>
              <a:t>‹#›</a:t>
            </a:fld>
            <a:endParaRPr lang="sk-SK" altLang="en-US"/>
          </a:p>
        </p:txBody>
      </p:sp>
    </p:spTree>
    <p:extLst>
      <p:ext uri="{BB962C8B-B14F-4D97-AF65-F5344CB8AC3E}">
        <p14:creationId xmlns:p14="http://schemas.microsoft.com/office/powerpoint/2010/main" val="2315797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700"/>
            </a:lvl1pPr>
          </a:lstStyle>
          <a:p>
            <a:r>
              <a:rPr lang="en-US" dirty="0"/>
              <a:t>Click to edit Master title style</a:t>
            </a:r>
          </a:p>
        </p:txBody>
      </p:sp>
      <p:sp>
        <p:nvSpPr>
          <p:cNvPr id="3" name="Content Placeholder 2"/>
          <p:cNvSpPr>
            <a:spLocks noGrp="1"/>
          </p:cNvSpPr>
          <p:nvPr>
            <p:ph idx="1"/>
          </p:nvPr>
        </p:nvSpPr>
        <p:spPr>
          <a:xfrm>
            <a:off x="1640936" y="1672088"/>
            <a:ext cx="10212917" cy="4227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A330182-E940-431E-B559-CD27EB31DD28}" type="datetimeFigureOut">
              <a:rPr lang="en-US" smtClean="0"/>
              <a:t>9/6/2018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14863662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E84E26-BA2B-4FCE-8FC0-83D81961820F}"/>
              </a:ext>
            </a:extLst>
          </p:cNvPr>
          <p:cNvSpPr/>
          <p:nvPr/>
        </p:nvSpPr>
        <p:spPr>
          <a:xfrm flipV="1">
            <a:off x="91018" y="4683126"/>
            <a:ext cx="1200996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 name="Rectangle 5">
            <a:extLst>
              <a:ext uri="{FF2B5EF4-FFF2-40B4-BE49-F238E27FC236}">
                <a16:creationId xmlns:a16="http://schemas.microsoft.com/office/drawing/2014/main" id="{57AEE5A3-320D-4466-96F7-E101CA43A7F7}"/>
              </a:ext>
            </a:extLst>
          </p:cNvPr>
          <p:cNvSpPr/>
          <p:nvPr/>
        </p:nvSpPr>
        <p:spPr>
          <a:xfrm>
            <a:off x="91018" y="4649789"/>
            <a:ext cx="12009967"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Rectangle 6">
            <a:extLst>
              <a:ext uri="{FF2B5EF4-FFF2-40B4-BE49-F238E27FC236}">
                <a16:creationId xmlns:a16="http://schemas.microsoft.com/office/drawing/2014/main" id="{990A2E92-0CA1-4208-9069-69CEEBD7EA38}"/>
              </a:ext>
            </a:extLst>
          </p:cNvPr>
          <p:cNvSpPr/>
          <p:nvPr/>
        </p:nvSpPr>
        <p:spPr>
          <a:xfrm>
            <a:off x="91018" y="4773614"/>
            <a:ext cx="12009967"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05CF3F67-2F58-4057-9FBE-DE7C11FD1F60}"/>
              </a:ext>
            </a:extLst>
          </p:cNvPr>
          <p:cNvSpPr>
            <a:spLocks noGrp="1"/>
          </p:cNvSpPr>
          <p:nvPr>
            <p:ph type="dt" sz="half" idx="10"/>
          </p:nvPr>
        </p:nvSpPr>
        <p:spPr/>
        <p:txBody>
          <a:bodyPr/>
          <a:lstStyle>
            <a:lvl1pPr>
              <a:defRPr/>
            </a:lvl1pPr>
          </a:lstStyle>
          <a:p>
            <a:pPr>
              <a:defRPr/>
            </a:pPr>
            <a:fld id="{D624ABBE-A45E-4509-93E2-B958598F9A1E}" type="datetimeFigureOut">
              <a:rPr lang="sk-SK"/>
              <a:pPr>
                <a:defRPr/>
              </a:pPr>
              <a:t>6. 9. 2018</a:t>
            </a:fld>
            <a:endParaRPr lang="sk-SK"/>
          </a:p>
        </p:txBody>
      </p:sp>
      <p:sp>
        <p:nvSpPr>
          <p:cNvPr id="9" name="Footer Placeholder 5">
            <a:extLst>
              <a:ext uri="{FF2B5EF4-FFF2-40B4-BE49-F238E27FC236}">
                <a16:creationId xmlns:a16="http://schemas.microsoft.com/office/drawing/2014/main" id="{06C5223B-2BEE-46C9-8797-D8E2DB5EE550}"/>
              </a:ext>
            </a:extLst>
          </p:cNvPr>
          <p:cNvSpPr>
            <a:spLocks noGrp="1"/>
          </p:cNvSpPr>
          <p:nvPr>
            <p:ph type="ftr" sz="quarter" idx="11"/>
          </p:nvPr>
        </p:nvSpPr>
        <p:spPr>
          <a:xfrm>
            <a:off x="1219200" y="6172200"/>
            <a:ext cx="5181600" cy="457200"/>
          </a:xfrm>
        </p:spPr>
        <p:txBody>
          <a:bodyPr/>
          <a:lstStyle>
            <a:lvl1pPr>
              <a:defRPr/>
            </a:lvl1pPr>
          </a:lstStyle>
          <a:p>
            <a:pPr>
              <a:defRPr/>
            </a:pPr>
            <a:endParaRPr lang="sk-SK"/>
          </a:p>
        </p:txBody>
      </p:sp>
      <p:sp>
        <p:nvSpPr>
          <p:cNvPr id="10" name="Slide Number Placeholder 6">
            <a:extLst>
              <a:ext uri="{FF2B5EF4-FFF2-40B4-BE49-F238E27FC236}">
                <a16:creationId xmlns:a16="http://schemas.microsoft.com/office/drawing/2014/main" id="{69BEB590-E689-4434-94B5-1C5966E92E24}"/>
              </a:ext>
            </a:extLst>
          </p:cNvPr>
          <p:cNvSpPr>
            <a:spLocks noGrp="1"/>
          </p:cNvSpPr>
          <p:nvPr>
            <p:ph type="sldNum" sz="quarter" idx="12"/>
          </p:nvPr>
        </p:nvSpPr>
        <p:spPr>
          <a:xfrm>
            <a:off x="194733" y="6208713"/>
            <a:ext cx="609600" cy="457200"/>
          </a:xfrm>
        </p:spPr>
        <p:txBody>
          <a:bodyPr/>
          <a:lstStyle>
            <a:lvl1pPr>
              <a:defRPr/>
            </a:lvl1pPr>
          </a:lstStyle>
          <a:p>
            <a:fld id="{C4E02BFB-5528-4B05-97E4-6D110334551E}" type="slidenum">
              <a:rPr lang="sk-SK" altLang="en-US"/>
              <a:pPr/>
              <a:t>‹#›</a:t>
            </a:fld>
            <a:endParaRPr lang="sk-SK" altLang="en-US"/>
          </a:p>
        </p:txBody>
      </p:sp>
    </p:spTree>
    <p:extLst>
      <p:ext uri="{BB962C8B-B14F-4D97-AF65-F5344CB8AC3E}">
        <p14:creationId xmlns:p14="http://schemas.microsoft.com/office/powerpoint/2010/main" val="416502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764CA858-6E33-46B5-8B80-6229E5DF4CBC}"/>
              </a:ext>
            </a:extLst>
          </p:cNvPr>
          <p:cNvSpPr>
            <a:spLocks noGrp="1"/>
          </p:cNvSpPr>
          <p:nvPr>
            <p:ph type="dt" sz="half" idx="10"/>
          </p:nvPr>
        </p:nvSpPr>
        <p:spPr/>
        <p:txBody>
          <a:bodyPr/>
          <a:lstStyle>
            <a:lvl1pPr>
              <a:defRPr/>
            </a:lvl1pPr>
          </a:lstStyle>
          <a:p>
            <a:pPr>
              <a:defRPr/>
            </a:pPr>
            <a:fld id="{1409ED25-E163-431A-8665-ACCF708A005D}" type="datetimeFigureOut">
              <a:rPr lang="sk-SK"/>
              <a:pPr>
                <a:defRPr/>
              </a:pPr>
              <a:t>6. 9. 2018</a:t>
            </a:fld>
            <a:endParaRPr lang="sk-SK"/>
          </a:p>
        </p:txBody>
      </p:sp>
      <p:sp>
        <p:nvSpPr>
          <p:cNvPr id="5" name="Footer Placeholder 2">
            <a:extLst>
              <a:ext uri="{FF2B5EF4-FFF2-40B4-BE49-F238E27FC236}">
                <a16:creationId xmlns:a16="http://schemas.microsoft.com/office/drawing/2014/main" id="{D4B129A6-18C8-4D7D-BBD7-944CA3C483A2}"/>
              </a:ext>
            </a:extLst>
          </p:cNvPr>
          <p:cNvSpPr>
            <a:spLocks noGrp="1"/>
          </p:cNvSpPr>
          <p:nvPr>
            <p:ph type="ftr" sz="quarter" idx="11"/>
          </p:nvPr>
        </p:nvSpPr>
        <p:spPr/>
        <p:txBody>
          <a:bodyPr/>
          <a:lstStyle>
            <a:lvl1pPr>
              <a:defRPr/>
            </a:lvl1pPr>
          </a:lstStyle>
          <a:p>
            <a:pPr>
              <a:defRPr/>
            </a:pPr>
            <a:endParaRPr lang="sk-SK"/>
          </a:p>
        </p:txBody>
      </p:sp>
      <p:sp>
        <p:nvSpPr>
          <p:cNvPr id="6" name="Slide Number Placeholder 22">
            <a:extLst>
              <a:ext uri="{FF2B5EF4-FFF2-40B4-BE49-F238E27FC236}">
                <a16:creationId xmlns:a16="http://schemas.microsoft.com/office/drawing/2014/main" id="{182F74E2-1C89-4D89-9A18-3090DB00B6AD}"/>
              </a:ext>
            </a:extLst>
          </p:cNvPr>
          <p:cNvSpPr>
            <a:spLocks noGrp="1"/>
          </p:cNvSpPr>
          <p:nvPr>
            <p:ph type="sldNum" sz="quarter" idx="12"/>
          </p:nvPr>
        </p:nvSpPr>
        <p:spPr/>
        <p:txBody>
          <a:bodyPr/>
          <a:lstStyle>
            <a:lvl1pPr>
              <a:defRPr/>
            </a:lvl1pPr>
          </a:lstStyle>
          <a:p>
            <a:fld id="{53506F22-592B-41B8-96B7-AFC0545E33E6}" type="slidenum">
              <a:rPr lang="sk-SK" altLang="en-US"/>
              <a:pPr/>
              <a:t>‹#›</a:t>
            </a:fld>
            <a:endParaRPr lang="sk-SK" altLang="en-US"/>
          </a:p>
        </p:txBody>
      </p:sp>
    </p:spTree>
    <p:extLst>
      <p:ext uri="{BB962C8B-B14F-4D97-AF65-F5344CB8AC3E}">
        <p14:creationId xmlns:p14="http://schemas.microsoft.com/office/powerpoint/2010/main" val="3028016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17371154-7AE3-412F-B3EC-81A0D5132835}"/>
              </a:ext>
            </a:extLst>
          </p:cNvPr>
          <p:cNvSpPr>
            <a:spLocks noGrp="1"/>
          </p:cNvSpPr>
          <p:nvPr>
            <p:ph type="dt" sz="half" idx="10"/>
          </p:nvPr>
        </p:nvSpPr>
        <p:spPr/>
        <p:txBody>
          <a:bodyPr/>
          <a:lstStyle>
            <a:lvl1pPr>
              <a:defRPr/>
            </a:lvl1pPr>
          </a:lstStyle>
          <a:p>
            <a:pPr>
              <a:defRPr/>
            </a:pPr>
            <a:fld id="{767E5425-F88F-4CA1-98AF-9CD90CA9E9A1}" type="datetimeFigureOut">
              <a:rPr lang="sk-SK"/>
              <a:pPr>
                <a:defRPr/>
              </a:pPr>
              <a:t>6. 9. 2018</a:t>
            </a:fld>
            <a:endParaRPr lang="sk-SK"/>
          </a:p>
        </p:txBody>
      </p:sp>
      <p:sp>
        <p:nvSpPr>
          <p:cNvPr id="5" name="Footer Placeholder 2">
            <a:extLst>
              <a:ext uri="{FF2B5EF4-FFF2-40B4-BE49-F238E27FC236}">
                <a16:creationId xmlns:a16="http://schemas.microsoft.com/office/drawing/2014/main" id="{67940013-7325-4F3E-83E1-DBC46C3022E3}"/>
              </a:ext>
            </a:extLst>
          </p:cNvPr>
          <p:cNvSpPr>
            <a:spLocks noGrp="1"/>
          </p:cNvSpPr>
          <p:nvPr>
            <p:ph type="ftr" sz="quarter" idx="11"/>
          </p:nvPr>
        </p:nvSpPr>
        <p:spPr/>
        <p:txBody>
          <a:bodyPr/>
          <a:lstStyle>
            <a:lvl1pPr>
              <a:defRPr/>
            </a:lvl1pPr>
          </a:lstStyle>
          <a:p>
            <a:pPr>
              <a:defRPr/>
            </a:pPr>
            <a:endParaRPr lang="sk-SK"/>
          </a:p>
        </p:txBody>
      </p:sp>
      <p:sp>
        <p:nvSpPr>
          <p:cNvPr id="6" name="Slide Number Placeholder 22">
            <a:extLst>
              <a:ext uri="{FF2B5EF4-FFF2-40B4-BE49-F238E27FC236}">
                <a16:creationId xmlns:a16="http://schemas.microsoft.com/office/drawing/2014/main" id="{7488C52D-51A1-4CED-B1C8-AD0FB2CDF742}"/>
              </a:ext>
            </a:extLst>
          </p:cNvPr>
          <p:cNvSpPr>
            <a:spLocks noGrp="1"/>
          </p:cNvSpPr>
          <p:nvPr>
            <p:ph type="sldNum" sz="quarter" idx="12"/>
          </p:nvPr>
        </p:nvSpPr>
        <p:spPr/>
        <p:txBody>
          <a:bodyPr/>
          <a:lstStyle>
            <a:lvl1pPr>
              <a:defRPr/>
            </a:lvl1pPr>
          </a:lstStyle>
          <a:p>
            <a:fld id="{5B8039AF-F0E6-4E21-936B-D74C74314AE1}" type="slidenum">
              <a:rPr lang="sk-SK" altLang="en-US"/>
              <a:pPr/>
              <a:t>‹#›</a:t>
            </a:fld>
            <a:endParaRPr lang="sk-SK" altLang="en-US"/>
          </a:p>
        </p:txBody>
      </p:sp>
    </p:spTree>
    <p:extLst>
      <p:ext uri="{BB962C8B-B14F-4D97-AF65-F5344CB8AC3E}">
        <p14:creationId xmlns:p14="http://schemas.microsoft.com/office/powerpoint/2010/main" val="370853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5A330182-E940-431E-B559-CD27EB31DD28}" type="datetimeFigureOut">
              <a:rPr lang="en-US" smtClean="0"/>
              <a:t>9/6/2018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402827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727200" y="1905001"/>
            <a:ext cx="5003800" cy="4227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34200" y="1905001"/>
            <a:ext cx="5005917" cy="4227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5A330182-E940-431E-B559-CD27EB31DD28}" type="datetimeFigureOut">
              <a:rPr lang="en-US" smtClean="0"/>
              <a:t>9/6/2018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226531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5A330182-E940-431E-B559-CD27EB31DD28}" type="datetimeFigureOut">
              <a:rPr lang="en-US" smtClean="0"/>
              <a:t>9/6/2018</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203904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lvl1pPr>
              <a:defRPr/>
            </a:lvl1pPr>
          </a:lstStyle>
          <a:p>
            <a:fld id="{5A330182-E940-431E-B559-CD27EB31DD28}" type="datetimeFigureOut">
              <a:rPr lang="en-US" smtClean="0"/>
              <a:t>9/6/2018</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396062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A330182-E940-431E-B559-CD27EB31DD28}" type="datetimeFigureOut">
              <a:rPr lang="en-US" smtClean="0"/>
              <a:t>9/6/2018</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973093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5A330182-E940-431E-B559-CD27EB31DD28}" type="datetimeFigureOut">
              <a:rPr lang="en-US" smtClean="0"/>
              <a:t>9/6/2018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31126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5A330182-E940-431E-B559-CD27EB31DD28}" type="datetimeFigureOut">
              <a:rPr lang="en-US" smtClean="0"/>
              <a:t>9/6/2018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BFD13D9-4FA2-4C64-941E-8FAE02DC1F76}" type="slidenum">
              <a:rPr lang="en-US" smtClean="0"/>
              <a:t>‹#›</a:t>
            </a:fld>
            <a:endParaRPr lang="en-US"/>
          </a:p>
        </p:txBody>
      </p:sp>
    </p:spTree>
    <p:extLst>
      <p:ext uri="{BB962C8B-B14F-4D97-AF65-F5344CB8AC3E}">
        <p14:creationId xmlns:p14="http://schemas.microsoft.com/office/powerpoint/2010/main" val="200883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609600" y="76200"/>
            <a:ext cx="11379200" cy="1371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64522" name="Rectangle 10"/>
          <p:cNvSpPr>
            <a:spLocks noGrp="1" noChangeArrowheads="1"/>
          </p:cNvSpPr>
          <p:nvPr>
            <p:ph type="body" idx="1"/>
          </p:nvPr>
        </p:nvSpPr>
        <p:spPr bwMode="auto">
          <a:xfrm>
            <a:off x="1727200" y="1905001"/>
            <a:ext cx="10212917"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64523" name="Rectangle 11"/>
          <p:cNvSpPr>
            <a:spLocks noGrp="1" noChangeArrowheads="1"/>
          </p:cNvSpPr>
          <p:nvPr>
            <p:ph type="dt" sz="half" idx="2"/>
          </p:nvPr>
        </p:nvSpPr>
        <p:spPr bwMode="auto">
          <a:xfrm>
            <a:off x="15240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fld id="{5A330182-E940-431E-B559-CD27EB31DD28}" type="datetimeFigureOut">
              <a:rPr lang="en-US" smtClean="0"/>
              <a:t>9/6/2018</a:t>
            </a:fld>
            <a:endParaRPr lang="en-US"/>
          </a:p>
        </p:txBody>
      </p:sp>
      <p:sp>
        <p:nvSpPr>
          <p:cNvPr id="64524"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64525"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CBFD13D9-4FA2-4C64-941E-8FAE02DC1F76}" type="slidenum">
              <a:rPr lang="en-US" smtClean="0"/>
              <a:t>‹#›</a:t>
            </a:fld>
            <a:endParaRPr lang="en-US"/>
          </a:p>
        </p:txBody>
      </p:sp>
    </p:spTree>
    <p:extLst>
      <p:ext uri="{BB962C8B-B14F-4D97-AF65-F5344CB8AC3E}">
        <p14:creationId xmlns:p14="http://schemas.microsoft.com/office/powerpoint/2010/main" val="667307930"/>
      </p:ext>
    </p:extLst>
  </p:cSld>
  <p:clrMap bg1="dk2" tx1="lt1" bg2="dk1"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rtl="0" eaLnBrk="1" fontAlgn="base" hangingPunct="1">
        <a:spcBef>
          <a:spcPct val="0"/>
        </a:spcBef>
        <a:spcAft>
          <a:spcPct val="0"/>
        </a:spcAft>
        <a:defRPr sz="5400" b="1">
          <a:solidFill>
            <a:srgbClr val="000000"/>
          </a:solidFill>
          <a:latin typeface="+mj-lt"/>
          <a:ea typeface="+mj-ea"/>
          <a:cs typeface="+mj-cs"/>
        </a:defRPr>
      </a:lvl1pPr>
      <a:lvl2pPr algn="l" rtl="0" eaLnBrk="1" fontAlgn="base" hangingPunct="1">
        <a:spcBef>
          <a:spcPct val="0"/>
        </a:spcBef>
        <a:spcAft>
          <a:spcPct val="0"/>
        </a:spcAft>
        <a:defRPr sz="5400" b="1">
          <a:solidFill>
            <a:schemeClr val="tx2"/>
          </a:solidFill>
          <a:latin typeface="Tahoma" pitchFamily="34" charset="0"/>
        </a:defRPr>
      </a:lvl2pPr>
      <a:lvl3pPr algn="l" rtl="0" eaLnBrk="1" fontAlgn="base" hangingPunct="1">
        <a:spcBef>
          <a:spcPct val="0"/>
        </a:spcBef>
        <a:spcAft>
          <a:spcPct val="0"/>
        </a:spcAft>
        <a:defRPr sz="5400" b="1">
          <a:solidFill>
            <a:schemeClr val="tx2"/>
          </a:solidFill>
          <a:latin typeface="Tahoma" pitchFamily="34" charset="0"/>
        </a:defRPr>
      </a:lvl3pPr>
      <a:lvl4pPr algn="l" rtl="0" eaLnBrk="1" fontAlgn="base" hangingPunct="1">
        <a:spcBef>
          <a:spcPct val="0"/>
        </a:spcBef>
        <a:spcAft>
          <a:spcPct val="0"/>
        </a:spcAft>
        <a:defRPr sz="5400" b="1">
          <a:solidFill>
            <a:schemeClr val="tx2"/>
          </a:solidFill>
          <a:latin typeface="Tahoma" pitchFamily="34" charset="0"/>
        </a:defRPr>
      </a:lvl4pPr>
      <a:lvl5pPr algn="l" rtl="0" eaLnBrk="1" fontAlgn="base" hangingPunct="1">
        <a:spcBef>
          <a:spcPct val="0"/>
        </a:spcBef>
        <a:spcAft>
          <a:spcPct val="0"/>
        </a:spcAft>
        <a:defRPr sz="5400" b="1">
          <a:solidFill>
            <a:schemeClr val="tx2"/>
          </a:solidFill>
          <a:latin typeface="Tahoma" pitchFamily="34" charset="0"/>
        </a:defRPr>
      </a:lvl5pPr>
      <a:lvl6pPr marL="457200" algn="l" rtl="0" eaLnBrk="1" fontAlgn="base" hangingPunct="1">
        <a:spcBef>
          <a:spcPct val="0"/>
        </a:spcBef>
        <a:spcAft>
          <a:spcPct val="0"/>
        </a:spcAft>
        <a:defRPr sz="5400" b="1">
          <a:solidFill>
            <a:schemeClr val="tx2"/>
          </a:solidFill>
          <a:latin typeface="Tahoma" pitchFamily="34" charset="0"/>
        </a:defRPr>
      </a:lvl6pPr>
      <a:lvl7pPr marL="914400" algn="l" rtl="0" eaLnBrk="1" fontAlgn="base" hangingPunct="1">
        <a:spcBef>
          <a:spcPct val="0"/>
        </a:spcBef>
        <a:spcAft>
          <a:spcPct val="0"/>
        </a:spcAft>
        <a:defRPr sz="5400" b="1">
          <a:solidFill>
            <a:schemeClr val="tx2"/>
          </a:solidFill>
          <a:latin typeface="Tahoma" pitchFamily="34" charset="0"/>
        </a:defRPr>
      </a:lvl7pPr>
      <a:lvl8pPr marL="1371600" algn="l" rtl="0" eaLnBrk="1" fontAlgn="base" hangingPunct="1">
        <a:spcBef>
          <a:spcPct val="0"/>
        </a:spcBef>
        <a:spcAft>
          <a:spcPct val="0"/>
        </a:spcAft>
        <a:defRPr sz="5400" b="1">
          <a:solidFill>
            <a:schemeClr val="tx2"/>
          </a:solidFill>
          <a:latin typeface="Tahoma" pitchFamily="34" charset="0"/>
        </a:defRPr>
      </a:lvl8pPr>
      <a:lvl9pPr marL="1828800" algn="l" rtl="0" eaLnBrk="1" fontAlgn="base" hangingPunct="1">
        <a:spcBef>
          <a:spcPct val="0"/>
        </a:spcBef>
        <a:spcAft>
          <a:spcPct val="0"/>
        </a:spcAft>
        <a:defRPr sz="5400" b="1">
          <a:solidFill>
            <a:schemeClr val="tx2"/>
          </a:solidFill>
          <a:latin typeface="Tahoma" pitchFamily="34" charset="0"/>
        </a:defRPr>
      </a:lvl9pPr>
    </p:titleStyle>
    <p:bodyStyle>
      <a:lvl1pPr marL="342900" indent="-342900" algn="l" rtl="0" eaLnBrk="1" fontAlgn="base" hangingPunct="1">
        <a:spcBef>
          <a:spcPct val="40000"/>
        </a:spcBef>
        <a:spcAft>
          <a:spcPct val="0"/>
        </a:spcAft>
        <a:buClr>
          <a:schemeClr val="bg2"/>
        </a:buClr>
        <a:buSzPct val="85000"/>
        <a:buChar char="•"/>
        <a:defRPr sz="3600">
          <a:solidFill>
            <a:schemeClr val="bg2"/>
          </a:solidFill>
          <a:latin typeface="+mn-lt"/>
          <a:ea typeface="+mn-ea"/>
          <a:cs typeface="+mn-cs"/>
        </a:defRPr>
      </a:lvl1pPr>
      <a:lvl2pPr marL="742950" indent="-285750" algn="l" rtl="0" eaLnBrk="1" fontAlgn="base" hangingPunct="1">
        <a:spcBef>
          <a:spcPct val="40000"/>
        </a:spcBef>
        <a:spcAft>
          <a:spcPct val="0"/>
        </a:spcAft>
        <a:buClr>
          <a:schemeClr val="folHlink"/>
        </a:buClr>
        <a:buSzPct val="70000"/>
        <a:buChar char="•"/>
        <a:defRPr sz="3600">
          <a:solidFill>
            <a:schemeClr val="bg2"/>
          </a:solidFill>
          <a:latin typeface="+mn-lt"/>
        </a:defRPr>
      </a:lvl2pPr>
      <a:lvl3pPr marL="1143000" indent="-228600" algn="l" rtl="0" eaLnBrk="1" fontAlgn="base" hangingPunct="1">
        <a:spcBef>
          <a:spcPct val="40000"/>
        </a:spcBef>
        <a:spcAft>
          <a:spcPct val="0"/>
        </a:spcAft>
        <a:buClr>
          <a:schemeClr val="hlink"/>
        </a:buClr>
        <a:buSzPct val="85000"/>
        <a:buChar char="•"/>
        <a:defRPr sz="3200">
          <a:solidFill>
            <a:schemeClr val="bg2"/>
          </a:solidFill>
          <a:latin typeface="+mn-lt"/>
        </a:defRPr>
      </a:lvl3pPr>
      <a:lvl4pPr marL="1600200" indent="-228600" algn="l" rtl="0" eaLnBrk="1" fontAlgn="base" hangingPunct="1">
        <a:spcBef>
          <a:spcPct val="20000"/>
        </a:spcBef>
        <a:spcAft>
          <a:spcPct val="0"/>
        </a:spcAft>
        <a:buClr>
          <a:schemeClr val="accent2"/>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80000"/>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80000"/>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80000"/>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80000"/>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8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B0B91E3-94AB-4DE3-A667-BD40FC24E202}"/>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useBgFill="1">
        <p:nvSpPr>
          <p:cNvPr id="8" name="Rounded Rectangle 7">
            <a:extLst>
              <a:ext uri="{FF2B5EF4-FFF2-40B4-BE49-F238E27FC236}">
                <a16:creationId xmlns:a16="http://schemas.microsoft.com/office/drawing/2014/main" id="{27914C29-8308-498B-8AD3-D8710EC9070B}"/>
              </a:ext>
            </a:extLst>
          </p:cNvPr>
          <p:cNvSpPr/>
          <p:nvPr/>
        </p:nvSpPr>
        <p:spPr>
          <a:xfrm>
            <a:off x="84668" y="69850"/>
            <a:ext cx="12018433"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3076" name="Title Placeholder 21">
            <a:extLst>
              <a:ext uri="{FF2B5EF4-FFF2-40B4-BE49-F238E27FC236}">
                <a16:creationId xmlns:a16="http://schemas.microsoft.com/office/drawing/2014/main" id="{853449B7-65DC-4ADE-8E89-C7C2C8F78371}"/>
              </a:ext>
            </a:extLst>
          </p:cNvPr>
          <p:cNvSpPr>
            <a:spLocks noGrp="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3077" name="Text Placeholder 12">
            <a:extLst>
              <a:ext uri="{FF2B5EF4-FFF2-40B4-BE49-F238E27FC236}">
                <a16:creationId xmlns:a16="http://schemas.microsoft.com/office/drawing/2014/main" id="{3FBBB5E5-DF9B-4F9E-B0F0-F921508821D5}"/>
              </a:ext>
            </a:extLst>
          </p:cNvPr>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5991A154-A181-475A-9260-7AEEA763F27C}"/>
              </a:ext>
            </a:extLst>
          </p:cNvPr>
          <p:cNvSpPr>
            <a:spLocks noGrp="1"/>
          </p:cNvSpPr>
          <p:nvPr>
            <p:ph type="dt" sz="half" idx="2"/>
          </p:nvPr>
        </p:nvSpPr>
        <p:spPr>
          <a:xfrm>
            <a:off x="8229600" y="6191250"/>
            <a:ext cx="33020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E1FA16D7-B1ED-4AAD-B0F0-A7961DC9096A}" type="datetimeFigureOut">
              <a:rPr lang="sk-SK"/>
              <a:pPr>
                <a:defRPr/>
              </a:pPr>
              <a:t>6. 9. 2018</a:t>
            </a:fld>
            <a:endParaRPr lang="sk-SK"/>
          </a:p>
        </p:txBody>
      </p:sp>
      <p:sp>
        <p:nvSpPr>
          <p:cNvPr id="3" name="Footer Placeholder 2">
            <a:extLst>
              <a:ext uri="{FF2B5EF4-FFF2-40B4-BE49-F238E27FC236}">
                <a16:creationId xmlns:a16="http://schemas.microsoft.com/office/drawing/2014/main" id="{3E37D56B-9D5E-4BA8-9DB3-3A5094AE9F2C}"/>
              </a:ext>
            </a:extLst>
          </p:cNvPr>
          <p:cNvSpPr>
            <a:spLocks noGrp="1"/>
          </p:cNvSpPr>
          <p:nvPr>
            <p:ph type="ftr" sz="quarter" idx="3"/>
          </p:nvPr>
        </p:nvSpPr>
        <p:spPr>
          <a:xfrm>
            <a:off x="1219200" y="6172200"/>
            <a:ext cx="52832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endParaRPr lang="sk-SK"/>
          </a:p>
        </p:txBody>
      </p:sp>
      <p:sp>
        <p:nvSpPr>
          <p:cNvPr id="23" name="Slide Number Placeholder 22">
            <a:extLst>
              <a:ext uri="{FF2B5EF4-FFF2-40B4-BE49-F238E27FC236}">
                <a16:creationId xmlns:a16="http://schemas.microsoft.com/office/drawing/2014/main" id="{61AD90F9-98EA-42FE-9BB9-67B74A5536BF}"/>
              </a:ext>
            </a:extLst>
          </p:cNvPr>
          <p:cNvSpPr>
            <a:spLocks noGrp="1"/>
          </p:cNvSpPr>
          <p:nvPr>
            <p:ph type="sldNum" sz="quarter" idx="4"/>
          </p:nvPr>
        </p:nvSpPr>
        <p:spPr>
          <a:xfrm>
            <a:off x="194733" y="6210300"/>
            <a:ext cx="6096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panose="020B0503020102020204" pitchFamily="34" charset="0"/>
              </a:defRPr>
            </a:lvl1pPr>
          </a:lstStyle>
          <a:p>
            <a:fld id="{835DCD56-BC7C-438C-8290-F141CE1466FE}" type="slidenum">
              <a:rPr lang="sk-SK" altLang="en-US"/>
              <a:pPr/>
              <a:t>‹#›</a:t>
            </a:fld>
            <a:endParaRPr lang="sk-SK" altLang="en-US"/>
          </a:p>
        </p:txBody>
      </p:sp>
    </p:spTree>
    <p:extLst>
      <p:ext uri="{BB962C8B-B14F-4D97-AF65-F5344CB8AC3E}">
        <p14:creationId xmlns:p14="http://schemas.microsoft.com/office/powerpoint/2010/main" val="2289350252"/>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hiny.rstudio.com/gallery/movie-explorer.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xanzadu/Introduction-to-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9431"/>
            <a:ext cx="10363200" cy="1143000"/>
          </a:xfrm>
        </p:spPr>
        <p:txBody>
          <a:bodyPr>
            <a:normAutofit/>
          </a:bodyPr>
          <a:lstStyle/>
          <a:p>
            <a:r>
              <a:rPr lang="en-US" dirty="0"/>
              <a:t>Introduction to R</a:t>
            </a:r>
          </a:p>
        </p:txBody>
      </p:sp>
      <p:sp>
        <p:nvSpPr>
          <p:cNvPr id="5" name="Title 1"/>
          <p:cNvSpPr txBox="1">
            <a:spLocks/>
          </p:cNvSpPr>
          <p:nvPr/>
        </p:nvSpPr>
        <p:spPr bwMode="auto">
          <a:xfrm>
            <a:off x="847436" y="4065781"/>
            <a:ext cx="10363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noAutofit/>
          </a:bodyPr>
          <a:lstStyle>
            <a:lvl1pPr algn="ctr" rtl="0" eaLnBrk="1" fontAlgn="base" hangingPunct="1">
              <a:spcBef>
                <a:spcPct val="0"/>
              </a:spcBef>
              <a:spcAft>
                <a:spcPct val="0"/>
              </a:spcAft>
              <a:defRPr sz="6000" b="1">
                <a:solidFill>
                  <a:schemeClr val="tx2"/>
                </a:solidFill>
                <a:latin typeface="+mj-lt"/>
                <a:ea typeface="+mj-ea"/>
                <a:cs typeface="+mj-cs"/>
              </a:defRPr>
            </a:lvl1pPr>
            <a:lvl2pPr algn="l" rtl="0" eaLnBrk="1" fontAlgn="base" hangingPunct="1">
              <a:spcBef>
                <a:spcPct val="0"/>
              </a:spcBef>
              <a:spcAft>
                <a:spcPct val="0"/>
              </a:spcAft>
              <a:defRPr sz="5400" b="1">
                <a:solidFill>
                  <a:schemeClr val="tx2"/>
                </a:solidFill>
                <a:latin typeface="Tahoma" pitchFamily="34" charset="0"/>
              </a:defRPr>
            </a:lvl2pPr>
            <a:lvl3pPr algn="l" rtl="0" eaLnBrk="1" fontAlgn="base" hangingPunct="1">
              <a:spcBef>
                <a:spcPct val="0"/>
              </a:spcBef>
              <a:spcAft>
                <a:spcPct val="0"/>
              </a:spcAft>
              <a:defRPr sz="5400" b="1">
                <a:solidFill>
                  <a:schemeClr val="tx2"/>
                </a:solidFill>
                <a:latin typeface="Tahoma" pitchFamily="34" charset="0"/>
              </a:defRPr>
            </a:lvl3pPr>
            <a:lvl4pPr algn="l" rtl="0" eaLnBrk="1" fontAlgn="base" hangingPunct="1">
              <a:spcBef>
                <a:spcPct val="0"/>
              </a:spcBef>
              <a:spcAft>
                <a:spcPct val="0"/>
              </a:spcAft>
              <a:defRPr sz="5400" b="1">
                <a:solidFill>
                  <a:schemeClr val="tx2"/>
                </a:solidFill>
                <a:latin typeface="Tahoma" pitchFamily="34" charset="0"/>
              </a:defRPr>
            </a:lvl4pPr>
            <a:lvl5pPr algn="l" rtl="0" eaLnBrk="1" fontAlgn="base" hangingPunct="1">
              <a:spcBef>
                <a:spcPct val="0"/>
              </a:spcBef>
              <a:spcAft>
                <a:spcPct val="0"/>
              </a:spcAft>
              <a:defRPr sz="5400" b="1">
                <a:solidFill>
                  <a:schemeClr val="tx2"/>
                </a:solidFill>
                <a:latin typeface="Tahoma" pitchFamily="34" charset="0"/>
              </a:defRPr>
            </a:lvl5pPr>
            <a:lvl6pPr marL="457200" algn="l" rtl="0" eaLnBrk="1" fontAlgn="base" hangingPunct="1">
              <a:spcBef>
                <a:spcPct val="0"/>
              </a:spcBef>
              <a:spcAft>
                <a:spcPct val="0"/>
              </a:spcAft>
              <a:defRPr sz="5400" b="1">
                <a:solidFill>
                  <a:schemeClr val="tx2"/>
                </a:solidFill>
                <a:latin typeface="Tahoma" pitchFamily="34" charset="0"/>
              </a:defRPr>
            </a:lvl6pPr>
            <a:lvl7pPr marL="914400" algn="l" rtl="0" eaLnBrk="1" fontAlgn="base" hangingPunct="1">
              <a:spcBef>
                <a:spcPct val="0"/>
              </a:spcBef>
              <a:spcAft>
                <a:spcPct val="0"/>
              </a:spcAft>
              <a:defRPr sz="5400" b="1">
                <a:solidFill>
                  <a:schemeClr val="tx2"/>
                </a:solidFill>
                <a:latin typeface="Tahoma" pitchFamily="34" charset="0"/>
              </a:defRPr>
            </a:lvl7pPr>
            <a:lvl8pPr marL="1371600" algn="l" rtl="0" eaLnBrk="1" fontAlgn="base" hangingPunct="1">
              <a:spcBef>
                <a:spcPct val="0"/>
              </a:spcBef>
              <a:spcAft>
                <a:spcPct val="0"/>
              </a:spcAft>
              <a:defRPr sz="5400" b="1">
                <a:solidFill>
                  <a:schemeClr val="tx2"/>
                </a:solidFill>
                <a:latin typeface="Tahoma" pitchFamily="34" charset="0"/>
              </a:defRPr>
            </a:lvl8pPr>
            <a:lvl9pPr marL="1828800" algn="l" rtl="0" eaLnBrk="1" fontAlgn="base" hangingPunct="1">
              <a:spcBef>
                <a:spcPct val="0"/>
              </a:spcBef>
              <a:spcAft>
                <a:spcPct val="0"/>
              </a:spcAft>
              <a:defRPr sz="5400" b="1">
                <a:solidFill>
                  <a:schemeClr val="tx2"/>
                </a:solidFill>
                <a:latin typeface="Tahoma" pitchFamily="34" charset="0"/>
              </a:defRPr>
            </a:lvl9pPr>
          </a:lstStyle>
          <a:p>
            <a:r>
              <a:rPr lang="en-US" sz="3000" kern="0" dirty="0">
                <a:solidFill>
                  <a:schemeClr val="bg2"/>
                </a:solidFill>
              </a:rPr>
              <a:t>Noah Lehman</a:t>
            </a:r>
          </a:p>
          <a:p>
            <a:r>
              <a:rPr lang="en-US" sz="3000" kern="0" dirty="0">
                <a:solidFill>
                  <a:schemeClr val="bg2"/>
                </a:solidFill>
              </a:rPr>
              <a:t>Analyst</a:t>
            </a:r>
          </a:p>
          <a:p>
            <a:r>
              <a:rPr lang="en-US" sz="3000" kern="0" dirty="0">
                <a:solidFill>
                  <a:schemeClr val="bg2"/>
                </a:solidFill>
              </a:rPr>
              <a:t>Criminal Justice Services</a:t>
            </a:r>
          </a:p>
          <a:p>
            <a:r>
              <a:rPr lang="en-US" sz="3000" kern="0" dirty="0">
                <a:solidFill>
                  <a:schemeClr val="bg2"/>
                </a:solidFill>
              </a:rPr>
              <a:t>September 6th, 2018</a:t>
            </a:r>
          </a:p>
        </p:txBody>
      </p:sp>
      <p:pic>
        <p:nvPicPr>
          <p:cNvPr id="1026" name="Picture 2" descr="Image result for judicial council of california"/>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9570026" y="4471459"/>
            <a:ext cx="209550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677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a:t>
            </a:r>
          </a:p>
        </p:txBody>
      </p:sp>
      <p:sp>
        <p:nvSpPr>
          <p:cNvPr id="3" name="Content Placeholder 2"/>
          <p:cNvSpPr>
            <a:spLocks noGrp="1"/>
          </p:cNvSpPr>
          <p:nvPr>
            <p:ph idx="1"/>
          </p:nvPr>
        </p:nvSpPr>
        <p:spPr>
          <a:xfrm>
            <a:off x="1727200" y="1730428"/>
            <a:ext cx="10212917" cy="4227513"/>
          </a:xfrm>
        </p:spPr>
        <p:txBody>
          <a:bodyPr/>
          <a:lstStyle/>
          <a:p>
            <a:r>
              <a:rPr lang="en-US" dirty="0"/>
              <a:t>Information Stored Symbolically</a:t>
            </a:r>
          </a:p>
          <a:p>
            <a:r>
              <a:rPr lang="en-US" dirty="0"/>
              <a:t>“Big Data”</a:t>
            </a:r>
          </a:p>
          <a:p>
            <a:pPr lvl="1"/>
            <a:r>
              <a:rPr lang="en-US" dirty="0"/>
              <a:t>Volume, Velocity, Variety, Veracity</a:t>
            </a:r>
          </a:p>
        </p:txBody>
      </p:sp>
    </p:spTree>
    <p:extLst>
      <p:ext uri="{BB962C8B-B14F-4D97-AF65-F5344CB8AC3E}">
        <p14:creationId xmlns:p14="http://schemas.microsoft.com/office/powerpoint/2010/main" val="372634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The Four V's of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59" y="0"/>
            <a:ext cx="11239500" cy="690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75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Now? Long Term Trends	</a:t>
            </a:r>
          </a:p>
        </p:txBody>
      </p:sp>
      <p:sp>
        <p:nvSpPr>
          <p:cNvPr id="3" name="Content Placeholder 2"/>
          <p:cNvSpPr>
            <a:spLocks noGrp="1"/>
          </p:cNvSpPr>
          <p:nvPr>
            <p:ph idx="1"/>
          </p:nvPr>
        </p:nvSpPr>
        <p:spPr/>
        <p:txBody>
          <a:bodyPr/>
          <a:lstStyle/>
          <a:p>
            <a:r>
              <a:rPr lang="en-US" dirty="0"/>
              <a:t>Capacity</a:t>
            </a:r>
          </a:p>
          <a:p>
            <a:r>
              <a:rPr lang="en-US" dirty="0"/>
              <a:t>Speed</a:t>
            </a:r>
          </a:p>
          <a:p>
            <a:r>
              <a:rPr lang="en-US" dirty="0"/>
              <a:t>Price</a:t>
            </a:r>
          </a:p>
          <a:p>
            <a:r>
              <a:rPr lang="en-US" dirty="0"/>
              <a:t>Usability</a:t>
            </a:r>
          </a:p>
          <a:p>
            <a:endParaRPr lang="en-US" dirty="0"/>
          </a:p>
        </p:txBody>
      </p:sp>
      <p:pic>
        <p:nvPicPr>
          <p:cNvPr id="1026" name="Picture 2" descr="https://upload.wikimedia.org/wikipedia/commons/thumb/7/7c/Hilbert_InfoGrowth.png/400px-Hilbert_InfoGrow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218" y="1784928"/>
            <a:ext cx="6832408" cy="422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25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want so much data?	</a:t>
            </a:r>
          </a:p>
        </p:txBody>
      </p:sp>
      <p:sp>
        <p:nvSpPr>
          <p:cNvPr id="3" name="Content Placeholder 2"/>
          <p:cNvSpPr>
            <a:spLocks noGrp="1"/>
          </p:cNvSpPr>
          <p:nvPr>
            <p:ph idx="1"/>
          </p:nvPr>
        </p:nvSpPr>
        <p:spPr/>
        <p:txBody>
          <a:bodyPr/>
          <a:lstStyle/>
          <a:p>
            <a:r>
              <a:rPr lang="en-US" dirty="0"/>
              <a:t>Essential to understanding invaluable questions that have, historically, been impossible to answer with rigor. </a:t>
            </a:r>
          </a:p>
        </p:txBody>
      </p:sp>
    </p:spTree>
    <p:extLst>
      <p:ext uri="{BB962C8B-B14F-4D97-AF65-F5344CB8AC3E}">
        <p14:creationId xmlns:p14="http://schemas.microsoft.com/office/powerpoint/2010/main" val="269738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A045-BFD8-4481-A52F-B0286B96ECA8}"/>
              </a:ext>
            </a:extLst>
          </p:cNvPr>
          <p:cNvSpPr>
            <a:spLocks noGrp="1"/>
          </p:cNvSpPr>
          <p:nvPr>
            <p:ph type="title"/>
          </p:nvPr>
        </p:nvSpPr>
        <p:spPr/>
        <p:txBody>
          <a:bodyPr/>
          <a:lstStyle/>
          <a:p>
            <a:r>
              <a:rPr lang="en-US" dirty="0"/>
              <a:t>Data Science is OSEMN</a:t>
            </a:r>
          </a:p>
        </p:txBody>
      </p:sp>
      <p:sp>
        <p:nvSpPr>
          <p:cNvPr id="3" name="Content Placeholder 2">
            <a:extLst>
              <a:ext uri="{FF2B5EF4-FFF2-40B4-BE49-F238E27FC236}">
                <a16:creationId xmlns:a16="http://schemas.microsoft.com/office/drawing/2014/main" id="{15765B8C-BD31-403A-89CC-2864E633C6E7}"/>
              </a:ext>
            </a:extLst>
          </p:cNvPr>
          <p:cNvSpPr>
            <a:spLocks noGrp="1"/>
          </p:cNvSpPr>
          <p:nvPr>
            <p:ph idx="1"/>
          </p:nvPr>
        </p:nvSpPr>
        <p:spPr>
          <a:xfrm>
            <a:off x="1662545" y="1655619"/>
            <a:ext cx="10212917" cy="4227513"/>
          </a:xfrm>
        </p:spPr>
        <p:txBody>
          <a:bodyPr/>
          <a:lstStyle/>
          <a:p>
            <a:r>
              <a:rPr lang="en-US" dirty="0"/>
              <a:t>Obtain</a:t>
            </a:r>
          </a:p>
          <a:p>
            <a:r>
              <a:rPr lang="en-US" dirty="0"/>
              <a:t>Scrub</a:t>
            </a:r>
          </a:p>
          <a:p>
            <a:r>
              <a:rPr lang="en-US" dirty="0"/>
              <a:t>Explore</a:t>
            </a:r>
          </a:p>
          <a:p>
            <a:r>
              <a:rPr lang="en-US" dirty="0"/>
              <a:t>Model</a:t>
            </a:r>
          </a:p>
          <a:p>
            <a:r>
              <a:rPr lang="en-US" dirty="0" err="1"/>
              <a:t>iNterpret</a:t>
            </a:r>
            <a:endParaRPr lang="en-US" dirty="0"/>
          </a:p>
          <a:p>
            <a:pPr marL="0" indent="0" algn="r">
              <a:buNone/>
            </a:pPr>
            <a:r>
              <a:rPr lang="en-US" sz="3200" dirty="0"/>
              <a:t>-Data Science at the Command Line</a:t>
            </a:r>
          </a:p>
          <a:p>
            <a:pPr marL="0" indent="0" algn="r">
              <a:buNone/>
            </a:pPr>
            <a:r>
              <a:rPr lang="en-US" sz="3200" dirty="0"/>
              <a:t>Jeroen </a:t>
            </a:r>
            <a:r>
              <a:rPr lang="en-US" sz="3200" dirty="0" err="1"/>
              <a:t>Janssens</a:t>
            </a:r>
            <a:endParaRPr lang="en-US" sz="3200" dirty="0"/>
          </a:p>
        </p:txBody>
      </p:sp>
    </p:spTree>
    <p:extLst>
      <p:ext uri="{BB962C8B-B14F-4D97-AF65-F5344CB8AC3E}">
        <p14:creationId xmlns:p14="http://schemas.microsoft.com/office/powerpoint/2010/main" val="194067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A045-BFD8-4481-A52F-B0286B96ECA8}"/>
              </a:ext>
            </a:extLst>
          </p:cNvPr>
          <p:cNvSpPr>
            <a:spLocks noGrp="1"/>
          </p:cNvSpPr>
          <p:nvPr>
            <p:ph type="title"/>
          </p:nvPr>
        </p:nvSpPr>
        <p:spPr/>
        <p:txBody>
          <a:bodyPr/>
          <a:lstStyle/>
          <a:p>
            <a:r>
              <a:rPr lang="en-US" dirty="0"/>
              <a:t>Obtain</a:t>
            </a:r>
          </a:p>
        </p:txBody>
      </p:sp>
      <p:sp>
        <p:nvSpPr>
          <p:cNvPr id="3" name="Content Placeholder 2">
            <a:extLst>
              <a:ext uri="{FF2B5EF4-FFF2-40B4-BE49-F238E27FC236}">
                <a16:creationId xmlns:a16="http://schemas.microsoft.com/office/drawing/2014/main" id="{15765B8C-BD31-403A-89CC-2864E633C6E7}"/>
              </a:ext>
            </a:extLst>
          </p:cNvPr>
          <p:cNvSpPr>
            <a:spLocks noGrp="1"/>
          </p:cNvSpPr>
          <p:nvPr>
            <p:ph idx="1"/>
          </p:nvPr>
        </p:nvSpPr>
        <p:spPr/>
        <p:txBody>
          <a:bodyPr/>
          <a:lstStyle/>
          <a:p>
            <a:r>
              <a:rPr lang="en-US" sz="3200" dirty="0"/>
              <a:t>Download data from another location (e.g., a web page or server)</a:t>
            </a:r>
          </a:p>
          <a:p>
            <a:r>
              <a:rPr lang="en-US" sz="3200" dirty="0"/>
              <a:t>Query data from a database or API (e.g., MySQL or Twitter)</a:t>
            </a:r>
          </a:p>
          <a:p>
            <a:r>
              <a:rPr lang="en-US" sz="3200" dirty="0"/>
              <a:t>Extract data from another file (e.g., an HTML file or spreadsheet)</a:t>
            </a:r>
          </a:p>
          <a:p>
            <a:r>
              <a:rPr lang="en-US" sz="3200" dirty="0"/>
              <a:t>Generate data yourself (e.g., reading sensors or taking surveys)</a:t>
            </a:r>
          </a:p>
        </p:txBody>
      </p:sp>
    </p:spTree>
    <p:extLst>
      <p:ext uri="{BB962C8B-B14F-4D97-AF65-F5344CB8AC3E}">
        <p14:creationId xmlns:p14="http://schemas.microsoft.com/office/powerpoint/2010/main" val="1400268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A045-BFD8-4481-A52F-B0286B96ECA8}"/>
              </a:ext>
            </a:extLst>
          </p:cNvPr>
          <p:cNvSpPr>
            <a:spLocks noGrp="1"/>
          </p:cNvSpPr>
          <p:nvPr>
            <p:ph type="title"/>
          </p:nvPr>
        </p:nvSpPr>
        <p:spPr/>
        <p:txBody>
          <a:bodyPr/>
          <a:lstStyle/>
          <a:p>
            <a:r>
              <a:rPr lang="en-US" dirty="0"/>
              <a:t>Scrub</a:t>
            </a:r>
          </a:p>
        </p:txBody>
      </p:sp>
      <p:sp>
        <p:nvSpPr>
          <p:cNvPr id="3" name="Content Placeholder 2">
            <a:extLst>
              <a:ext uri="{FF2B5EF4-FFF2-40B4-BE49-F238E27FC236}">
                <a16:creationId xmlns:a16="http://schemas.microsoft.com/office/drawing/2014/main" id="{15765B8C-BD31-403A-89CC-2864E633C6E7}"/>
              </a:ext>
            </a:extLst>
          </p:cNvPr>
          <p:cNvSpPr>
            <a:spLocks noGrp="1"/>
          </p:cNvSpPr>
          <p:nvPr>
            <p:ph idx="1"/>
          </p:nvPr>
        </p:nvSpPr>
        <p:spPr/>
        <p:txBody>
          <a:bodyPr/>
          <a:lstStyle/>
          <a:p>
            <a:r>
              <a:rPr lang="en-US" sz="3200" dirty="0"/>
              <a:t>Filtering lines</a:t>
            </a:r>
          </a:p>
          <a:p>
            <a:r>
              <a:rPr lang="en-US" sz="3200" dirty="0"/>
              <a:t>Extracting certain columns</a:t>
            </a:r>
          </a:p>
          <a:p>
            <a:r>
              <a:rPr lang="en-US" sz="3200" dirty="0"/>
              <a:t>Replacing values</a:t>
            </a:r>
          </a:p>
          <a:p>
            <a:r>
              <a:rPr lang="en-US" sz="3200" dirty="0"/>
              <a:t>Extracting words</a:t>
            </a:r>
          </a:p>
          <a:p>
            <a:r>
              <a:rPr lang="en-US" sz="3200" dirty="0"/>
              <a:t>Handling missing values</a:t>
            </a:r>
          </a:p>
          <a:p>
            <a:r>
              <a:rPr lang="en-US" sz="3200" dirty="0"/>
              <a:t>Converting data from one format to another</a:t>
            </a:r>
          </a:p>
        </p:txBody>
      </p:sp>
    </p:spTree>
    <p:extLst>
      <p:ext uri="{BB962C8B-B14F-4D97-AF65-F5344CB8AC3E}">
        <p14:creationId xmlns:p14="http://schemas.microsoft.com/office/powerpoint/2010/main" val="83436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A045-BFD8-4481-A52F-B0286B96ECA8}"/>
              </a:ext>
            </a:extLst>
          </p:cNvPr>
          <p:cNvSpPr>
            <a:spLocks noGrp="1"/>
          </p:cNvSpPr>
          <p:nvPr>
            <p:ph type="title"/>
          </p:nvPr>
        </p:nvSpPr>
        <p:spPr/>
        <p:txBody>
          <a:bodyPr/>
          <a:lstStyle/>
          <a:p>
            <a:r>
              <a:rPr lang="en-US" dirty="0"/>
              <a:t>Explore</a:t>
            </a:r>
          </a:p>
        </p:txBody>
      </p:sp>
      <p:sp>
        <p:nvSpPr>
          <p:cNvPr id="3" name="Content Placeholder 2">
            <a:extLst>
              <a:ext uri="{FF2B5EF4-FFF2-40B4-BE49-F238E27FC236}">
                <a16:creationId xmlns:a16="http://schemas.microsoft.com/office/drawing/2014/main" id="{15765B8C-BD31-403A-89CC-2864E633C6E7}"/>
              </a:ext>
            </a:extLst>
          </p:cNvPr>
          <p:cNvSpPr>
            <a:spLocks noGrp="1"/>
          </p:cNvSpPr>
          <p:nvPr>
            <p:ph idx="1"/>
          </p:nvPr>
        </p:nvSpPr>
        <p:spPr/>
        <p:txBody>
          <a:bodyPr/>
          <a:lstStyle/>
          <a:p>
            <a:r>
              <a:rPr lang="en-US" sz="3200" dirty="0"/>
              <a:t>Look at your data</a:t>
            </a:r>
          </a:p>
          <a:p>
            <a:r>
              <a:rPr lang="en-US" sz="3200" dirty="0"/>
              <a:t>Derive statistics from your data</a:t>
            </a:r>
          </a:p>
          <a:p>
            <a:r>
              <a:rPr lang="en-US" sz="3200" dirty="0"/>
              <a:t>Create interesting visualizations</a:t>
            </a:r>
          </a:p>
        </p:txBody>
      </p:sp>
    </p:spTree>
    <p:extLst>
      <p:ext uri="{BB962C8B-B14F-4D97-AF65-F5344CB8AC3E}">
        <p14:creationId xmlns:p14="http://schemas.microsoft.com/office/powerpoint/2010/main" val="3748732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A045-BFD8-4481-A52F-B0286B96ECA8}"/>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15765B8C-BD31-403A-89CC-2864E633C6E7}"/>
              </a:ext>
            </a:extLst>
          </p:cNvPr>
          <p:cNvSpPr>
            <a:spLocks noGrp="1"/>
          </p:cNvSpPr>
          <p:nvPr>
            <p:ph idx="1"/>
          </p:nvPr>
        </p:nvSpPr>
        <p:spPr/>
        <p:txBody>
          <a:bodyPr/>
          <a:lstStyle/>
          <a:p>
            <a:r>
              <a:rPr lang="en-US" sz="3200" dirty="0"/>
              <a:t>Statistically</a:t>
            </a:r>
          </a:p>
          <a:p>
            <a:pPr lvl="1"/>
            <a:r>
              <a:rPr lang="en-US" sz="3200" dirty="0"/>
              <a:t>Describe</a:t>
            </a:r>
          </a:p>
          <a:p>
            <a:pPr lvl="1"/>
            <a:r>
              <a:rPr lang="en-US" sz="3200" dirty="0"/>
              <a:t>Predict</a:t>
            </a:r>
          </a:p>
          <a:p>
            <a:pPr lvl="1"/>
            <a:r>
              <a:rPr lang="en-US" sz="3200" dirty="0"/>
              <a:t>And Causally Infer</a:t>
            </a:r>
          </a:p>
          <a:p>
            <a:endParaRPr lang="en-US" sz="3200" dirty="0"/>
          </a:p>
        </p:txBody>
      </p:sp>
    </p:spTree>
    <p:extLst>
      <p:ext uri="{BB962C8B-B14F-4D97-AF65-F5344CB8AC3E}">
        <p14:creationId xmlns:p14="http://schemas.microsoft.com/office/powerpoint/2010/main" val="114355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A045-BFD8-4481-A52F-B0286B96ECA8}"/>
              </a:ext>
            </a:extLst>
          </p:cNvPr>
          <p:cNvSpPr>
            <a:spLocks noGrp="1"/>
          </p:cNvSpPr>
          <p:nvPr>
            <p:ph type="title"/>
          </p:nvPr>
        </p:nvSpPr>
        <p:spPr/>
        <p:txBody>
          <a:bodyPr/>
          <a:lstStyle/>
          <a:p>
            <a:r>
              <a:rPr lang="en-US" dirty="0" err="1"/>
              <a:t>iNterpret</a:t>
            </a:r>
            <a:endParaRPr lang="en-US" dirty="0"/>
          </a:p>
        </p:txBody>
      </p:sp>
      <p:sp>
        <p:nvSpPr>
          <p:cNvPr id="3" name="Content Placeholder 2">
            <a:extLst>
              <a:ext uri="{FF2B5EF4-FFF2-40B4-BE49-F238E27FC236}">
                <a16:creationId xmlns:a16="http://schemas.microsoft.com/office/drawing/2014/main" id="{15765B8C-BD31-403A-89CC-2864E633C6E7}"/>
              </a:ext>
            </a:extLst>
          </p:cNvPr>
          <p:cNvSpPr>
            <a:spLocks noGrp="1"/>
          </p:cNvSpPr>
          <p:nvPr>
            <p:ph idx="1"/>
          </p:nvPr>
        </p:nvSpPr>
        <p:spPr/>
        <p:txBody>
          <a:bodyPr/>
          <a:lstStyle/>
          <a:p>
            <a:r>
              <a:rPr lang="en-US" sz="3200" dirty="0"/>
              <a:t>Drawing conclusions from your data</a:t>
            </a:r>
          </a:p>
          <a:p>
            <a:r>
              <a:rPr lang="en-US" sz="3200" dirty="0"/>
              <a:t>Evaluating what your results mean</a:t>
            </a:r>
          </a:p>
          <a:p>
            <a:r>
              <a:rPr lang="en-US" sz="3200" dirty="0"/>
              <a:t>Communicating your result</a:t>
            </a:r>
          </a:p>
        </p:txBody>
      </p:sp>
    </p:spTree>
    <p:extLst>
      <p:ext uri="{BB962C8B-B14F-4D97-AF65-F5344CB8AC3E}">
        <p14:creationId xmlns:p14="http://schemas.microsoft.com/office/powerpoint/2010/main" val="168417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576E7-F8F2-44F4-A75C-C0BA9C1027CA}"/>
              </a:ext>
            </a:extLst>
          </p:cNvPr>
          <p:cNvSpPr>
            <a:spLocks noGrp="1"/>
          </p:cNvSpPr>
          <p:nvPr>
            <p:ph type="title"/>
          </p:nvPr>
        </p:nvSpPr>
        <p:spPr/>
        <p:txBody>
          <a:bodyPr/>
          <a:lstStyle/>
          <a:p>
            <a:r>
              <a:rPr lang="en-US" dirty="0"/>
              <a:t>Me</a:t>
            </a:r>
          </a:p>
        </p:txBody>
      </p:sp>
      <p:sp>
        <p:nvSpPr>
          <p:cNvPr id="3" name="Content Placeholder 2">
            <a:extLst>
              <a:ext uri="{FF2B5EF4-FFF2-40B4-BE49-F238E27FC236}">
                <a16:creationId xmlns:a16="http://schemas.microsoft.com/office/drawing/2014/main" id="{C3C5CD9E-1E3A-42EA-B681-1EE327EBA441}"/>
              </a:ext>
            </a:extLst>
          </p:cNvPr>
          <p:cNvSpPr>
            <a:spLocks noGrp="1"/>
          </p:cNvSpPr>
          <p:nvPr>
            <p:ph idx="1"/>
          </p:nvPr>
        </p:nvSpPr>
        <p:spPr/>
        <p:txBody>
          <a:bodyPr/>
          <a:lstStyle/>
          <a:p>
            <a:r>
              <a:rPr lang="en-US" dirty="0"/>
              <a:t>Degree in Public Policy from Berkeley with an emphasis on quantitative methodology.</a:t>
            </a:r>
          </a:p>
          <a:p>
            <a:r>
              <a:rPr lang="en-US" dirty="0"/>
              <a:t>Taught statistics and concepts in computing with data as a grad student.</a:t>
            </a:r>
          </a:p>
          <a:p>
            <a:r>
              <a:rPr lang="en-US" dirty="0"/>
              <a:t>Caveat: First time teaching here.</a:t>
            </a:r>
          </a:p>
          <a:p>
            <a:r>
              <a:rPr lang="en-US" dirty="0"/>
              <a:t>I like questions! </a:t>
            </a:r>
          </a:p>
        </p:txBody>
      </p:sp>
    </p:spTree>
    <p:extLst>
      <p:ext uri="{BB962C8B-B14F-4D97-AF65-F5344CB8AC3E}">
        <p14:creationId xmlns:p14="http://schemas.microsoft.com/office/powerpoint/2010/main" val="365027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7B11-1C8B-4E10-B22E-CE2FB690B2AD}"/>
              </a:ext>
            </a:extLst>
          </p:cNvPr>
          <p:cNvSpPr>
            <a:spLocks noGrp="1"/>
          </p:cNvSpPr>
          <p:nvPr>
            <p:ph type="title"/>
          </p:nvPr>
        </p:nvSpPr>
        <p:spPr>
          <a:xfrm>
            <a:off x="609600" y="-16160"/>
            <a:ext cx="11379200" cy="1371600"/>
          </a:xfrm>
        </p:spPr>
        <p:txBody>
          <a:bodyPr/>
          <a:lstStyle/>
          <a:p>
            <a:r>
              <a:rPr lang="en-US" dirty="0"/>
              <a:t>Why R Over Excel</a:t>
            </a:r>
          </a:p>
        </p:txBody>
      </p:sp>
      <p:sp>
        <p:nvSpPr>
          <p:cNvPr id="3" name="Content Placeholder 2">
            <a:extLst>
              <a:ext uri="{FF2B5EF4-FFF2-40B4-BE49-F238E27FC236}">
                <a16:creationId xmlns:a16="http://schemas.microsoft.com/office/drawing/2014/main" id="{2955836C-1CE9-4F84-95FD-4A0C84319684}"/>
              </a:ext>
            </a:extLst>
          </p:cNvPr>
          <p:cNvSpPr>
            <a:spLocks noGrp="1"/>
          </p:cNvSpPr>
          <p:nvPr>
            <p:ph idx="1"/>
          </p:nvPr>
        </p:nvSpPr>
        <p:spPr>
          <a:xfrm>
            <a:off x="1136075" y="1563260"/>
            <a:ext cx="10212917" cy="4227513"/>
          </a:xfrm>
        </p:spPr>
        <p:txBody>
          <a:bodyPr/>
          <a:lstStyle/>
          <a:p>
            <a:pPr>
              <a:buFont typeface="+mj-lt"/>
              <a:buAutoNum type="arabicPeriod"/>
            </a:pPr>
            <a:r>
              <a:rPr lang="en-US" sz="3000" dirty="0">
                <a:solidFill>
                  <a:srgbClr val="000000"/>
                </a:solidFill>
              </a:rPr>
              <a:t> More powerful data manipulation capabilities</a:t>
            </a:r>
          </a:p>
          <a:p>
            <a:pPr>
              <a:buFont typeface="+mj-lt"/>
              <a:buAutoNum type="arabicPeriod"/>
            </a:pPr>
            <a:r>
              <a:rPr lang="en-US" sz="3000" dirty="0">
                <a:solidFill>
                  <a:srgbClr val="000000"/>
                </a:solidFill>
              </a:rPr>
              <a:t> It reads any type of data</a:t>
            </a:r>
          </a:p>
          <a:p>
            <a:pPr>
              <a:buFont typeface="+mj-lt"/>
              <a:buAutoNum type="arabicPeriod"/>
            </a:pPr>
            <a:r>
              <a:rPr lang="en-US" sz="3000" dirty="0">
                <a:solidFill>
                  <a:srgbClr val="000000"/>
                </a:solidFill>
              </a:rPr>
              <a:t> Easier project organization</a:t>
            </a:r>
          </a:p>
          <a:p>
            <a:pPr>
              <a:buFont typeface="+mj-lt"/>
              <a:buAutoNum type="arabicPeriod"/>
            </a:pPr>
            <a:r>
              <a:rPr lang="en-US" sz="3000" dirty="0">
                <a:solidFill>
                  <a:srgbClr val="000000"/>
                </a:solidFill>
              </a:rPr>
              <a:t> Reproducibility (important for detecting errors)</a:t>
            </a:r>
          </a:p>
          <a:p>
            <a:pPr>
              <a:buFont typeface="+mj-lt"/>
              <a:buAutoNum type="arabicPeriod"/>
            </a:pPr>
            <a:r>
              <a:rPr lang="en-US" sz="3000" dirty="0">
                <a:solidFill>
                  <a:srgbClr val="000000"/>
                </a:solidFill>
              </a:rPr>
              <a:t> It's free</a:t>
            </a:r>
          </a:p>
          <a:p>
            <a:pPr>
              <a:buFont typeface="+mj-lt"/>
              <a:buAutoNum type="arabicPeriod"/>
            </a:pPr>
            <a:r>
              <a:rPr lang="en-US" sz="3000" dirty="0">
                <a:solidFill>
                  <a:srgbClr val="000000"/>
                </a:solidFill>
              </a:rPr>
              <a:t> Advanced Statistics capabilities</a:t>
            </a:r>
          </a:p>
          <a:p>
            <a:pPr>
              <a:buFont typeface="+mj-lt"/>
              <a:buAutoNum type="arabicPeriod"/>
            </a:pPr>
            <a:r>
              <a:rPr lang="en-US" sz="3000" dirty="0">
                <a:solidFill>
                  <a:srgbClr val="000000"/>
                </a:solidFill>
              </a:rPr>
              <a:t> State-of-the-art graphics</a:t>
            </a:r>
          </a:p>
          <a:p>
            <a:pPr marL="0" indent="0">
              <a:buNone/>
            </a:pPr>
            <a:endParaRPr lang="en-US" sz="1500" dirty="0">
              <a:solidFill>
                <a:srgbClr val="000000"/>
              </a:solidFill>
            </a:endParaRPr>
          </a:p>
          <a:p>
            <a:pPr marL="0" indent="0">
              <a:buNone/>
            </a:pPr>
            <a:r>
              <a:rPr lang="en-US" sz="1500" dirty="0">
                <a:solidFill>
                  <a:srgbClr val="000000"/>
                </a:solidFill>
              </a:rPr>
              <a:t>http://blog.revolutionanalytics.com/2014/10/why-r-is-better-than-excel.html</a:t>
            </a:r>
          </a:p>
          <a:p>
            <a:endParaRPr lang="en-US" sz="3000" dirty="0">
              <a:solidFill>
                <a:srgbClr val="000000"/>
              </a:solidFill>
            </a:endParaRPr>
          </a:p>
        </p:txBody>
      </p:sp>
    </p:spTree>
    <p:extLst>
      <p:ext uri="{BB962C8B-B14F-4D97-AF65-F5344CB8AC3E}">
        <p14:creationId xmlns:p14="http://schemas.microsoft.com/office/powerpoint/2010/main" val="2943431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7B11-1C8B-4E10-B22E-CE2FB690B2AD}"/>
              </a:ext>
            </a:extLst>
          </p:cNvPr>
          <p:cNvSpPr>
            <a:spLocks noGrp="1"/>
          </p:cNvSpPr>
          <p:nvPr>
            <p:ph type="title"/>
          </p:nvPr>
        </p:nvSpPr>
        <p:spPr>
          <a:xfrm>
            <a:off x="609600" y="-16160"/>
            <a:ext cx="11379200" cy="1371600"/>
          </a:xfrm>
        </p:spPr>
        <p:txBody>
          <a:bodyPr/>
          <a:lstStyle/>
          <a:p>
            <a:r>
              <a:rPr lang="en-US" dirty="0"/>
              <a:t>Why R</a:t>
            </a:r>
          </a:p>
        </p:txBody>
      </p:sp>
      <p:sp>
        <p:nvSpPr>
          <p:cNvPr id="8" name="Content Placeholder 7">
            <a:extLst>
              <a:ext uri="{FF2B5EF4-FFF2-40B4-BE49-F238E27FC236}">
                <a16:creationId xmlns:a16="http://schemas.microsoft.com/office/drawing/2014/main" id="{44C8D20D-B91C-4052-B226-7C5AD4CBACFD}"/>
              </a:ext>
            </a:extLst>
          </p:cNvPr>
          <p:cNvSpPr>
            <a:spLocks noGrp="1"/>
          </p:cNvSpPr>
          <p:nvPr>
            <p:ph idx="1"/>
          </p:nvPr>
        </p:nvSpPr>
        <p:spPr/>
        <p:txBody>
          <a:bodyPr/>
          <a:lstStyle/>
          <a:p>
            <a:r>
              <a:rPr lang="en-US" dirty="0">
                <a:hlinkClick r:id="rId3"/>
              </a:rPr>
              <a:t>https://shiny.rstudio.com/gallery/movie-explorer.html</a:t>
            </a:r>
            <a:endParaRPr lang="en-US" dirty="0"/>
          </a:p>
          <a:p>
            <a:r>
              <a:rPr lang="en-US" dirty="0"/>
              <a:t>Report in any format</a:t>
            </a:r>
          </a:p>
          <a:p>
            <a:r>
              <a:rPr lang="en-US" dirty="0"/>
              <a:t>Interact with any data source</a:t>
            </a:r>
          </a:p>
          <a:p>
            <a:r>
              <a:rPr lang="en-US" dirty="0"/>
              <a:t>Write in any language  </a:t>
            </a:r>
          </a:p>
          <a:p>
            <a:r>
              <a:rPr lang="en-US" dirty="0"/>
              <a:t>Do anything a computer can do! </a:t>
            </a:r>
          </a:p>
        </p:txBody>
      </p:sp>
    </p:spTree>
    <p:extLst>
      <p:ext uri="{BB962C8B-B14F-4D97-AF65-F5344CB8AC3E}">
        <p14:creationId xmlns:p14="http://schemas.microsoft.com/office/powerpoint/2010/main" val="1104268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D6F0-0EE3-4A83-8168-FB3ED91B04C8}"/>
              </a:ext>
            </a:extLst>
          </p:cNvPr>
          <p:cNvSpPr>
            <a:spLocks noGrp="1"/>
          </p:cNvSpPr>
          <p:nvPr>
            <p:ph type="title"/>
          </p:nvPr>
        </p:nvSpPr>
        <p:spPr/>
        <p:txBody>
          <a:bodyPr/>
          <a:lstStyle/>
          <a:p>
            <a:r>
              <a:rPr lang="en-US" dirty="0"/>
              <a:t>Why Not R?</a:t>
            </a:r>
          </a:p>
        </p:txBody>
      </p:sp>
      <p:sp>
        <p:nvSpPr>
          <p:cNvPr id="3" name="Content Placeholder 2">
            <a:extLst>
              <a:ext uri="{FF2B5EF4-FFF2-40B4-BE49-F238E27FC236}">
                <a16:creationId xmlns:a16="http://schemas.microsoft.com/office/drawing/2014/main" id="{402828F9-262C-4441-8397-439031B0F30E}"/>
              </a:ext>
            </a:extLst>
          </p:cNvPr>
          <p:cNvSpPr>
            <a:spLocks noGrp="1"/>
          </p:cNvSpPr>
          <p:nvPr>
            <p:ph idx="1"/>
          </p:nvPr>
        </p:nvSpPr>
        <p:spPr>
          <a:xfrm>
            <a:off x="1644073" y="1821874"/>
            <a:ext cx="10212917" cy="4227513"/>
          </a:xfrm>
        </p:spPr>
        <p:txBody>
          <a:bodyPr/>
          <a:lstStyle/>
          <a:p>
            <a:r>
              <a:rPr lang="en-US" dirty="0"/>
              <a:t>Steep Learning Curve</a:t>
            </a:r>
          </a:p>
          <a:p>
            <a:r>
              <a:rPr lang="en-US" dirty="0"/>
              <a:t>Can be frustrating</a:t>
            </a:r>
          </a:p>
          <a:p>
            <a:endParaRPr lang="en-US" dirty="0"/>
          </a:p>
        </p:txBody>
      </p:sp>
      <p:pic>
        <p:nvPicPr>
          <p:cNvPr id="4098" name="Picture 2" descr="Image result for r verses excel learning">
            <a:extLst>
              <a:ext uri="{FF2B5EF4-FFF2-40B4-BE49-F238E27FC236}">
                <a16:creationId xmlns:a16="http://schemas.microsoft.com/office/drawing/2014/main" id="{660F8E73-5109-45A5-93FC-9E730620D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872" y="2587172"/>
            <a:ext cx="5604164" cy="400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594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2CAB-F5B5-447E-8885-6A62C8DF92D1}"/>
              </a:ext>
            </a:extLst>
          </p:cNvPr>
          <p:cNvSpPr>
            <a:spLocks noGrp="1"/>
          </p:cNvSpPr>
          <p:nvPr>
            <p:ph type="title"/>
          </p:nvPr>
        </p:nvSpPr>
        <p:spPr/>
        <p:txBody>
          <a:bodyPr/>
          <a:lstStyle/>
          <a:p>
            <a:r>
              <a:rPr lang="en-US" dirty="0"/>
              <a:t>Now Let’s Open R Studio! </a:t>
            </a:r>
          </a:p>
        </p:txBody>
      </p:sp>
      <p:sp>
        <p:nvSpPr>
          <p:cNvPr id="3" name="Content Placeholder 2">
            <a:extLst>
              <a:ext uri="{FF2B5EF4-FFF2-40B4-BE49-F238E27FC236}">
                <a16:creationId xmlns:a16="http://schemas.microsoft.com/office/drawing/2014/main" id="{2492DDF1-B3FD-45B4-A670-1552C7D0060C}"/>
              </a:ext>
            </a:extLst>
          </p:cNvPr>
          <p:cNvSpPr>
            <a:spLocks noGrp="1"/>
          </p:cNvSpPr>
          <p:nvPr>
            <p:ph idx="1"/>
          </p:nvPr>
        </p:nvSpPr>
        <p:spPr/>
        <p:txBody>
          <a:bodyPr/>
          <a:lstStyle/>
          <a:p>
            <a:pPr marL="0" indent="0">
              <a:buNone/>
            </a:pPr>
            <a:r>
              <a:rPr lang="en-US" dirty="0">
                <a:hlinkClick r:id="rId2"/>
              </a:rPr>
              <a:t>https://github.com/xanzadu/Introduction-to-R</a:t>
            </a:r>
            <a:endParaRPr lang="en-US" dirty="0"/>
          </a:p>
        </p:txBody>
      </p:sp>
    </p:spTree>
    <p:extLst>
      <p:ext uri="{BB962C8B-B14F-4D97-AF65-F5344CB8AC3E}">
        <p14:creationId xmlns:p14="http://schemas.microsoft.com/office/powerpoint/2010/main" val="4250802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D059-6C58-45E7-B0BA-8C8E29FCFE77}"/>
              </a:ext>
            </a:extLst>
          </p:cNvPr>
          <p:cNvSpPr>
            <a:spLocks noGrp="1"/>
          </p:cNvSpPr>
          <p:nvPr>
            <p:ph type="title"/>
          </p:nvPr>
        </p:nvSpPr>
        <p:spPr/>
        <p:txBody>
          <a:bodyPr/>
          <a:lstStyle/>
          <a:p>
            <a:r>
              <a:rPr lang="en-US" dirty="0"/>
              <a:t>Explore the Environment</a:t>
            </a:r>
          </a:p>
        </p:txBody>
      </p:sp>
      <p:sp>
        <p:nvSpPr>
          <p:cNvPr id="3" name="Content Placeholder 2">
            <a:extLst>
              <a:ext uri="{FF2B5EF4-FFF2-40B4-BE49-F238E27FC236}">
                <a16:creationId xmlns:a16="http://schemas.microsoft.com/office/drawing/2014/main" id="{F6E57C0B-54DF-41D9-95C5-03D7FAE61115}"/>
              </a:ext>
            </a:extLst>
          </p:cNvPr>
          <p:cNvSpPr>
            <a:spLocks noGrp="1"/>
          </p:cNvSpPr>
          <p:nvPr>
            <p:ph idx="1"/>
          </p:nvPr>
        </p:nvSpPr>
        <p:spPr/>
        <p:txBody>
          <a:bodyPr/>
          <a:lstStyle/>
          <a:p>
            <a:pPr marL="742950" indent="-742950">
              <a:buFont typeface="+mj-lt"/>
              <a:buAutoNum type="arabicPeriod"/>
            </a:pPr>
            <a:r>
              <a:rPr lang="en-US" dirty="0"/>
              <a:t>Tools -&gt; Global Options -&gt; Appearance</a:t>
            </a:r>
          </a:p>
          <a:p>
            <a:pPr marL="742950" indent="-742950">
              <a:buFont typeface="+mj-lt"/>
              <a:buAutoNum type="arabicPeriod"/>
            </a:pPr>
            <a:r>
              <a:rPr lang="en-US" dirty="0"/>
              <a:t>Packages</a:t>
            </a:r>
          </a:p>
          <a:p>
            <a:pPr marL="742950" indent="-742950">
              <a:buFont typeface="+mj-lt"/>
              <a:buAutoNum type="arabicPeriod"/>
            </a:pPr>
            <a:r>
              <a:rPr lang="en-US" dirty="0"/>
              <a:t>https://www.youtube.com/watch?v=ppn6DN99bd4</a:t>
            </a:r>
          </a:p>
        </p:txBody>
      </p:sp>
    </p:spTree>
    <p:extLst>
      <p:ext uri="{BB962C8B-B14F-4D97-AF65-F5344CB8AC3E}">
        <p14:creationId xmlns:p14="http://schemas.microsoft.com/office/powerpoint/2010/main" val="4191089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A2D9-18BD-4F97-8821-5730B76BA6FF}"/>
              </a:ext>
            </a:extLst>
          </p:cNvPr>
          <p:cNvSpPr>
            <a:spLocks noGrp="1"/>
          </p:cNvSpPr>
          <p:nvPr>
            <p:ph type="title"/>
          </p:nvPr>
        </p:nvSpPr>
        <p:spPr/>
        <p:txBody>
          <a:bodyPr/>
          <a:lstStyle/>
          <a:p>
            <a:r>
              <a:rPr lang="en-US" dirty="0"/>
              <a:t>The Structure of Data</a:t>
            </a:r>
          </a:p>
        </p:txBody>
      </p:sp>
      <p:pic>
        <p:nvPicPr>
          <p:cNvPr id="3074" name="Picture 2" descr="http://strata2012.s3-website-us-east-1.amazonaws.com/images/Temperature-small.png">
            <a:extLst>
              <a:ext uri="{FF2B5EF4-FFF2-40B4-BE49-F238E27FC236}">
                <a16:creationId xmlns:a16="http://schemas.microsoft.com/office/drawing/2014/main" id="{E247121F-2F4C-4234-919E-A63D142EC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381" y="1834571"/>
            <a:ext cx="5754255" cy="4315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921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7E1A-5A22-4130-BD47-DCA6FC4D844C}"/>
              </a:ext>
            </a:extLst>
          </p:cNvPr>
          <p:cNvSpPr>
            <a:spLocks noGrp="1"/>
          </p:cNvSpPr>
          <p:nvPr>
            <p:ph type="title"/>
          </p:nvPr>
        </p:nvSpPr>
        <p:spPr/>
        <p:txBody>
          <a:bodyPr/>
          <a:lstStyle/>
          <a:p>
            <a:r>
              <a:rPr lang="en-US" dirty="0"/>
              <a:t>Messy Data</a:t>
            </a:r>
          </a:p>
        </p:txBody>
      </p:sp>
      <p:pic>
        <p:nvPicPr>
          <p:cNvPr id="1030" name="Picture 6" descr="Image result for messy data">
            <a:extLst>
              <a:ext uri="{FF2B5EF4-FFF2-40B4-BE49-F238E27FC236}">
                <a16:creationId xmlns:a16="http://schemas.microsoft.com/office/drawing/2014/main" id="{BEE20558-1D64-40E2-AC47-644835CB9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971" y="1592984"/>
            <a:ext cx="920115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143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7E1A-5A22-4130-BD47-DCA6FC4D844C}"/>
              </a:ext>
            </a:extLst>
          </p:cNvPr>
          <p:cNvSpPr>
            <a:spLocks noGrp="1"/>
          </p:cNvSpPr>
          <p:nvPr>
            <p:ph type="title"/>
          </p:nvPr>
        </p:nvSpPr>
        <p:spPr/>
        <p:txBody>
          <a:bodyPr/>
          <a:lstStyle/>
          <a:p>
            <a:r>
              <a:rPr lang="en-US" dirty="0"/>
              <a:t>Tidy Data</a:t>
            </a:r>
          </a:p>
        </p:txBody>
      </p:sp>
      <p:pic>
        <p:nvPicPr>
          <p:cNvPr id="1026" name="Picture 2" descr="Image result for tidy data">
            <a:extLst>
              <a:ext uri="{FF2B5EF4-FFF2-40B4-BE49-F238E27FC236}">
                <a16:creationId xmlns:a16="http://schemas.microsoft.com/office/drawing/2014/main" id="{8A3A9DCA-61A4-4455-A5FF-49E326473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34" y="1524000"/>
            <a:ext cx="11674765" cy="364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875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Rules of Tidy Data</a:t>
            </a:r>
          </a:p>
        </p:txBody>
      </p:sp>
      <p:sp>
        <p:nvSpPr>
          <p:cNvPr id="3" name="Content Placeholder 2"/>
          <p:cNvSpPr>
            <a:spLocks noGrp="1"/>
          </p:cNvSpPr>
          <p:nvPr>
            <p:ph idx="1"/>
          </p:nvPr>
        </p:nvSpPr>
        <p:spPr>
          <a:xfrm>
            <a:off x="1640936" y="1745976"/>
            <a:ext cx="10212917" cy="4227513"/>
          </a:xfrm>
        </p:spPr>
        <p:txBody>
          <a:bodyPr/>
          <a:lstStyle/>
          <a:p>
            <a:r>
              <a:rPr lang="en-US" dirty="0">
                <a:solidFill>
                  <a:srgbClr val="333333"/>
                </a:solidFill>
                <a:latin typeface="Tahoma(body)"/>
              </a:rPr>
              <a:t>Each variable must have its own column.</a:t>
            </a:r>
          </a:p>
          <a:p>
            <a:r>
              <a:rPr lang="en-US" dirty="0">
                <a:solidFill>
                  <a:srgbClr val="333333"/>
                </a:solidFill>
                <a:latin typeface="Tahoma(body)"/>
              </a:rPr>
              <a:t>Each observation must have its own row.</a:t>
            </a:r>
          </a:p>
          <a:p>
            <a:r>
              <a:rPr lang="en-US" dirty="0">
                <a:solidFill>
                  <a:srgbClr val="333333"/>
                </a:solidFill>
                <a:latin typeface="Tahoma(body)"/>
              </a:rPr>
              <a:t>Each value must have its own cell.</a:t>
            </a:r>
          </a:p>
        </p:txBody>
      </p:sp>
    </p:spTree>
    <p:extLst>
      <p:ext uri="{BB962C8B-B14F-4D97-AF65-F5344CB8AC3E}">
        <p14:creationId xmlns:p14="http://schemas.microsoft.com/office/powerpoint/2010/main" val="321179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E6A0-77F9-4A6A-988E-8CD83FC5F371}"/>
              </a:ext>
            </a:extLst>
          </p:cNvPr>
          <p:cNvSpPr>
            <a:spLocks noGrp="1"/>
          </p:cNvSpPr>
          <p:nvPr>
            <p:ph type="title"/>
          </p:nvPr>
        </p:nvSpPr>
        <p:spPr/>
        <p:txBody>
          <a:bodyPr/>
          <a:lstStyle/>
          <a:p>
            <a:r>
              <a:rPr lang="en-US" dirty="0"/>
              <a:t>Class 2: Introduction to Statistics		</a:t>
            </a:r>
          </a:p>
        </p:txBody>
      </p:sp>
      <p:sp>
        <p:nvSpPr>
          <p:cNvPr id="3" name="Content Placeholder 2">
            <a:extLst>
              <a:ext uri="{FF2B5EF4-FFF2-40B4-BE49-F238E27FC236}">
                <a16:creationId xmlns:a16="http://schemas.microsoft.com/office/drawing/2014/main" id="{4074CB60-0289-4B1F-BEC5-161EC1D92A39}"/>
              </a:ext>
            </a:extLst>
          </p:cNvPr>
          <p:cNvSpPr>
            <a:spLocks noGrp="1"/>
          </p:cNvSpPr>
          <p:nvPr>
            <p:ph idx="1"/>
          </p:nvPr>
        </p:nvSpPr>
        <p:spPr/>
        <p:txBody>
          <a:bodyPr/>
          <a:lstStyle/>
          <a:p>
            <a:r>
              <a:rPr lang="en-US" dirty="0"/>
              <a:t>Variables</a:t>
            </a:r>
          </a:p>
          <a:p>
            <a:r>
              <a:rPr lang="en-US" dirty="0"/>
              <a:t>Shape of data – Descriptive Measures</a:t>
            </a:r>
          </a:p>
          <a:p>
            <a:r>
              <a:rPr lang="en-US" dirty="0"/>
              <a:t>Probability Distributions</a:t>
            </a:r>
          </a:p>
        </p:txBody>
      </p:sp>
    </p:spTree>
    <p:extLst>
      <p:ext uri="{BB962C8B-B14F-4D97-AF65-F5344CB8AC3E}">
        <p14:creationId xmlns:p14="http://schemas.microsoft.com/office/powerpoint/2010/main" val="230255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65A63-7912-45A0-84E5-35176A180B39}"/>
              </a:ext>
            </a:extLst>
          </p:cNvPr>
          <p:cNvSpPr>
            <a:spLocks noGrp="1"/>
          </p:cNvSpPr>
          <p:nvPr>
            <p:ph type="title"/>
          </p:nvPr>
        </p:nvSpPr>
        <p:spPr/>
        <p:txBody>
          <a:bodyPr/>
          <a:lstStyle/>
          <a:p>
            <a:r>
              <a:rPr lang="en-US" dirty="0"/>
              <a:t>Course Purpose</a:t>
            </a:r>
          </a:p>
        </p:txBody>
      </p:sp>
      <p:sp>
        <p:nvSpPr>
          <p:cNvPr id="3" name="Content Placeholder 2">
            <a:extLst>
              <a:ext uri="{FF2B5EF4-FFF2-40B4-BE49-F238E27FC236}">
                <a16:creationId xmlns:a16="http://schemas.microsoft.com/office/drawing/2014/main" id="{294D716E-CFDA-41F2-85FB-4C969896180C}"/>
              </a:ext>
            </a:extLst>
          </p:cNvPr>
          <p:cNvSpPr>
            <a:spLocks noGrp="1"/>
          </p:cNvSpPr>
          <p:nvPr>
            <p:ph idx="1"/>
          </p:nvPr>
        </p:nvSpPr>
        <p:spPr/>
        <p:txBody>
          <a:bodyPr/>
          <a:lstStyle/>
          <a:p>
            <a:r>
              <a:rPr lang="en-US" dirty="0"/>
              <a:t>INTRODUCE topics in data science</a:t>
            </a:r>
          </a:p>
          <a:p>
            <a:pPr lvl="1"/>
            <a:r>
              <a:rPr lang="en-US" dirty="0"/>
              <a:t>Programming with data and statistics</a:t>
            </a:r>
          </a:p>
          <a:p>
            <a:r>
              <a:rPr lang="en-US" dirty="0"/>
              <a:t>Provide a foundation for practical work with data at JCC and a basis for further learning.</a:t>
            </a:r>
          </a:p>
          <a:p>
            <a:r>
              <a:rPr lang="en-US" dirty="0"/>
              <a:t>Expertise takes time. </a:t>
            </a:r>
          </a:p>
        </p:txBody>
      </p:sp>
    </p:spTree>
    <p:extLst>
      <p:ext uri="{BB962C8B-B14F-4D97-AF65-F5344CB8AC3E}">
        <p14:creationId xmlns:p14="http://schemas.microsoft.com/office/powerpoint/2010/main" val="408384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EEA6-FBBA-4960-BB48-34F145783564}"/>
              </a:ext>
            </a:extLst>
          </p:cNvPr>
          <p:cNvSpPr>
            <a:spLocks noGrp="1"/>
          </p:cNvSpPr>
          <p:nvPr>
            <p:ph type="title"/>
          </p:nvPr>
        </p:nvSpPr>
        <p:spPr/>
        <p:txBody>
          <a:bodyPr/>
          <a:lstStyle/>
          <a:p>
            <a:r>
              <a:rPr lang="en-US" dirty="0"/>
              <a:t>Statistics</a:t>
            </a:r>
          </a:p>
        </p:txBody>
      </p:sp>
      <p:sp>
        <p:nvSpPr>
          <p:cNvPr id="3" name="Content Placeholder 2">
            <a:extLst>
              <a:ext uri="{FF2B5EF4-FFF2-40B4-BE49-F238E27FC236}">
                <a16:creationId xmlns:a16="http://schemas.microsoft.com/office/drawing/2014/main" id="{D2871E44-23FB-40E1-B8ED-CD4CC99D3C8A}"/>
              </a:ext>
            </a:extLst>
          </p:cNvPr>
          <p:cNvSpPr>
            <a:spLocks noGrp="1"/>
          </p:cNvSpPr>
          <p:nvPr>
            <p:ph idx="1"/>
          </p:nvPr>
        </p:nvSpPr>
        <p:spPr/>
        <p:txBody>
          <a:bodyPr/>
          <a:lstStyle/>
          <a:p>
            <a:r>
              <a:rPr lang="sk-SK" altLang="en-US" dirty="0"/>
              <a:t>The science of collectiong, organizing, presenting, analyzing, and interpreting data to assist in making more effective decisions</a:t>
            </a:r>
            <a:r>
              <a:rPr lang="en-US" altLang="en-US" dirty="0"/>
              <a:t>.</a:t>
            </a:r>
            <a:endParaRPr lang="sk-SK" altLang="en-US" dirty="0"/>
          </a:p>
          <a:p>
            <a:endParaRPr lang="en-US" dirty="0"/>
          </a:p>
        </p:txBody>
      </p:sp>
    </p:spTree>
    <p:extLst>
      <p:ext uri="{BB962C8B-B14F-4D97-AF65-F5344CB8AC3E}">
        <p14:creationId xmlns:p14="http://schemas.microsoft.com/office/powerpoint/2010/main" val="285865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B635-478D-412A-A4CA-D0D5C3D4BE63}"/>
              </a:ext>
            </a:extLst>
          </p:cNvPr>
          <p:cNvSpPr>
            <a:spLocks noGrp="1"/>
          </p:cNvSpPr>
          <p:nvPr>
            <p:ph type="title"/>
          </p:nvPr>
        </p:nvSpPr>
        <p:spPr/>
        <p:txBody>
          <a:bodyPr/>
          <a:lstStyle/>
          <a:p>
            <a:r>
              <a:rPr lang="en-US" dirty="0"/>
              <a:t>Variable</a:t>
            </a:r>
          </a:p>
        </p:txBody>
      </p:sp>
      <p:sp>
        <p:nvSpPr>
          <p:cNvPr id="3" name="Content Placeholder 2">
            <a:extLst>
              <a:ext uri="{FF2B5EF4-FFF2-40B4-BE49-F238E27FC236}">
                <a16:creationId xmlns:a16="http://schemas.microsoft.com/office/drawing/2014/main" id="{9718AC3C-15E9-4B6C-9B51-6D46DB177C72}"/>
              </a:ext>
            </a:extLst>
          </p:cNvPr>
          <p:cNvSpPr>
            <a:spLocks noGrp="1"/>
          </p:cNvSpPr>
          <p:nvPr>
            <p:ph idx="1"/>
          </p:nvPr>
        </p:nvSpPr>
        <p:spPr/>
        <p:txBody>
          <a:bodyPr/>
          <a:lstStyle/>
          <a:p>
            <a:r>
              <a:rPr lang="en-US" dirty="0"/>
              <a:t>A variable is any </a:t>
            </a:r>
            <a:r>
              <a:rPr lang="en-US" b="1" dirty="0"/>
              <a:t>characteristics</a:t>
            </a:r>
            <a:r>
              <a:rPr lang="en-US" dirty="0"/>
              <a:t>, number, or </a:t>
            </a:r>
            <a:r>
              <a:rPr lang="en-US" b="1" dirty="0"/>
              <a:t>quantity</a:t>
            </a:r>
            <a:r>
              <a:rPr lang="en-US" dirty="0"/>
              <a:t> that can be measured or counted. A variable may also be called a data item. </a:t>
            </a:r>
          </a:p>
        </p:txBody>
      </p:sp>
    </p:spTree>
    <p:extLst>
      <p:ext uri="{BB962C8B-B14F-4D97-AF65-F5344CB8AC3E}">
        <p14:creationId xmlns:p14="http://schemas.microsoft.com/office/powerpoint/2010/main" val="2143058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40DF1B92-5FDB-42FB-B91F-FBBEC8B2A8EC}"/>
              </a:ext>
            </a:extLst>
          </p:cNvPr>
          <p:cNvSpPr/>
          <p:nvPr/>
        </p:nvSpPr>
        <p:spPr>
          <a:xfrm>
            <a:off x="5016501" y="1341439"/>
            <a:ext cx="2087563" cy="935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sz="1800" dirty="0">
                <a:solidFill>
                  <a:prstClr val="white"/>
                </a:solidFill>
                <a:latin typeface="Perpetua"/>
              </a:rPr>
              <a:t>Variables</a:t>
            </a:r>
          </a:p>
        </p:txBody>
      </p:sp>
      <p:sp>
        <p:nvSpPr>
          <p:cNvPr id="8" name="Rounded Rectangle 7">
            <a:extLst>
              <a:ext uri="{FF2B5EF4-FFF2-40B4-BE49-F238E27FC236}">
                <a16:creationId xmlns:a16="http://schemas.microsoft.com/office/drawing/2014/main" id="{5071A9D0-F35B-4A84-AECD-D40F2937CD8D}"/>
              </a:ext>
            </a:extLst>
          </p:cNvPr>
          <p:cNvSpPr/>
          <p:nvPr/>
        </p:nvSpPr>
        <p:spPr>
          <a:xfrm>
            <a:off x="6816725" y="2565400"/>
            <a:ext cx="2159000"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sz="1800" dirty="0">
                <a:solidFill>
                  <a:prstClr val="white"/>
                </a:solidFill>
                <a:latin typeface="Perpetua"/>
              </a:rPr>
              <a:t>Quantitative</a:t>
            </a:r>
          </a:p>
        </p:txBody>
      </p:sp>
      <p:sp>
        <p:nvSpPr>
          <p:cNvPr id="9" name="Rounded Rectangle 8">
            <a:extLst>
              <a:ext uri="{FF2B5EF4-FFF2-40B4-BE49-F238E27FC236}">
                <a16:creationId xmlns:a16="http://schemas.microsoft.com/office/drawing/2014/main" id="{B5745C8F-D42B-44F6-9DFE-23AD1C33E342}"/>
              </a:ext>
            </a:extLst>
          </p:cNvPr>
          <p:cNvSpPr/>
          <p:nvPr/>
        </p:nvSpPr>
        <p:spPr>
          <a:xfrm>
            <a:off x="3216275" y="2565400"/>
            <a:ext cx="2159000"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sz="1800" dirty="0">
                <a:solidFill>
                  <a:prstClr val="white"/>
                </a:solidFill>
                <a:latin typeface="Perpetua"/>
              </a:rPr>
              <a:t>Qualitative</a:t>
            </a:r>
          </a:p>
        </p:txBody>
      </p:sp>
      <p:sp>
        <p:nvSpPr>
          <p:cNvPr id="10" name="Rounded Rectangle 9">
            <a:extLst>
              <a:ext uri="{FF2B5EF4-FFF2-40B4-BE49-F238E27FC236}">
                <a16:creationId xmlns:a16="http://schemas.microsoft.com/office/drawing/2014/main" id="{B91C8DE8-39EA-4AA1-8735-AAB87F68BC80}"/>
              </a:ext>
            </a:extLst>
          </p:cNvPr>
          <p:cNvSpPr/>
          <p:nvPr/>
        </p:nvSpPr>
        <p:spPr>
          <a:xfrm>
            <a:off x="1524000" y="3933825"/>
            <a:ext cx="2160588"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sz="1800" dirty="0">
                <a:solidFill>
                  <a:prstClr val="white"/>
                </a:solidFill>
                <a:latin typeface="Perpetua"/>
              </a:rPr>
              <a:t>Dichotomic</a:t>
            </a:r>
          </a:p>
        </p:txBody>
      </p:sp>
      <p:sp>
        <p:nvSpPr>
          <p:cNvPr id="11" name="Rounded Rectangle 10">
            <a:extLst>
              <a:ext uri="{FF2B5EF4-FFF2-40B4-BE49-F238E27FC236}">
                <a16:creationId xmlns:a16="http://schemas.microsoft.com/office/drawing/2014/main" id="{9797C7C9-18A8-4F76-A4FF-1C13D3061F79}"/>
              </a:ext>
            </a:extLst>
          </p:cNvPr>
          <p:cNvSpPr/>
          <p:nvPr/>
        </p:nvSpPr>
        <p:spPr>
          <a:xfrm>
            <a:off x="3863975" y="3933825"/>
            <a:ext cx="2160588"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sz="1800" dirty="0">
                <a:solidFill>
                  <a:prstClr val="white"/>
                </a:solidFill>
                <a:latin typeface="Perpetua"/>
              </a:rPr>
              <a:t>Polynomic</a:t>
            </a:r>
          </a:p>
        </p:txBody>
      </p:sp>
      <p:sp>
        <p:nvSpPr>
          <p:cNvPr id="12" name="Rounded Rectangle 11">
            <a:extLst>
              <a:ext uri="{FF2B5EF4-FFF2-40B4-BE49-F238E27FC236}">
                <a16:creationId xmlns:a16="http://schemas.microsoft.com/office/drawing/2014/main" id="{1ADDBDC7-DEA3-4390-924B-8FF147766933}"/>
              </a:ext>
            </a:extLst>
          </p:cNvPr>
          <p:cNvSpPr/>
          <p:nvPr/>
        </p:nvSpPr>
        <p:spPr>
          <a:xfrm>
            <a:off x="6167439" y="3933825"/>
            <a:ext cx="2160587"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sz="1800" dirty="0">
                <a:solidFill>
                  <a:prstClr val="white"/>
                </a:solidFill>
                <a:latin typeface="Perpetua"/>
              </a:rPr>
              <a:t>Discrete</a:t>
            </a:r>
          </a:p>
        </p:txBody>
      </p:sp>
      <p:sp>
        <p:nvSpPr>
          <p:cNvPr id="13" name="Rounded Rectangle 12">
            <a:extLst>
              <a:ext uri="{FF2B5EF4-FFF2-40B4-BE49-F238E27FC236}">
                <a16:creationId xmlns:a16="http://schemas.microsoft.com/office/drawing/2014/main" id="{3872C90F-CE63-4328-9825-7E5E9332AB04}"/>
              </a:ext>
            </a:extLst>
          </p:cNvPr>
          <p:cNvSpPr/>
          <p:nvPr/>
        </p:nvSpPr>
        <p:spPr>
          <a:xfrm>
            <a:off x="8507414" y="3933825"/>
            <a:ext cx="2160587"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k-SK" sz="1800" dirty="0">
                <a:solidFill>
                  <a:prstClr val="white"/>
                </a:solidFill>
                <a:latin typeface="Perpetua"/>
              </a:rPr>
              <a:t>Continuous</a:t>
            </a:r>
          </a:p>
        </p:txBody>
      </p:sp>
      <p:sp>
        <p:nvSpPr>
          <p:cNvPr id="14" name="Rounded Rectangle 13">
            <a:extLst>
              <a:ext uri="{FF2B5EF4-FFF2-40B4-BE49-F238E27FC236}">
                <a16:creationId xmlns:a16="http://schemas.microsoft.com/office/drawing/2014/main" id="{B7985B37-B75B-4872-B3BD-C20BF604D9F9}"/>
              </a:ext>
            </a:extLst>
          </p:cNvPr>
          <p:cNvSpPr/>
          <p:nvPr/>
        </p:nvSpPr>
        <p:spPr>
          <a:xfrm>
            <a:off x="1524000" y="5229226"/>
            <a:ext cx="2160588"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dirty="0">
                <a:solidFill>
                  <a:prstClr val="white"/>
                </a:solidFill>
                <a:latin typeface="Perpetua"/>
              </a:rPr>
              <a:t>Conviction status, Employment</a:t>
            </a:r>
            <a:r>
              <a:rPr lang="sk-SK" sz="1800" dirty="0">
                <a:solidFill>
                  <a:prstClr val="white"/>
                </a:solidFill>
                <a:latin typeface="Perpetua"/>
              </a:rPr>
              <a:t> status</a:t>
            </a:r>
          </a:p>
        </p:txBody>
      </p:sp>
      <p:sp>
        <p:nvSpPr>
          <p:cNvPr id="15" name="Rounded Rectangle 14">
            <a:extLst>
              <a:ext uri="{FF2B5EF4-FFF2-40B4-BE49-F238E27FC236}">
                <a16:creationId xmlns:a16="http://schemas.microsoft.com/office/drawing/2014/main" id="{D004A83A-9F14-4C7A-8F38-EA4DF47AB652}"/>
              </a:ext>
            </a:extLst>
          </p:cNvPr>
          <p:cNvSpPr/>
          <p:nvPr/>
        </p:nvSpPr>
        <p:spPr>
          <a:xfrm>
            <a:off x="3863975" y="5229226"/>
            <a:ext cx="2160588"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dirty="0">
                <a:solidFill>
                  <a:prstClr val="white"/>
                </a:solidFill>
                <a:latin typeface="Perpetua"/>
              </a:rPr>
              <a:t>Charge level, Charge Code  </a:t>
            </a:r>
            <a:endParaRPr lang="sk-SK" sz="1800" dirty="0">
              <a:solidFill>
                <a:prstClr val="white"/>
              </a:solidFill>
              <a:latin typeface="Perpetua"/>
            </a:endParaRPr>
          </a:p>
        </p:txBody>
      </p:sp>
      <p:sp>
        <p:nvSpPr>
          <p:cNvPr id="16" name="Rounded Rectangle 15">
            <a:extLst>
              <a:ext uri="{FF2B5EF4-FFF2-40B4-BE49-F238E27FC236}">
                <a16:creationId xmlns:a16="http://schemas.microsoft.com/office/drawing/2014/main" id="{57AB2304-7FB0-495D-AADD-BF092E9178EC}"/>
              </a:ext>
            </a:extLst>
          </p:cNvPr>
          <p:cNvSpPr/>
          <p:nvPr/>
        </p:nvSpPr>
        <p:spPr>
          <a:xfrm>
            <a:off x="6167439" y="5229226"/>
            <a:ext cx="2160587"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dirty="0">
                <a:solidFill>
                  <a:prstClr val="white"/>
                </a:solidFill>
                <a:latin typeface="Perpetua"/>
              </a:rPr>
              <a:t>Prior felonies, Prior FTAs</a:t>
            </a:r>
            <a:endParaRPr lang="sk-SK" sz="1800" dirty="0">
              <a:solidFill>
                <a:prstClr val="white"/>
              </a:solidFill>
              <a:latin typeface="Perpetua"/>
            </a:endParaRPr>
          </a:p>
        </p:txBody>
      </p:sp>
      <p:sp>
        <p:nvSpPr>
          <p:cNvPr id="17" name="Rounded Rectangle 16">
            <a:extLst>
              <a:ext uri="{FF2B5EF4-FFF2-40B4-BE49-F238E27FC236}">
                <a16:creationId xmlns:a16="http://schemas.microsoft.com/office/drawing/2014/main" id="{16A29C88-DE34-48DC-9977-B530FC4E041E}"/>
              </a:ext>
            </a:extLst>
          </p:cNvPr>
          <p:cNvSpPr/>
          <p:nvPr/>
        </p:nvSpPr>
        <p:spPr>
          <a:xfrm>
            <a:off x="8507414" y="5229226"/>
            <a:ext cx="2160587"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dirty="0">
                <a:solidFill>
                  <a:prstClr val="white"/>
                </a:solidFill>
                <a:latin typeface="Perpetua"/>
              </a:rPr>
              <a:t>Sentence length, Age</a:t>
            </a:r>
            <a:endParaRPr lang="sk-SK" sz="1800" dirty="0">
              <a:solidFill>
                <a:prstClr val="white"/>
              </a:solidFill>
              <a:latin typeface="Perpetua"/>
            </a:endParaRPr>
          </a:p>
        </p:txBody>
      </p:sp>
      <p:cxnSp>
        <p:nvCxnSpPr>
          <p:cNvPr id="19" name="Straight Connector 18">
            <a:extLst>
              <a:ext uri="{FF2B5EF4-FFF2-40B4-BE49-F238E27FC236}">
                <a16:creationId xmlns:a16="http://schemas.microsoft.com/office/drawing/2014/main" id="{A3C9FA74-DB16-445D-A3F8-F4909F5FF11E}"/>
              </a:ext>
            </a:extLst>
          </p:cNvPr>
          <p:cNvCxnSpPr>
            <a:stCxn id="7" idx="2"/>
            <a:endCxn id="9" idx="0"/>
          </p:cNvCxnSpPr>
          <p:nvPr/>
        </p:nvCxnSpPr>
        <p:spPr>
          <a:xfrm flipH="1">
            <a:off x="4295776" y="2276476"/>
            <a:ext cx="1763713" cy="288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69A7CE4-B7E8-404A-A7CF-2D2D04F5ECAA}"/>
              </a:ext>
            </a:extLst>
          </p:cNvPr>
          <p:cNvCxnSpPr>
            <a:stCxn id="7" idx="2"/>
            <a:endCxn id="8" idx="0"/>
          </p:cNvCxnSpPr>
          <p:nvPr/>
        </p:nvCxnSpPr>
        <p:spPr>
          <a:xfrm>
            <a:off x="6059489" y="2276476"/>
            <a:ext cx="1836737" cy="288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F4F9A49-718B-4F9C-A518-6A163A0F751E}"/>
              </a:ext>
            </a:extLst>
          </p:cNvPr>
          <p:cNvCxnSpPr>
            <a:stCxn id="9" idx="2"/>
            <a:endCxn id="11" idx="0"/>
          </p:cNvCxnSpPr>
          <p:nvPr/>
        </p:nvCxnSpPr>
        <p:spPr>
          <a:xfrm>
            <a:off x="4295775" y="3500439"/>
            <a:ext cx="647700"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5D547E-9AE4-4C70-9794-A38321EFC40B}"/>
              </a:ext>
            </a:extLst>
          </p:cNvPr>
          <p:cNvCxnSpPr>
            <a:stCxn id="9" idx="2"/>
            <a:endCxn id="10" idx="0"/>
          </p:cNvCxnSpPr>
          <p:nvPr/>
        </p:nvCxnSpPr>
        <p:spPr>
          <a:xfrm flipH="1">
            <a:off x="2603501" y="3500439"/>
            <a:ext cx="1692275"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960AE0-5ED7-4AE5-8CC4-FDF727A7846A}"/>
              </a:ext>
            </a:extLst>
          </p:cNvPr>
          <p:cNvCxnSpPr>
            <a:stCxn id="8" idx="2"/>
            <a:endCxn id="12" idx="0"/>
          </p:cNvCxnSpPr>
          <p:nvPr/>
        </p:nvCxnSpPr>
        <p:spPr>
          <a:xfrm flipH="1">
            <a:off x="7248525" y="3500439"/>
            <a:ext cx="647700"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672C1C7-4761-4FA4-8491-39E4F889ACE9}"/>
              </a:ext>
            </a:extLst>
          </p:cNvPr>
          <p:cNvCxnSpPr>
            <a:stCxn id="8" idx="2"/>
            <a:endCxn id="13" idx="0"/>
          </p:cNvCxnSpPr>
          <p:nvPr/>
        </p:nvCxnSpPr>
        <p:spPr>
          <a:xfrm>
            <a:off x="7896226" y="3500439"/>
            <a:ext cx="1692275"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45402AD-7414-419F-8681-54D61D4A89EF}"/>
              </a:ext>
            </a:extLst>
          </p:cNvPr>
          <p:cNvCxnSpPr>
            <a:stCxn id="10" idx="2"/>
            <a:endCxn id="14" idx="0"/>
          </p:cNvCxnSpPr>
          <p:nvPr/>
        </p:nvCxnSpPr>
        <p:spPr>
          <a:xfrm>
            <a:off x="2603500"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6409CCC-F219-4E9E-A2A6-1112AD2117B3}"/>
              </a:ext>
            </a:extLst>
          </p:cNvPr>
          <p:cNvCxnSpPr>
            <a:stCxn id="11" idx="2"/>
            <a:endCxn id="15" idx="0"/>
          </p:cNvCxnSpPr>
          <p:nvPr/>
        </p:nvCxnSpPr>
        <p:spPr>
          <a:xfrm>
            <a:off x="4943475"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89C1D86-5C2D-4139-9570-146063818E94}"/>
              </a:ext>
            </a:extLst>
          </p:cNvPr>
          <p:cNvCxnSpPr>
            <a:stCxn id="12" idx="2"/>
            <a:endCxn id="16" idx="0"/>
          </p:cNvCxnSpPr>
          <p:nvPr/>
        </p:nvCxnSpPr>
        <p:spPr>
          <a:xfrm>
            <a:off x="7248525"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6E627DB-54B5-42FE-B3D2-7F91706A2518}"/>
              </a:ext>
            </a:extLst>
          </p:cNvPr>
          <p:cNvCxnSpPr>
            <a:stCxn id="13" idx="2"/>
            <a:endCxn id="17" idx="0"/>
          </p:cNvCxnSpPr>
          <p:nvPr/>
        </p:nvCxnSpPr>
        <p:spPr>
          <a:xfrm>
            <a:off x="9588500"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765111B2-71A9-4DFA-BF6F-A70ADE36CAFB}"/>
              </a:ext>
            </a:extLst>
          </p:cNvPr>
          <p:cNvSpPr txBox="1">
            <a:spLocks/>
          </p:cNvSpPr>
          <p:nvPr/>
        </p:nvSpPr>
        <p:spPr bwMode="auto">
          <a:xfrm>
            <a:off x="258618" y="157018"/>
            <a:ext cx="11379200" cy="96772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700" b="1">
                <a:solidFill>
                  <a:srgbClr val="000000"/>
                </a:solidFill>
                <a:latin typeface="+mj-lt"/>
                <a:ea typeface="+mj-ea"/>
                <a:cs typeface="+mj-cs"/>
              </a:defRPr>
            </a:lvl1pPr>
            <a:lvl2pPr algn="l" rtl="0" eaLnBrk="1" fontAlgn="base" hangingPunct="1">
              <a:spcBef>
                <a:spcPct val="0"/>
              </a:spcBef>
              <a:spcAft>
                <a:spcPct val="0"/>
              </a:spcAft>
              <a:defRPr sz="5400" b="1">
                <a:solidFill>
                  <a:schemeClr val="tx2"/>
                </a:solidFill>
                <a:latin typeface="Tahoma" pitchFamily="34" charset="0"/>
              </a:defRPr>
            </a:lvl2pPr>
            <a:lvl3pPr algn="l" rtl="0" eaLnBrk="1" fontAlgn="base" hangingPunct="1">
              <a:spcBef>
                <a:spcPct val="0"/>
              </a:spcBef>
              <a:spcAft>
                <a:spcPct val="0"/>
              </a:spcAft>
              <a:defRPr sz="5400" b="1">
                <a:solidFill>
                  <a:schemeClr val="tx2"/>
                </a:solidFill>
                <a:latin typeface="Tahoma" pitchFamily="34" charset="0"/>
              </a:defRPr>
            </a:lvl3pPr>
            <a:lvl4pPr algn="l" rtl="0" eaLnBrk="1" fontAlgn="base" hangingPunct="1">
              <a:spcBef>
                <a:spcPct val="0"/>
              </a:spcBef>
              <a:spcAft>
                <a:spcPct val="0"/>
              </a:spcAft>
              <a:defRPr sz="5400" b="1">
                <a:solidFill>
                  <a:schemeClr val="tx2"/>
                </a:solidFill>
                <a:latin typeface="Tahoma" pitchFamily="34" charset="0"/>
              </a:defRPr>
            </a:lvl4pPr>
            <a:lvl5pPr algn="l" rtl="0" eaLnBrk="1" fontAlgn="base" hangingPunct="1">
              <a:spcBef>
                <a:spcPct val="0"/>
              </a:spcBef>
              <a:spcAft>
                <a:spcPct val="0"/>
              </a:spcAft>
              <a:defRPr sz="5400" b="1">
                <a:solidFill>
                  <a:schemeClr val="tx2"/>
                </a:solidFill>
                <a:latin typeface="Tahoma" pitchFamily="34" charset="0"/>
              </a:defRPr>
            </a:lvl5pPr>
            <a:lvl6pPr marL="457200" algn="l" rtl="0" eaLnBrk="1" fontAlgn="base" hangingPunct="1">
              <a:spcBef>
                <a:spcPct val="0"/>
              </a:spcBef>
              <a:spcAft>
                <a:spcPct val="0"/>
              </a:spcAft>
              <a:defRPr sz="5400" b="1">
                <a:solidFill>
                  <a:schemeClr val="tx2"/>
                </a:solidFill>
                <a:latin typeface="Tahoma" pitchFamily="34" charset="0"/>
              </a:defRPr>
            </a:lvl6pPr>
            <a:lvl7pPr marL="914400" algn="l" rtl="0" eaLnBrk="1" fontAlgn="base" hangingPunct="1">
              <a:spcBef>
                <a:spcPct val="0"/>
              </a:spcBef>
              <a:spcAft>
                <a:spcPct val="0"/>
              </a:spcAft>
              <a:defRPr sz="5400" b="1">
                <a:solidFill>
                  <a:schemeClr val="tx2"/>
                </a:solidFill>
                <a:latin typeface="Tahoma" pitchFamily="34" charset="0"/>
              </a:defRPr>
            </a:lvl7pPr>
            <a:lvl8pPr marL="1371600" algn="l" rtl="0" eaLnBrk="1" fontAlgn="base" hangingPunct="1">
              <a:spcBef>
                <a:spcPct val="0"/>
              </a:spcBef>
              <a:spcAft>
                <a:spcPct val="0"/>
              </a:spcAft>
              <a:defRPr sz="5400" b="1">
                <a:solidFill>
                  <a:schemeClr val="tx2"/>
                </a:solidFill>
                <a:latin typeface="Tahoma" pitchFamily="34" charset="0"/>
              </a:defRPr>
            </a:lvl8pPr>
            <a:lvl9pPr marL="1828800" algn="l" rtl="0" eaLnBrk="1" fontAlgn="base" hangingPunct="1">
              <a:spcBef>
                <a:spcPct val="0"/>
              </a:spcBef>
              <a:spcAft>
                <a:spcPct val="0"/>
              </a:spcAft>
              <a:defRPr sz="5400" b="1">
                <a:solidFill>
                  <a:schemeClr val="tx2"/>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700" b="1" i="0" u="none" strike="noStrike" kern="0" cap="none" spc="0" normalizeH="0" baseline="0" noProof="0" dirty="0">
                <a:ln>
                  <a:noFill/>
                </a:ln>
                <a:solidFill>
                  <a:srgbClr val="000000"/>
                </a:solidFill>
                <a:effectLst/>
                <a:uLnTx/>
                <a:uFillTx/>
                <a:latin typeface="Tahoma"/>
                <a:ea typeface="+mj-ea"/>
                <a:cs typeface="+mj-cs"/>
              </a:rPr>
              <a:t>Types of Variables </a:t>
            </a:r>
          </a:p>
        </p:txBody>
      </p:sp>
      <p:cxnSp>
        <p:nvCxnSpPr>
          <p:cNvPr id="5" name="Straight Connector 4">
            <a:extLst>
              <a:ext uri="{FF2B5EF4-FFF2-40B4-BE49-F238E27FC236}">
                <a16:creationId xmlns:a16="http://schemas.microsoft.com/office/drawing/2014/main" id="{CD1D786C-0B32-4041-BFB6-658C59866862}"/>
              </a:ext>
            </a:extLst>
          </p:cNvPr>
          <p:cNvCxnSpPr/>
          <p:nvPr/>
        </p:nvCxnSpPr>
        <p:spPr>
          <a:xfrm>
            <a:off x="6096433" y="2475360"/>
            <a:ext cx="0" cy="400396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7353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29F6-27F8-4AFA-8092-4C0ECD1E141C}"/>
              </a:ext>
            </a:extLst>
          </p:cNvPr>
          <p:cNvSpPr>
            <a:spLocks noGrp="1"/>
          </p:cNvSpPr>
          <p:nvPr>
            <p:ph type="title"/>
          </p:nvPr>
        </p:nvSpPr>
        <p:spPr>
          <a:xfrm>
            <a:off x="831541" y="3785844"/>
            <a:ext cx="4317507" cy="1371600"/>
          </a:xfrm>
        </p:spPr>
        <p:txBody>
          <a:bodyPr/>
          <a:lstStyle/>
          <a:p>
            <a:r>
              <a:rPr lang="en-US" dirty="0"/>
              <a:t>Don’t Be </a:t>
            </a:r>
            <a:br>
              <a:rPr lang="en-US" dirty="0"/>
            </a:br>
            <a:br>
              <a:rPr lang="en-US" dirty="0"/>
            </a:br>
            <a:r>
              <a:rPr lang="en-US" dirty="0"/>
              <a:t>Afraid of New </a:t>
            </a:r>
            <a:br>
              <a:rPr lang="en-US" dirty="0"/>
            </a:br>
            <a:br>
              <a:rPr lang="en-US" dirty="0"/>
            </a:br>
            <a:r>
              <a:rPr lang="en-US" dirty="0"/>
              <a:t>Symbols!</a:t>
            </a:r>
          </a:p>
        </p:txBody>
      </p:sp>
      <p:pic>
        <p:nvPicPr>
          <p:cNvPr id="1026" name="Picture 2" descr="Image result for statistical symbols">
            <a:extLst>
              <a:ext uri="{FF2B5EF4-FFF2-40B4-BE49-F238E27FC236}">
                <a16:creationId xmlns:a16="http://schemas.microsoft.com/office/drawing/2014/main" id="{A48D91B8-745B-4B51-9F3B-A4FBB6071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970" y="418485"/>
            <a:ext cx="3516759" cy="586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024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72B0-FBF0-4241-9AFF-FE3204789771}"/>
              </a:ext>
            </a:extLst>
          </p:cNvPr>
          <p:cNvSpPr>
            <a:spLocks noGrp="1"/>
          </p:cNvSpPr>
          <p:nvPr>
            <p:ph type="title"/>
          </p:nvPr>
        </p:nvSpPr>
        <p:spPr/>
        <p:txBody>
          <a:bodyPr/>
          <a:lstStyle/>
          <a:p>
            <a:r>
              <a:rPr lang="en-US" dirty="0"/>
              <a:t>The Shape of Data</a:t>
            </a:r>
          </a:p>
        </p:txBody>
      </p:sp>
      <p:sp>
        <p:nvSpPr>
          <p:cNvPr id="3" name="Content Placeholder 2">
            <a:extLst>
              <a:ext uri="{FF2B5EF4-FFF2-40B4-BE49-F238E27FC236}">
                <a16:creationId xmlns:a16="http://schemas.microsoft.com/office/drawing/2014/main" id="{AAE028B7-E4C3-4D8F-AE07-E5B8AFBD421C}"/>
              </a:ext>
            </a:extLst>
          </p:cNvPr>
          <p:cNvSpPr>
            <a:spLocks noGrp="1"/>
          </p:cNvSpPr>
          <p:nvPr>
            <p:ph idx="1"/>
          </p:nvPr>
        </p:nvSpPr>
        <p:spPr/>
        <p:txBody>
          <a:bodyPr/>
          <a:lstStyle/>
          <a:p>
            <a:r>
              <a:rPr lang="en-US" dirty="0"/>
              <a:t>Size</a:t>
            </a:r>
          </a:p>
          <a:p>
            <a:r>
              <a:rPr lang="en-US" dirty="0"/>
              <a:t>Central Tendency</a:t>
            </a:r>
          </a:p>
          <a:p>
            <a:r>
              <a:rPr lang="en-US" dirty="0"/>
              <a:t>Boundaries</a:t>
            </a:r>
          </a:p>
          <a:p>
            <a:r>
              <a:rPr lang="en-US" dirty="0"/>
              <a:t>Variability</a:t>
            </a:r>
          </a:p>
          <a:p>
            <a:r>
              <a:rPr lang="en-US" dirty="0"/>
              <a:t>Visual Shape </a:t>
            </a:r>
          </a:p>
        </p:txBody>
      </p:sp>
    </p:spTree>
    <p:extLst>
      <p:ext uri="{BB962C8B-B14F-4D97-AF65-F5344CB8AC3E}">
        <p14:creationId xmlns:p14="http://schemas.microsoft.com/office/powerpoint/2010/main" val="3739301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E936-6F6F-46FB-BAA6-1A55269951DF}"/>
              </a:ext>
            </a:extLst>
          </p:cNvPr>
          <p:cNvSpPr>
            <a:spLocks noGrp="1"/>
          </p:cNvSpPr>
          <p:nvPr>
            <p:ph type="title"/>
          </p:nvPr>
        </p:nvSpPr>
        <p:spPr/>
        <p:txBody>
          <a:bodyPr/>
          <a:lstStyle/>
          <a:p>
            <a:r>
              <a:rPr lang="en-US" dirty="0"/>
              <a:t>Size</a:t>
            </a:r>
          </a:p>
        </p:txBody>
      </p:sp>
      <p:sp>
        <p:nvSpPr>
          <p:cNvPr id="3" name="Content Placeholder 2">
            <a:extLst>
              <a:ext uri="{FF2B5EF4-FFF2-40B4-BE49-F238E27FC236}">
                <a16:creationId xmlns:a16="http://schemas.microsoft.com/office/drawing/2014/main" id="{5368A10D-A98D-4EA3-9FDC-875BF1BDDE18}"/>
              </a:ext>
            </a:extLst>
          </p:cNvPr>
          <p:cNvSpPr>
            <a:spLocks noGrp="1"/>
          </p:cNvSpPr>
          <p:nvPr>
            <p:ph idx="1"/>
          </p:nvPr>
        </p:nvSpPr>
        <p:spPr/>
        <p:txBody>
          <a:bodyPr/>
          <a:lstStyle/>
          <a:p>
            <a:r>
              <a:rPr lang="en-US" dirty="0" err="1"/>
              <a:t>i</a:t>
            </a:r>
            <a:r>
              <a:rPr lang="en-US" dirty="0"/>
              <a:t> = index</a:t>
            </a:r>
          </a:p>
          <a:p>
            <a:r>
              <a:rPr lang="en-US" dirty="0"/>
              <a:t>x = variable</a:t>
            </a:r>
          </a:p>
          <a:p>
            <a:r>
              <a:rPr lang="en-US" dirty="0"/>
              <a:t>x</a:t>
            </a:r>
            <a:r>
              <a:rPr lang="en-US" baseline="-25000" dirty="0"/>
              <a:t>i </a:t>
            </a:r>
            <a:r>
              <a:rPr lang="en-US" dirty="0"/>
              <a:t>= observation</a:t>
            </a:r>
            <a:endParaRPr lang="en-US" baseline="-25000" dirty="0"/>
          </a:p>
          <a:p>
            <a:r>
              <a:rPr lang="en-US" dirty="0"/>
              <a:t>n = number of observations</a:t>
            </a:r>
          </a:p>
          <a:p>
            <a:r>
              <a:rPr lang="en-US" dirty="0">
                <a:sym typeface="Symbol" panose="05050102010706020507" pitchFamily="18" charset="2"/>
              </a:rPr>
              <a:t> = sum</a:t>
            </a:r>
          </a:p>
          <a:p>
            <a:r>
              <a:rPr lang="en-US" spc="-300" dirty="0">
                <a:sym typeface="Symbol" panose="05050102010706020507" pitchFamily="18" charset="2"/>
              </a:rPr>
              <a:t></a:t>
            </a:r>
            <a:r>
              <a:rPr lang="en-US" spc="-300" dirty="0"/>
              <a:t> x</a:t>
            </a:r>
            <a:r>
              <a:rPr lang="en-US" spc="-300" baseline="-25000" dirty="0"/>
              <a:t>i  </a:t>
            </a:r>
            <a:r>
              <a:rPr lang="en-US" dirty="0"/>
              <a:t>= sum of observations</a:t>
            </a:r>
            <a:endParaRPr lang="en-US" spc="-300" dirty="0"/>
          </a:p>
        </p:txBody>
      </p:sp>
    </p:spTree>
    <p:extLst>
      <p:ext uri="{BB962C8B-B14F-4D97-AF65-F5344CB8AC3E}">
        <p14:creationId xmlns:p14="http://schemas.microsoft.com/office/powerpoint/2010/main" val="2608002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FBA0-6352-4693-A10E-751D17EA210A}"/>
              </a:ext>
            </a:extLst>
          </p:cNvPr>
          <p:cNvSpPr>
            <a:spLocks noGrp="1"/>
          </p:cNvSpPr>
          <p:nvPr>
            <p:ph type="title"/>
          </p:nvPr>
        </p:nvSpPr>
        <p:spPr/>
        <p:txBody>
          <a:bodyPr/>
          <a:lstStyle/>
          <a:p>
            <a:r>
              <a:rPr lang="en-US" dirty="0"/>
              <a:t>Central Tendency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31BEB5-EFCF-45AA-98A9-E125F0F6B422}"/>
                  </a:ext>
                </a:extLst>
              </p:cNvPr>
              <p:cNvSpPr>
                <a:spLocks noGrp="1"/>
              </p:cNvSpPr>
              <p:nvPr>
                <p:ph idx="1"/>
              </p:nvPr>
            </p:nvSpPr>
            <p:spPr/>
            <p:txBody>
              <a:bodyPr/>
              <a:lstStyle/>
              <a:p>
                <a:r>
                  <a:rPr lang="en-US" dirty="0"/>
                  <a:t>mean =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 </a:t>
                </a:r>
                <a:r>
                  <a:rPr lang="en-US" spc="-300" dirty="0">
                    <a:sym typeface="Symbol" panose="05050102010706020507" pitchFamily="18" charset="2"/>
                  </a:rPr>
                  <a:t></a:t>
                </a:r>
                <a:r>
                  <a:rPr lang="en-US" spc="-300" dirty="0"/>
                  <a:t> x</a:t>
                </a:r>
                <a:r>
                  <a:rPr lang="en-US" spc="-300" baseline="-25000" dirty="0"/>
                  <a:t>i </a:t>
                </a:r>
                <a:r>
                  <a:rPr lang="en-US" dirty="0"/>
                  <a:t>/n</a:t>
                </a:r>
              </a:p>
              <a:p>
                <a:endParaRPr lang="en-US" dirty="0"/>
              </a:p>
              <a:p>
                <a:r>
                  <a:rPr lang="en-US" dirty="0"/>
                  <a:t>median = middle value  </a:t>
                </a:r>
              </a:p>
            </p:txBody>
          </p:sp>
        </mc:Choice>
        <mc:Fallback xmlns="">
          <p:sp>
            <p:nvSpPr>
              <p:cNvPr id="3" name="Content Placeholder 2">
                <a:extLst>
                  <a:ext uri="{FF2B5EF4-FFF2-40B4-BE49-F238E27FC236}">
                    <a16:creationId xmlns:a16="http://schemas.microsoft.com/office/drawing/2014/main" id="{A631BEB5-EFCF-45AA-98A9-E125F0F6B422}"/>
                  </a:ext>
                </a:extLst>
              </p:cNvPr>
              <p:cNvSpPr>
                <a:spLocks noGrp="1" noRot="1" noChangeAspect="1" noMove="1" noResize="1" noEditPoints="1" noAdjustHandles="1" noChangeArrowheads="1" noChangeShapeType="1" noTextEdit="1"/>
              </p:cNvSpPr>
              <p:nvPr>
                <p:ph idx="1"/>
              </p:nvPr>
            </p:nvSpPr>
            <p:spPr>
              <a:blipFill>
                <a:blip r:embed="rId2"/>
                <a:stretch>
                  <a:fillRect l="-1432" t="-2305"/>
                </a:stretch>
              </a:blipFill>
            </p:spPr>
            <p:txBody>
              <a:bodyPr/>
              <a:lstStyle/>
              <a:p>
                <a:r>
                  <a:rPr lang="en-US">
                    <a:noFill/>
                  </a:rPr>
                  <a:t> </a:t>
                </a:r>
              </a:p>
            </p:txBody>
          </p:sp>
        </mc:Fallback>
      </mc:AlternateContent>
    </p:spTree>
    <p:extLst>
      <p:ext uri="{BB962C8B-B14F-4D97-AF65-F5344CB8AC3E}">
        <p14:creationId xmlns:p14="http://schemas.microsoft.com/office/powerpoint/2010/main" val="974612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FB37-1AAA-4F93-A339-C874967CA963}"/>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5873F198-8C49-4C59-9FF3-65BB52F448AC}"/>
              </a:ext>
            </a:extLst>
          </p:cNvPr>
          <p:cNvSpPr>
            <a:spLocks noGrp="1"/>
          </p:cNvSpPr>
          <p:nvPr>
            <p:ph idx="1"/>
          </p:nvPr>
        </p:nvSpPr>
        <p:spPr/>
        <p:txBody>
          <a:bodyPr/>
          <a:lstStyle/>
          <a:p>
            <a:r>
              <a:rPr lang="en-US" dirty="0"/>
              <a:t>Find the number of observations, the value of the 5</a:t>
            </a:r>
            <a:r>
              <a:rPr lang="en-US" baseline="30000" dirty="0"/>
              <a:t>th</a:t>
            </a:r>
            <a:r>
              <a:rPr lang="en-US" dirty="0"/>
              <a:t> observation, the mean, and the median of the following vector: (1,3,5,8,12) </a:t>
            </a:r>
          </a:p>
        </p:txBody>
      </p:sp>
    </p:spTree>
    <p:extLst>
      <p:ext uri="{BB962C8B-B14F-4D97-AF65-F5344CB8AC3E}">
        <p14:creationId xmlns:p14="http://schemas.microsoft.com/office/powerpoint/2010/main" val="3415040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982A-F6F3-4AFA-ACEF-9FDB41E5D2B0}"/>
              </a:ext>
            </a:extLst>
          </p:cNvPr>
          <p:cNvSpPr>
            <a:spLocks noGrp="1"/>
          </p:cNvSpPr>
          <p:nvPr>
            <p:ph type="title"/>
          </p:nvPr>
        </p:nvSpPr>
        <p:spPr/>
        <p:txBody>
          <a:bodyPr/>
          <a:lstStyle/>
          <a:p>
            <a:r>
              <a:rPr lang="en-US" dirty="0"/>
              <a:t>Boundaries</a:t>
            </a:r>
          </a:p>
        </p:txBody>
      </p:sp>
      <p:sp>
        <p:nvSpPr>
          <p:cNvPr id="3" name="Content Placeholder 2">
            <a:extLst>
              <a:ext uri="{FF2B5EF4-FFF2-40B4-BE49-F238E27FC236}">
                <a16:creationId xmlns:a16="http://schemas.microsoft.com/office/drawing/2014/main" id="{F623F693-4243-4EB4-BACA-393BF95E6DF0}"/>
              </a:ext>
            </a:extLst>
          </p:cNvPr>
          <p:cNvSpPr>
            <a:spLocks noGrp="1"/>
          </p:cNvSpPr>
          <p:nvPr>
            <p:ph idx="1"/>
          </p:nvPr>
        </p:nvSpPr>
        <p:spPr/>
        <p:txBody>
          <a:bodyPr/>
          <a:lstStyle/>
          <a:p>
            <a:r>
              <a:rPr lang="en-US" dirty="0"/>
              <a:t>Range: min, max, and max-min</a:t>
            </a:r>
          </a:p>
        </p:txBody>
      </p:sp>
    </p:spTree>
    <p:extLst>
      <p:ext uri="{BB962C8B-B14F-4D97-AF65-F5344CB8AC3E}">
        <p14:creationId xmlns:p14="http://schemas.microsoft.com/office/powerpoint/2010/main" val="2267502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A970-5EEA-4889-87AE-CDA22EB93DCE}"/>
              </a:ext>
            </a:extLst>
          </p:cNvPr>
          <p:cNvSpPr>
            <a:spLocks noGrp="1"/>
          </p:cNvSpPr>
          <p:nvPr>
            <p:ph type="title"/>
          </p:nvPr>
        </p:nvSpPr>
        <p:spPr/>
        <p:txBody>
          <a:bodyPr/>
          <a:lstStyle/>
          <a:p>
            <a:r>
              <a:rPr lang="en-US" dirty="0"/>
              <a:t>Beware of outliers!</a:t>
            </a:r>
          </a:p>
        </p:txBody>
      </p:sp>
      <p:sp>
        <p:nvSpPr>
          <p:cNvPr id="3" name="Content Placeholder 2">
            <a:extLst>
              <a:ext uri="{FF2B5EF4-FFF2-40B4-BE49-F238E27FC236}">
                <a16:creationId xmlns:a16="http://schemas.microsoft.com/office/drawing/2014/main" id="{F832360C-1587-40D1-B814-7333027CE010}"/>
              </a:ext>
            </a:extLst>
          </p:cNvPr>
          <p:cNvSpPr>
            <a:spLocks noGrp="1"/>
          </p:cNvSpPr>
          <p:nvPr>
            <p:ph idx="1"/>
          </p:nvPr>
        </p:nvSpPr>
        <p:spPr/>
        <p:txBody>
          <a:bodyPr/>
          <a:lstStyle/>
          <a:p>
            <a:r>
              <a:rPr lang="en-US" dirty="0"/>
              <a:t>No standard definition. </a:t>
            </a:r>
          </a:p>
          <a:p>
            <a:r>
              <a:rPr lang="en-US" dirty="0"/>
              <a:t>It completely depends on your data.</a:t>
            </a:r>
          </a:p>
          <a:p>
            <a:r>
              <a:rPr lang="en-US" dirty="0"/>
              <a:t>Example:</a:t>
            </a:r>
          </a:p>
          <a:p>
            <a:pPr lvl="1"/>
            <a:r>
              <a:rPr lang="en-US" dirty="0"/>
              <a:t>Insurance cost </a:t>
            </a:r>
          </a:p>
          <a:p>
            <a:pPr lvl="1"/>
            <a:r>
              <a:rPr lang="en-US" dirty="0"/>
              <a:t>Housing values </a:t>
            </a:r>
            <a:endParaRPr lang="en-US" dirty="0">
              <a:solidFill>
                <a:srgbClr val="FF6600"/>
              </a:solidFill>
            </a:endParaRPr>
          </a:p>
          <a:p>
            <a:pPr lvl="1"/>
            <a:r>
              <a:rPr lang="en-US" dirty="0"/>
              <a:t>Diamond Weight</a:t>
            </a:r>
          </a:p>
        </p:txBody>
      </p:sp>
    </p:spTree>
    <p:extLst>
      <p:ext uri="{BB962C8B-B14F-4D97-AF65-F5344CB8AC3E}">
        <p14:creationId xmlns:p14="http://schemas.microsoft.com/office/powerpoint/2010/main" val="7591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a:xfrm>
            <a:off x="1727200" y="1730428"/>
            <a:ext cx="10212917" cy="4227513"/>
          </a:xfrm>
        </p:spPr>
        <p:txBody>
          <a:bodyPr/>
          <a:lstStyle/>
          <a:p>
            <a:r>
              <a:rPr lang="en-US" dirty="0"/>
              <a:t>CAVEAT 2: Everything I say is generalized.</a:t>
            </a:r>
          </a:p>
          <a:p>
            <a:r>
              <a:rPr lang="en-US" dirty="0"/>
              <a:t>Schedule</a:t>
            </a:r>
          </a:p>
          <a:p>
            <a:pPr lvl="1"/>
            <a:r>
              <a:rPr lang="en-US" dirty="0"/>
              <a:t>Class 1: Intro to Data and R.</a:t>
            </a:r>
          </a:p>
          <a:p>
            <a:pPr lvl="1"/>
            <a:r>
              <a:rPr lang="en-US" dirty="0"/>
              <a:t>Class 2: Intro to Statistics/Probability.</a:t>
            </a:r>
          </a:p>
          <a:p>
            <a:pPr lvl="1"/>
            <a:r>
              <a:rPr lang="en-US" dirty="0"/>
              <a:t>Class 3: Statistics/Probability Cont..</a:t>
            </a:r>
          </a:p>
          <a:p>
            <a:endParaRPr lang="en-US" dirty="0"/>
          </a:p>
        </p:txBody>
      </p:sp>
    </p:spTree>
    <p:extLst>
      <p:ext uri="{BB962C8B-B14F-4D97-AF65-F5344CB8AC3E}">
        <p14:creationId xmlns:p14="http://schemas.microsoft.com/office/powerpoint/2010/main" val="281224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B385-41EE-4652-9F3B-B071B4CA8479}"/>
              </a:ext>
            </a:extLst>
          </p:cNvPr>
          <p:cNvSpPr>
            <a:spLocks noGrp="1"/>
          </p:cNvSpPr>
          <p:nvPr>
            <p:ph type="title"/>
          </p:nvPr>
        </p:nvSpPr>
        <p:spPr/>
        <p:txBody>
          <a:bodyPr/>
          <a:lstStyle/>
          <a:p>
            <a:r>
              <a:rPr lang="en-US" dirty="0"/>
              <a:t>Variability</a:t>
            </a:r>
          </a:p>
        </p:txBody>
      </p:sp>
      <p:pic>
        <p:nvPicPr>
          <p:cNvPr id="4102" name="Picture 6" descr="Image result for variance formula">
            <a:extLst>
              <a:ext uri="{FF2B5EF4-FFF2-40B4-BE49-F238E27FC236}">
                <a16:creationId xmlns:a16="http://schemas.microsoft.com/office/drawing/2014/main" id="{851CF8CE-BBE2-4E45-8CEA-11BFF6765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49" y="2189019"/>
            <a:ext cx="8675255" cy="266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693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A970-5EEA-4889-87AE-CDA22EB93DCE}"/>
              </a:ext>
            </a:extLst>
          </p:cNvPr>
          <p:cNvSpPr>
            <a:spLocks noGrp="1"/>
          </p:cNvSpPr>
          <p:nvPr>
            <p:ph type="title"/>
          </p:nvPr>
        </p:nvSpPr>
        <p:spPr/>
        <p:txBody>
          <a:bodyPr/>
          <a:lstStyle/>
          <a:p>
            <a:r>
              <a:rPr lang="en-US" dirty="0"/>
              <a:t>Why Variability?</a:t>
            </a:r>
          </a:p>
        </p:txBody>
      </p:sp>
      <p:sp>
        <p:nvSpPr>
          <p:cNvPr id="3" name="Content Placeholder 2">
            <a:extLst>
              <a:ext uri="{FF2B5EF4-FFF2-40B4-BE49-F238E27FC236}">
                <a16:creationId xmlns:a16="http://schemas.microsoft.com/office/drawing/2014/main" id="{F832360C-1587-40D1-B814-7333027CE010}"/>
              </a:ext>
            </a:extLst>
          </p:cNvPr>
          <p:cNvSpPr>
            <a:spLocks noGrp="1"/>
          </p:cNvSpPr>
          <p:nvPr>
            <p:ph idx="1"/>
          </p:nvPr>
        </p:nvSpPr>
        <p:spPr/>
        <p:txBody>
          <a:bodyPr/>
          <a:lstStyle/>
          <a:p>
            <a:r>
              <a:rPr lang="en-US" dirty="0"/>
              <a:t>R </a:t>
            </a:r>
            <a:r>
              <a:rPr lang="en-US" dirty="0" err="1"/>
              <a:t>Excercise</a:t>
            </a:r>
            <a:endParaRPr lang="en-US" dirty="0"/>
          </a:p>
        </p:txBody>
      </p:sp>
    </p:spTree>
    <p:extLst>
      <p:ext uri="{BB962C8B-B14F-4D97-AF65-F5344CB8AC3E}">
        <p14:creationId xmlns:p14="http://schemas.microsoft.com/office/powerpoint/2010/main" val="2048263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03B9-97AE-4FB7-9D40-E4C2E5711705}"/>
              </a:ext>
            </a:extLst>
          </p:cNvPr>
          <p:cNvSpPr>
            <a:spLocks noGrp="1"/>
          </p:cNvSpPr>
          <p:nvPr>
            <p:ph type="title"/>
          </p:nvPr>
        </p:nvSpPr>
        <p:spPr/>
        <p:txBody>
          <a:bodyPr/>
          <a:lstStyle/>
          <a:p>
            <a:r>
              <a:rPr lang="en-US" dirty="0"/>
              <a:t>Probability Distribution</a:t>
            </a:r>
          </a:p>
        </p:txBody>
      </p:sp>
      <p:sp>
        <p:nvSpPr>
          <p:cNvPr id="3" name="Content Placeholder 2">
            <a:extLst>
              <a:ext uri="{FF2B5EF4-FFF2-40B4-BE49-F238E27FC236}">
                <a16:creationId xmlns:a16="http://schemas.microsoft.com/office/drawing/2014/main" id="{BDD3B5C4-3A99-4521-A89B-5A40ED8334DB}"/>
              </a:ext>
            </a:extLst>
          </p:cNvPr>
          <p:cNvSpPr>
            <a:spLocks noGrp="1"/>
          </p:cNvSpPr>
          <p:nvPr>
            <p:ph idx="1"/>
          </p:nvPr>
        </p:nvSpPr>
        <p:spPr/>
        <p:txBody>
          <a:bodyPr/>
          <a:lstStyle/>
          <a:p>
            <a:r>
              <a:rPr lang="en-US" dirty="0"/>
              <a:t>Properties</a:t>
            </a:r>
          </a:p>
          <a:p>
            <a:pPr lvl="1"/>
            <a:r>
              <a:rPr lang="en-US" dirty="0"/>
              <a:t>Area = probability </a:t>
            </a:r>
          </a:p>
          <a:p>
            <a:pPr lvl="1"/>
            <a:r>
              <a:rPr lang="en-US" dirty="0"/>
              <a:t>Y-axis = density </a:t>
            </a:r>
          </a:p>
          <a:p>
            <a:pPr lvl="1"/>
            <a:r>
              <a:rPr lang="en-US" dirty="0"/>
              <a:t>X-axis = value</a:t>
            </a:r>
          </a:p>
          <a:p>
            <a:pPr lvl="1"/>
            <a:r>
              <a:rPr lang="en-US" dirty="0"/>
              <a:t>Full area always adds to 1 </a:t>
            </a:r>
          </a:p>
        </p:txBody>
      </p:sp>
    </p:spTree>
    <p:extLst>
      <p:ext uri="{BB962C8B-B14F-4D97-AF65-F5344CB8AC3E}">
        <p14:creationId xmlns:p14="http://schemas.microsoft.com/office/powerpoint/2010/main" val="1468834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03B9-97AE-4FB7-9D40-E4C2E5711705}"/>
              </a:ext>
            </a:extLst>
          </p:cNvPr>
          <p:cNvSpPr>
            <a:spLocks noGrp="1"/>
          </p:cNvSpPr>
          <p:nvPr>
            <p:ph type="title"/>
          </p:nvPr>
        </p:nvSpPr>
        <p:spPr/>
        <p:txBody>
          <a:bodyPr/>
          <a:lstStyle/>
          <a:p>
            <a:r>
              <a:rPr lang="en-US" dirty="0"/>
              <a:t>Probability Distribution</a:t>
            </a:r>
          </a:p>
        </p:txBody>
      </p:sp>
      <p:sp>
        <p:nvSpPr>
          <p:cNvPr id="3" name="Content Placeholder 2">
            <a:extLst>
              <a:ext uri="{FF2B5EF4-FFF2-40B4-BE49-F238E27FC236}">
                <a16:creationId xmlns:a16="http://schemas.microsoft.com/office/drawing/2014/main" id="{BDD3B5C4-3A99-4521-A89B-5A40ED8334DB}"/>
              </a:ext>
            </a:extLst>
          </p:cNvPr>
          <p:cNvSpPr>
            <a:spLocks noGrp="1"/>
          </p:cNvSpPr>
          <p:nvPr>
            <p:ph idx="1"/>
          </p:nvPr>
        </p:nvSpPr>
        <p:spPr/>
        <p:txBody>
          <a:bodyPr/>
          <a:lstStyle/>
          <a:p>
            <a:r>
              <a:rPr lang="en-US" dirty="0"/>
              <a:t>Continuous</a:t>
            </a:r>
          </a:p>
          <a:p>
            <a:pPr lvl="1"/>
            <a:r>
              <a:rPr lang="en-US" dirty="0"/>
              <a:t>Well described by a smooth density function.</a:t>
            </a:r>
          </a:p>
          <a:p>
            <a:r>
              <a:rPr lang="en-US" dirty="0"/>
              <a:t>Discrete</a:t>
            </a:r>
          </a:p>
          <a:p>
            <a:pPr lvl="1"/>
            <a:r>
              <a:rPr lang="en-US" dirty="0"/>
              <a:t>Well described by histograms</a:t>
            </a:r>
          </a:p>
        </p:txBody>
      </p:sp>
    </p:spTree>
    <p:extLst>
      <p:ext uri="{BB962C8B-B14F-4D97-AF65-F5344CB8AC3E}">
        <p14:creationId xmlns:p14="http://schemas.microsoft.com/office/powerpoint/2010/main" val="3777367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2F2E-604B-4873-8D4A-E00AB617B2C4}"/>
              </a:ext>
            </a:extLst>
          </p:cNvPr>
          <p:cNvSpPr>
            <a:spLocks noGrp="1"/>
          </p:cNvSpPr>
          <p:nvPr>
            <p:ph type="title"/>
          </p:nvPr>
        </p:nvSpPr>
        <p:spPr/>
        <p:txBody>
          <a:bodyPr/>
          <a:lstStyle/>
          <a:p>
            <a:r>
              <a:rPr lang="en-US" dirty="0"/>
              <a:t>The Normal Distribution</a:t>
            </a:r>
          </a:p>
        </p:txBody>
      </p:sp>
      <p:sp>
        <p:nvSpPr>
          <p:cNvPr id="3" name="Content Placeholder 2">
            <a:extLst>
              <a:ext uri="{FF2B5EF4-FFF2-40B4-BE49-F238E27FC236}">
                <a16:creationId xmlns:a16="http://schemas.microsoft.com/office/drawing/2014/main" id="{EEE01691-4EA2-4547-88F5-9A85C2D31B41}"/>
              </a:ext>
            </a:extLst>
          </p:cNvPr>
          <p:cNvSpPr>
            <a:spLocks noGrp="1"/>
          </p:cNvSpPr>
          <p:nvPr>
            <p:ph idx="1"/>
          </p:nvPr>
        </p:nvSpPr>
        <p:spPr>
          <a:xfrm>
            <a:off x="495628" y="1616670"/>
            <a:ext cx="6145318" cy="4227513"/>
          </a:xfrm>
        </p:spPr>
        <p:txBody>
          <a:bodyPr/>
          <a:lstStyle/>
          <a:p>
            <a:r>
              <a:rPr lang="en-US" dirty="0"/>
              <a:t>Extraordinarily common distribution</a:t>
            </a:r>
          </a:p>
          <a:p>
            <a:r>
              <a:rPr lang="en-US" dirty="0"/>
              <a:t>Can be described with only mean and standard deviation.</a:t>
            </a:r>
          </a:p>
        </p:txBody>
      </p:sp>
      <p:pic>
        <p:nvPicPr>
          <p:cNvPr id="18434" name="Picture 2" descr="Image result for The normal distribution">
            <a:extLst>
              <a:ext uri="{FF2B5EF4-FFF2-40B4-BE49-F238E27FC236}">
                <a16:creationId xmlns:a16="http://schemas.microsoft.com/office/drawing/2014/main" id="{11A467ED-19A8-49D5-9AF0-C27B52762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091" y="1730573"/>
            <a:ext cx="5818909" cy="5127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9268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4E650-77E3-47F4-8EFA-95106617E41A}"/>
              </a:ext>
            </a:extLst>
          </p:cNvPr>
          <p:cNvSpPr>
            <a:spLocks noGrp="1"/>
          </p:cNvSpPr>
          <p:nvPr>
            <p:ph type="title"/>
          </p:nvPr>
        </p:nvSpPr>
        <p:spPr/>
        <p:txBody>
          <a:bodyPr/>
          <a:lstStyle/>
          <a:p>
            <a:r>
              <a:rPr lang="en-US" dirty="0"/>
              <a:t>Population vs Sample</a:t>
            </a:r>
          </a:p>
        </p:txBody>
      </p:sp>
      <p:sp>
        <p:nvSpPr>
          <p:cNvPr id="3" name="Content Placeholder 2">
            <a:extLst>
              <a:ext uri="{FF2B5EF4-FFF2-40B4-BE49-F238E27FC236}">
                <a16:creationId xmlns:a16="http://schemas.microsoft.com/office/drawing/2014/main" id="{6F70A253-D130-40F7-BD66-A6B548FB7519}"/>
              </a:ext>
            </a:extLst>
          </p:cNvPr>
          <p:cNvSpPr>
            <a:spLocks noGrp="1"/>
          </p:cNvSpPr>
          <p:nvPr>
            <p:ph idx="1"/>
          </p:nvPr>
        </p:nvSpPr>
        <p:spPr/>
        <p:txBody>
          <a:bodyPr/>
          <a:lstStyle/>
          <a:p>
            <a:r>
              <a:rPr lang="en-US" dirty="0"/>
              <a:t>Population = Entire group of interest</a:t>
            </a:r>
          </a:p>
          <a:p>
            <a:r>
              <a:rPr lang="en-US" dirty="0"/>
              <a:t>Sample = Observations on group of interest</a:t>
            </a:r>
          </a:p>
          <a:p>
            <a:r>
              <a:rPr lang="en-US" dirty="0">
                <a:solidFill>
                  <a:srgbClr val="FF6600"/>
                </a:solidFill>
              </a:rPr>
              <a:t>Mental Shortcut </a:t>
            </a:r>
            <a:r>
              <a:rPr lang="en-US" dirty="0"/>
              <a:t>– Population is theoretical, Sample is observed </a:t>
            </a:r>
          </a:p>
        </p:txBody>
      </p:sp>
    </p:spTree>
    <p:extLst>
      <p:ext uri="{BB962C8B-B14F-4D97-AF65-F5344CB8AC3E}">
        <p14:creationId xmlns:p14="http://schemas.microsoft.com/office/powerpoint/2010/main" val="1919597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E59B4CE-5135-418F-8841-521C0AF5DB6A}"/>
              </a:ext>
            </a:extLst>
          </p:cNvPr>
          <p:cNvSpPr>
            <a:spLocks noGrp="1"/>
          </p:cNvSpPr>
          <p:nvPr>
            <p:ph type="title"/>
          </p:nvPr>
        </p:nvSpPr>
        <p:spPr/>
        <p:txBody>
          <a:bodyPr/>
          <a:lstStyle/>
          <a:p>
            <a:pPr eaLnBrk="1" hangingPunct="1"/>
            <a:endParaRPr lang="en-US" altLang="en-US"/>
          </a:p>
        </p:txBody>
      </p:sp>
      <p:pic>
        <p:nvPicPr>
          <p:cNvPr id="18435" name="Picture 2">
            <a:extLst>
              <a:ext uri="{FF2B5EF4-FFF2-40B4-BE49-F238E27FC236}">
                <a16:creationId xmlns:a16="http://schemas.microsoft.com/office/drawing/2014/main" id="{554BDE6B-A948-4F13-8C51-10509909145D}"/>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711451" y="1773239"/>
            <a:ext cx="6835775" cy="3971925"/>
          </a:xfrm>
          <a:noFill/>
        </p:spPr>
      </p:pic>
    </p:spTree>
    <p:extLst>
      <p:ext uri="{BB962C8B-B14F-4D97-AF65-F5344CB8AC3E}">
        <p14:creationId xmlns:p14="http://schemas.microsoft.com/office/powerpoint/2010/main" val="724817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B85D-88B5-4381-9CB2-76A9EB219479}"/>
              </a:ext>
            </a:extLst>
          </p:cNvPr>
          <p:cNvSpPr>
            <a:spLocks noGrp="1"/>
          </p:cNvSpPr>
          <p:nvPr>
            <p:ph type="title"/>
          </p:nvPr>
        </p:nvSpPr>
        <p:spPr/>
        <p:txBody>
          <a:bodyPr/>
          <a:lstStyle/>
          <a:p>
            <a:r>
              <a:rPr lang="en-US" dirty="0"/>
              <a:t>Distributions		 </a:t>
            </a:r>
          </a:p>
        </p:txBody>
      </p:sp>
      <p:sp>
        <p:nvSpPr>
          <p:cNvPr id="3" name="Content Placeholder 2">
            <a:extLst>
              <a:ext uri="{FF2B5EF4-FFF2-40B4-BE49-F238E27FC236}">
                <a16:creationId xmlns:a16="http://schemas.microsoft.com/office/drawing/2014/main" id="{1E89B956-8D62-4596-BC88-E1EB4D747E86}"/>
              </a:ext>
            </a:extLst>
          </p:cNvPr>
          <p:cNvSpPr>
            <a:spLocks noGrp="1"/>
          </p:cNvSpPr>
          <p:nvPr>
            <p:ph idx="1"/>
          </p:nvPr>
        </p:nvSpPr>
        <p:spPr/>
        <p:txBody>
          <a:bodyPr/>
          <a:lstStyle/>
          <a:p>
            <a:r>
              <a:rPr lang="en-US" dirty="0"/>
              <a:t>Population – distribution of population observations</a:t>
            </a:r>
          </a:p>
          <a:p>
            <a:r>
              <a:rPr lang="en-US" dirty="0"/>
              <a:t>Sample – distribution of sample observations</a:t>
            </a:r>
          </a:p>
          <a:p>
            <a:r>
              <a:rPr lang="en-US" dirty="0"/>
              <a:t>Sampling – hypothetical distribution of sample means based on an infinite number of samples of a given sample size drawn from a population </a:t>
            </a:r>
          </a:p>
          <a:p>
            <a:endParaRPr lang="en-US" dirty="0"/>
          </a:p>
        </p:txBody>
      </p:sp>
    </p:spTree>
    <p:extLst>
      <p:ext uri="{BB962C8B-B14F-4D97-AF65-F5344CB8AC3E}">
        <p14:creationId xmlns:p14="http://schemas.microsoft.com/office/powerpoint/2010/main" val="2470685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20BF-918E-40F2-9664-85B688B16A0C}"/>
              </a:ext>
            </a:extLst>
          </p:cNvPr>
          <p:cNvSpPr>
            <a:spLocks noGrp="1"/>
          </p:cNvSpPr>
          <p:nvPr>
            <p:ph type="title"/>
          </p:nvPr>
        </p:nvSpPr>
        <p:spPr/>
        <p:txBody>
          <a:bodyPr/>
          <a:lstStyle/>
          <a:p>
            <a:r>
              <a:rPr lang="en-US" dirty="0"/>
              <a:t>Central Limit Theorem</a:t>
            </a:r>
          </a:p>
        </p:txBody>
      </p:sp>
      <p:sp>
        <p:nvSpPr>
          <p:cNvPr id="3" name="Content Placeholder 2">
            <a:extLst>
              <a:ext uri="{FF2B5EF4-FFF2-40B4-BE49-F238E27FC236}">
                <a16:creationId xmlns:a16="http://schemas.microsoft.com/office/drawing/2014/main" id="{5B336D01-E7BF-40B0-82D6-F3F5E4E4DFF3}"/>
              </a:ext>
            </a:extLst>
          </p:cNvPr>
          <p:cNvSpPr>
            <a:spLocks noGrp="1"/>
          </p:cNvSpPr>
          <p:nvPr>
            <p:ph idx="1"/>
          </p:nvPr>
        </p:nvSpPr>
        <p:spPr/>
        <p:txBody>
          <a:bodyPr/>
          <a:lstStyle/>
          <a:p>
            <a:r>
              <a:rPr lang="en-US" dirty="0"/>
              <a:t>As n increases…</a:t>
            </a:r>
          </a:p>
          <a:p>
            <a:r>
              <a:rPr lang="en-US" dirty="0"/>
              <a:t>The distribution of sample means tends toward the normal distribution…</a:t>
            </a:r>
          </a:p>
          <a:p>
            <a:r>
              <a:rPr lang="en-US" dirty="0"/>
              <a:t>Even if the original variable itself is not normally distributed. </a:t>
            </a:r>
          </a:p>
        </p:txBody>
      </p:sp>
    </p:spTree>
    <p:extLst>
      <p:ext uri="{BB962C8B-B14F-4D97-AF65-F5344CB8AC3E}">
        <p14:creationId xmlns:p14="http://schemas.microsoft.com/office/powerpoint/2010/main" val="12211515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5216-7E99-43A9-9CAC-1C55FC6383D8}"/>
              </a:ext>
            </a:extLst>
          </p:cNvPr>
          <p:cNvSpPr>
            <a:spLocks noGrp="1"/>
          </p:cNvSpPr>
          <p:nvPr>
            <p:ph type="title"/>
          </p:nvPr>
        </p:nvSpPr>
        <p:spPr/>
        <p:txBody>
          <a:bodyPr/>
          <a:lstStyle/>
          <a:p>
            <a:r>
              <a:rPr lang="en-US" dirty="0"/>
              <a:t>Law of Large Numbers</a:t>
            </a:r>
          </a:p>
        </p:txBody>
      </p:sp>
      <p:sp>
        <p:nvSpPr>
          <p:cNvPr id="3" name="Content Placeholder 2">
            <a:extLst>
              <a:ext uri="{FF2B5EF4-FFF2-40B4-BE49-F238E27FC236}">
                <a16:creationId xmlns:a16="http://schemas.microsoft.com/office/drawing/2014/main" id="{588D3CE9-F5BF-4A99-99F8-0CEE7F7D3121}"/>
              </a:ext>
            </a:extLst>
          </p:cNvPr>
          <p:cNvSpPr>
            <a:spLocks noGrp="1"/>
          </p:cNvSpPr>
          <p:nvPr>
            <p:ph idx="1"/>
          </p:nvPr>
        </p:nvSpPr>
        <p:spPr/>
        <p:txBody>
          <a:bodyPr/>
          <a:lstStyle/>
          <a:p>
            <a:r>
              <a:rPr lang="en-US" dirty="0"/>
              <a:t>As the </a:t>
            </a:r>
            <a:r>
              <a:rPr lang="en-US" b="1" dirty="0"/>
              <a:t>number</a:t>
            </a:r>
            <a:r>
              <a:rPr lang="en-US" dirty="0"/>
              <a:t> of experiments increases, the actual ratio of outcomes will converge on the theoretical, or expected, ratio of outcomes.</a:t>
            </a:r>
          </a:p>
        </p:txBody>
      </p:sp>
    </p:spTree>
    <p:extLst>
      <p:ext uri="{BB962C8B-B14F-4D97-AF65-F5344CB8AC3E}">
        <p14:creationId xmlns:p14="http://schemas.microsoft.com/office/powerpoint/2010/main" val="403722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F095-1882-4915-8FF8-B99FF89211F0}"/>
              </a:ext>
            </a:extLst>
          </p:cNvPr>
          <p:cNvSpPr>
            <a:spLocks noGrp="1"/>
          </p:cNvSpPr>
          <p:nvPr>
            <p:ph type="title"/>
          </p:nvPr>
        </p:nvSpPr>
        <p:spPr/>
        <p:txBody>
          <a:bodyPr/>
          <a:lstStyle/>
          <a:p>
            <a:r>
              <a:rPr lang="en-US" dirty="0"/>
              <a:t>Class 1: Intro to data and R</a:t>
            </a:r>
          </a:p>
        </p:txBody>
      </p:sp>
      <p:sp>
        <p:nvSpPr>
          <p:cNvPr id="3" name="Content Placeholder 2">
            <a:extLst>
              <a:ext uri="{FF2B5EF4-FFF2-40B4-BE49-F238E27FC236}">
                <a16:creationId xmlns:a16="http://schemas.microsoft.com/office/drawing/2014/main" id="{C82D79A5-F745-4DE1-A264-8F2BEBDD511C}"/>
              </a:ext>
            </a:extLst>
          </p:cNvPr>
          <p:cNvSpPr>
            <a:spLocks noGrp="1"/>
          </p:cNvSpPr>
          <p:nvPr>
            <p:ph idx="1"/>
          </p:nvPr>
        </p:nvSpPr>
        <p:spPr/>
        <p:txBody>
          <a:bodyPr/>
          <a:lstStyle/>
          <a:p>
            <a:r>
              <a:rPr lang="en-US" dirty="0"/>
              <a:t>What is data science?</a:t>
            </a:r>
          </a:p>
          <a:p>
            <a:r>
              <a:rPr lang="en-US" dirty="0"/>
              <a:t>The Structure of Data.</a:t>
            </a:r>
          </a:p>
          <a:p>
            <a:r>
              <a:rPr lang="en-US" dirty="0"/>
              <a:t>What and why R?</a:t>
            </a:r>
          </a:p>
          <a:p>
            <a:r>
              <a:rPr lang="en-US" dirty="0"/>
              <a:t>Introduction to R.</a:t>
            </a:r>
          </a:p>
          <a:p>
            <a:endParaRPr lang="en-US" dirty="0"/>
          </a:p>
        </p:txBody>
      </p:sp>
    </p:spTree>
    <p:extLst>
      <p:ext uri="{BB962C8B-B14F-4D97-AF65-F5344CB8AC3E}">
        <p14:creationId xmlns:p14="http://schemas.microsoft.com/office/powerpoint/2010/main" val="73537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F095-1882-4915-8FF8-B99FF89211F0}"/>
              </a:ext>
            </a:extLst>
          </p:cNvPr>
          <p:cNvSpPr>
            <a:spLocks noGrp="1"/>
          </p:cNvSpPr>
          <p:nvPr>
            <p:ph type="title"/>
          </p:nvPr>
        </p:nvSpPr>
        <p:spPr>
          <a:xfrm>
            <a:off x="399495" y="76200"/>
            <a:ext cx="11589305" cy="1371600"/>
          </a:xfrm>
        </p:spPr>
        <p:txBody>
          <a:bodyPr/>
          <a:lstStyle/>
          <a:p>
            <a:r>
              <a:rPr lang="en-US" sz="4700" dirty="0"/>
              <a:t>Class 2: Intro to Statistics/Probability</a:t>
            </a:r>
          </a:p>
        </p:txBody>
      </p:sp>
      <p:sp>
        <p:nvSpPr>
          <p:cNvPr id="3" name="Content Placeholder 2">
            <a:extLst>
              <a:ext uri="{FF2B5EF4-FFF2-40B4-BE49-F238E27FC236}">
                <a16:creationId xmlns:a16="http://schemas.microsoft.com/office/drawing/2014/main" id="{C82D79A5-F745-4DE1-A264-8F2BEBDD511C}"/>
              </a:ext>
            </a:extLst>
          </p:cNvPr>
          <p:cNvSpPr>
            <a:spLocks noGrp="1"/>
          </p:cNvSpPr>
          <p:nvPr>
            <p:ph idx="1"/>
          </p:nvPr>
        </p:nvSpPr>
        <p:spPr/>
        <p:txBody>
          <a:bodyPr/>
          <a:lstStyle/>
          <a:p>
            <a:r>
              <a:rPr lang="en-US" dirty="0"/>
              <a:t>Measures of central tendency</a:t>
            </a:r>
          </a:p>
          <a:p>
            <a:r>
              <a:rPr lang="en-US" dirty="0"/>
              <a:t>Measures of variance</a:t>
            </a:r>
          </a:p>
          <a:p>
            <a:r>
              <a:rPr lang="en-US" dirty="0"/>
              <a:t>Density/mass distributions</a:t>
            </a:r>
          </a:p>
          <a:p>
            <a:r>
              <a:rPr lang="en-US" dirty="0"/>
              <a:t>Probability</a:t>
            </a:r>
          </a:p>
          <a:p>
            <a:r>
              <a:rPr lang="en-US" dirty="0"/>
              <a:t>Visualization with </a:t>
            </a:r>
            <a:r>
              <a:rPr lang="en-US" dirty="0" err="1"/>
              <a:t>ggplot</a:t>
            </a:r>
            <a:r>
              <a:rPr lang="en-US" dirty="0"/>
              <a:t>. </a:t>
            </a:r>
          </a:p>
          <a:p>
            <a:endParaRPr lang="en-US" dirty="0"/>
          </a:p>
        </p:txBody>
      </p:sp>
    </p:spTree>
    <p:extLst>
      <p:ext uri="{BB962C8B-B14F-4D97-AF65-F5344CB8AC3E}">
        <p14:creationId xmlns:p14="http://schemas.microsoft.com/office/powerpoint/2010/main" val="328723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F095-1882-4915-8FF8-B99FF89211F0}"/>
              </a:ext>
            </a:extLst>
          </p:cNvPr>
          <p:cNvSpPr>
            <a:spLocks noGrp="1"/>
          </p:cNvSpPr>
          <p:nvPr>
            <p:ph type="title"/>
          </p:nvPr>
        </p:nvSpPr>
        <p:spPr>
          <a:xfrm>
            <a:off x="399495" y="76200"/>
            <a:ext cx="11589305" cy="1371600"/>
          </a:xfrm>
        </p:spPr>
        <p:txBody>
          <a:bodyPr/>
          <a:lstStyle/>
          <a:p>
            <a:r>
              <a:rPr lang="en-US" sz="4700" dirty="0"/>
              <a:t>Class 3: Statistics/Probability Cont.</a:t>
            </a:r>
          </a:p>
        </p:txBody>
      </p:sp>
      <p:sp>
        <p:nvSpPr>
          <p:cNvPr id="3" name="Content Placeholder 2">
            <a:extLst>
              <a:ext uri="{FF2B5EF4-FFF2-40B4-BE49-F238E27FC236}">
                <a16:creationId xmlns:a16="http://schemas.microsoft.com/office/drawing/2014/main" id="{C82D79A5-F745-4DE1-A264-8F2BEBDD511C}"/>
              </a:ext>
            </a:extLst>
          </p:cNvPr>
          <p:cNvSpPr>
            <a:spLocks noGrp="1"/>
          </p:cNvSpPr>
          <p:nvPr>
            <p:ph idx="1"/>
          </p:nvPr>
        </p:nvSpPr>
        <p:spPr/>
        <p:txBody>
          <a:bodyPr/>
          <a:lstStyle/>
          <a:p>
            <a:r>
              <a:rPr lang="en-US" dirty="0"/>
              <a:t>The normal distribution</a:t>
            </a:r>
          </a:p>
          <a:p>
            <a:r>
              <a:rPr lang="en-US" dirty="0"/>
              <a:t>Law of large numbers and central limit theorem</a:t>
            </a:r>
          </a:p>
          <a:p>
            <a:r>
              <a:rPr lang="en-US" dirty="0"/>
              <a:t>Correlation and Covariance</a:t>
            </a:r>
          </a:p>
          <a:p>
            <a:r>
              <a:rPr lang="en-US" dirty="0"/>
              <a:t>Linear Regression</a:t>
            </a:r>
          </a:p>
        </p:txBody>
      </p:sp>
    </p:spTree>
    <p:extLst>
      <p:ext uri="{BB962C8B-B14F-4D97-AF65-F5344CB8AC3E}">
        <p14:creationId xmlns:p14="http://schemas.microsoft.com/office/powerpoint/2010/main" val="598916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2615-1CEB-4D44-9256-5ECF2D175A1B}"/>
              </a:ext>
            </a:extLst>
          </p:cNvPr>
          <p:cNvSpPr>
            <a:spLocks noGrp="1"/>
          </p:cNvSpPr>
          <p:nvPr>
            <p:ph type="title"/>
          </p:nvPr>
        </p:nvSpPr>
        <p:spPr/>
        <p:txBody>
          <a:bodyPr/>
          <a:lstStyle/>
          <a:p>
            <a:r>
              <a:rPr lang="en-US" dirty="0"/>
              <a:t>What is Data Science and Why?</a:t>
            </a:r>
          </a:p>
        </p:txBody>
      </p:sp>
      <p:sp>
        <p:nvSpPr>
          <p:cNvPr id="3" name="Content Placeholder 2">
            <a:extLst>
              <a:ext uri="{FF2B5EF4-FFF2-40B4-BE49-F238E27FC236}">
                <a16:creationId xmlns:a16="http://schemas.microsoft.com/office/drawing/2014/main" id="{107316DE-905E-4573-8040-E46D6C22C18E}"/>
              </a:ext>
            </a:extLst>
          </p:cNvPr>
          <p:cNvSpPr>
            <a:spLocks noGrp="1"/>
          </p:cNvSpPr>
          <p:nvPr>
            <p:ph idx="1"/>
          </p:nvPr>
        </p:nvSpPr>
        <p:spPr>
          <a:xfrm>
            <a:off x="748146" y="1877292"/>
            <a:ext cx="10212917" cy="4227513"/>
          </a:xfrm>
        </p:spPr>
        <p:txBody>
          <a:bodyPr/>
          <a:lstStyle/>
          <a:p>
            <a:r>
              <a:rPr lang="en-US" dirty="0"/>
              <a:t>Data science is a "concept to unify statistics, data analysis, machine learning and their related methods" in order to "understand and analyze actual phenomena" with data.</a:t>
            </a:r>
          </a:p>
          <a:p>
            <a:pPr marL="0" indent="0">
              <a:buNone/>
            </a:pPr>
            <a:endParaRPr lang="en-US" dirty="0"/>
          </a:p>
          <a:p>
            <a:pPr marL="0" indent="0" algn="r">
              <a:buNone/>
            </a:pPr>
            <a:r>
              <a:rPr lang="en-US" sz="3200" dirty="0"/>
              <a:t>-Hayashi, </a:t>
            </a:r>
            <a:r>
              <a:rPr lang="en-US" sz="3200" dirty="0" err="1"/>
              <a:t>Chikio</a:t>
            </a:r>
            <a:r>
              <a:rPr lang="en-US" sz="3200" dirty="0"/>
              <a:t> (1998-01-01)</a:t>
            </a:r>
          </a:p>
        </p:txBody>
      </p:sp>
    </p:spTree>
    <p:extLst>
      <p:ext uri="{BB962C8B-B14F-4D97-AF65-F5344CB8AC3E}">
        <p14:creationId xmlns:p14="http://schemas.microsoft.com/office/powerpoint/2010/main" val="388229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1527048" y="1730428"/>
            <a:ext cx="10413069" cy="4227513"/>
          </a:xfrm>
        </p:spPr>
        <p:txBody>
          <a:bodyPr/>
          <a:lstStyle/>
          <a:p>
            <a:r>
              <a:rPr lang="en-US" dirty="0"/>
              <a:t>Data vs “Big Data”</a:t>
            </a:r>
          </a:p>
          <a:p>
            <a:r>
              <a:rPr lang="en-US" dirty="0"/>
              <a:t>Why we want data for quantitative research</a:t>
            </a:r>
          </a:p>
          <a:p>
            <a:pPr lvl="1"/>
            <a:r>
              <a:rPr lang="en-US" dirty="0"/>
              <a:t>Describe, Predict, and Causally Infer</a:t>
            </a:r>
          </a:p>
          <a:p>
            <a:r>
              <a:rPr lang="en-US" dirty="0"/>
              <a:t>Answer the question, “Does it work?”</a:t>
            </a:r>
          </a:p>
          <a:p>
            <a:r>
              <a:rPr lang="en-US" dirty="0"/>
              <a:t>Barriers and Inevitability</a:t>
            </a:r>
          </a:p>
          <a:p>
            <a:pPr lvl="1"/>
            <a:endParaRPr lang="en-US" dirty="0"/>
          </a:p>
        </p:txBody>
      </p:sp>
    </p:spTree>
    <p:extLst>
      <p:ext uri="{BB962C8B-B14F-4D97-AF65-F5344CB8AC3E}">
        <p14:creationId xmlns:p14="http://schemas.microsoft.com/office/powerpoint/2010/main" val="60151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C Purple">
  <a:themeElements>
    <a:clrScheme name="">
      <a:dk1>
        <a:srgbClr val="292929"/>
      </a:dk1>
      <a:lt1>
        <a:srgbClr val="F3FAFF"/>
      </a:lt1>
      <a:dk2>
        <a:srgbClr val="004F45"/>
      </a:dk2>
      <a:lt2>
        <a:srgbClr val="ECBF40"/>
      </a:lt2>
      <a:accent1>
        <a:srgbClr val="ECBF40"/>
      </a:accent1>
      <a:accent2>
        <a:srgbClr val="A50021"/>
      </a:accent2>
      <a:accent3>
        <a:srgbClr val="AAB2B0"/>
      </a:accent3>
      <a:accent4>
        <a:srgbClr val="D0D6DA"/>
      </a:accent4>
      <a:accent5>
        <a:srgbClr val="F4DCAF"/>
      </a:accent5>
      <a:accent6>
        <a:srgbClr val="95001D"/>
      </a:accent6>
      <a:hlink>
        <a:srgbClr val="2870C0"/>
      </a:hlink>
      <a:folHlink>
        <a:srgbClr val="DF6021"/>
      </a:folHlink>
    </a:clrScheme>
    <a:fontScheme name="Office The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Office T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JC Purple</Template>
  <TotalTime>7098</TotalTime>
  <Words>1292</Words>
  <Application>Microsoft Office PowerPoint</Application>
  <PresentationFormat>Widescreen</PresentationFormat>
  <Paragraphs>238</Paragraphs>
  <Slides>49</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49</vt:i4>
      </vt:variant>
    </vt:vector>
  </HeadingPairs>
  <TitlesOfParts>
    <vt:vector size="59" baseType="lpstr">
      <vt:lpstr>Calibri</vt:lpstr>
      <vt:lpstr>Cambria Math</vt:lpstr>
      <vt:lpstr>Franklin Gothic Book</vt:lpstr>
      <vt:lpstr>Perpetua</vt:lpstr>
      <vt:lpstr>Symbol</vt:lpstr>
      <vt:lpstr>Tahoma</vt:lpstr>
      <vt:lpstr>Tahoma(body)</vt:lpstr>
      <vt:lpstr>Wingdings 2</vt:lpstr>
      <vt:lpstr>JC Purple</vt:lpstr>
      <vt:lpstr>Equity</vt:lpstr>
      <vt:lpstr>Introduction to R</vt:lpstr>
      <vt:lpstr>Me</vt:lpstr>
      <vt:lpstr>Course Purpose</vt:lpstr>
      <vt:lpstr>Course Overview</vt:lpstr>
      <vt:lpstr>Class 1: Intro to data and R</vt:lpstr>
      <vt:lpstr>Class 2: Intro to Statistics/Probability</vt:lpstr>
      <vt:lpstr>Class 3: Statistics/Probability Cont.</vt:lpstr>
      <vt:lpstr>What is Data Science and Why?</vt:lpstr>
      <vt:lpstr>Overview</vt:lpstr>
      <vt:lpstr>What is data?</vt:lpstr>
      <vt:lpstr>PowerPoint Presentation</vt:lpstr>
      <vt:lpstr>Why Now? Long Term Trends </vt:lpstr>
      <vt:lpstr>Why do we want so much data? </vt:lpstr>
      <vt:lpstr>Data Science is OSEMN</vt:lpstr>
      <vt:lpstr>Obtain</vt:lpstr>
      <vt:lpstr>Scrub</vt:lpstr>
      <vt:lpstr>Explore</vt:lpstr>
      <vt:lpstr>Model</vt:lpstr>
      <vt:lpstr>iNterpret</vt:lpstr>
      <vt:lpstr>Why R Over Excel</vt:lpstr>
      <vt:lpstr>Why R</vt:lpstr>
      <vt:lpstr>Why Not R?</vt:lpstr>
      <vt:lpstr>Now Let’s Open R Studio! </vt:lpstr>
      <vt:lpstr>Explore the Environment</vt:lpstr>
      <vt:lpstr>The Structure of Data</vt:lpstr>
      <vt:lpstr>Messy Data</vt:lpstr>
      <vt:lpstr>Tidy Data</vt:lpstr>
      <vt:lpstr>Three Rules of Tidy Data</vt:lpstr>
      <vt:lpstr>Class 2: Introduction to Statistics  </vt:lpstr>
      <vt:lpstr>Statistics</vt:lpstr>
      <vt:lpstr>Variable</vt:lpstr>
      <vt:lpstr>PowerPoint Presentation</vt:lpstr>
      <vt:lpstr>Don’t Be   Afraid of New   Symbols!</vt:lpstr>
      <vt:lpstr>The Shape of Data</vt:lpstr>
      <vt:lpstr>Size</vt:lpstr>
      <vt:lpstr>Central Tendency</vt:lpstr>
      <vt:lpstr>Exercise</vt:lpstr>
      <vt:lpstr>Boundaries</vt:lpstr>
      <vt:lpstr>Beware of outliers!</vt:lpstr>
      <vt:lpstr>Variability</vt:lpstr>
      <vt:lpstr>Why Variability?</vt:lpstr>
      <vt:lpstr>Probability Distribution</vt:lpstr>
      <vt:lpstr>Probability Distribution</vt:lpstr>
      <vt:lpstr>The Normal Distribution</vt:lpstr>
      <vt:lpstr>Population vs Sample</vt:lpstr>
      <vt:lpstr>PowerPoint Presentation</vt:lpstr>
      <vt:lpstr>Distributions   </vt:lpstr>
      <vt:lpstr>Central Limit Theorem</vt:lpstr>
      <vt:lpstr>Law of Large Numbers</vt:lpstr>
    </vt:vector>
  </TitlesOfParts>
  <Company>Judicial Council of California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The Courts</dc:title>
  <dc:creator>Lehman, Noah</dc:creator>
  <cp:lastModifiedBy>Lehman, Noah</cp:lastModifiedBy>
  <cp:revision>89</cp:revision>
  <dcterms:created xsi:type="dcterms:W3CDTF">2017-11-28T17:06:08Z</dcterms:created>
  <dcterms:modified xsi:type="dcterms:W3CDTF">2018-09-06T16:01:21Z</dcterms:modified>
</cp:coreProperties>
</file>