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5.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 id="2147483652" r:id="rId2"/>
    <p:sldMasterId id="2147483738" r:id="rId3"/>
    <p:sldMasterId id="2147483742" r:id="rId4"/>
    <p:sldMasterId id="2147483746" r:id="rId5"/>
    <p:sldMasterId id="2147483734" r:id="rId6"/>
  </p:sldMasterIdLst>
  <p:notesMasterIdLst>
    <p:notesMasterId r:id="rId18"/>
  </p:notesMasterIdLst>
  <p:handoutMasterIdLst>
    <p:handoutMasterId r:id="rId19"/>
  </p:handoutMasterIdLst>
  <p:sldIdLst>
    <p:sldId id="541" r:id="rId7"/>
    <p:sldId id="542" r:id="rId8"/>
    <p:sldId id="545" r:id="rId9"/>
    <p:sldId id="543" r:id="rId10"/>
    <p:sldId id="560" r:id="rId11"/>
    <p:sldId id="546" r:id="rId12"/>
    <p:sldId id="561" r:id="rId13"/>
    <p:sldId id="562" r:id="rId14"/>
    <p:sldId id="563" r:id="rId15"/>
    <p:sldId id="564" r:id="rId16"/>
    <p:sldId id="552" r:id="rId17"/>
  </p:sldIdLst>
  <p:sldSz cx="9906000" cy="6858000" type="A4"/>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8" userDrawn="1">
          <p15:clr>
            <a:srgbClr val="A4A3A4"/>
          </p15:clr>
        </p15:guide>
        <p15:guide id="2" pos="3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0DB"/>
    <a:srgbClr val="7797BC"/>
    <a:srgbClr val="7AAEEA"/>
    <a:srgbClr val="BDEA75"/>
    <a:srgbClr val="BB98DC"/>
    <a:srgbClr val="F8807F"/>
    <a:srgbClr val="FFD966"/>
    <a:srgbClr val="A1F5ED"/>
    <a:srgbClr val="EDECEC"/>
    <a:srgbClr val="3849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82" autoAdjust="0"/>
    <p:restoredTop sz="87211" autoAdjust="0"/>
  </p:normalViewPr>
  <p:slideViewPr>
    <p:cSldViewPr snapToGrid="0" snapToObjects="1" showGuides="1">
      <p:cViewPr varScale="1">
        <p:scale>
          <a:sx n="93" d="100"/>
          <a:sy n="93" d="100"/>
        </p:scale>
        <p:origin x="1128" y="78"/>
      </p:cViewPr>
      <p:guideLst>
        <p:guide orient="horz" pos="1298"/>
        <p:guide pos="312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showGuides="1">
      <p:cViewPr varScale="1">
        <p:scale>
          <a:sx n="162" d="100"/>
          <a:sy n="162" d="100"/>
        </p:scale>
        <p:origin x="5552"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1416490-CC85-444F-957E-7EDE2DF62D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481A4F1-4F56-6840-97A0-5D99C0EA96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498A0A-2E8D-DF4F-9C31-A81C00E300DB}" type="datetimeFigureOut">
              <a:rPr lang="en-GB" smtClean="0"/>
              <a:t>25/04/2024</a:t>
            </a:fld>
            <a:endParaRPr lang="en-GB"/>
          </a:p>
        </p:txBody>
      </p:sp>
      <p:sp>
        <p:nvSpPr>
          <p:cNvPr id="4" name="Footer Placeholder 3">
            <a:extLst>
              <a:ext uri="{FF2B5EF4-FFF2-40B4-BE49-F238E27FC236}">
                <a16:creationId xmlns:a16="http://schemas.microsoft.com/office/drawing/2014/main" id="{EB89A510-34A7-3B44-B012-7C929876E96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C024C06-B906-CB40-A7E2-6054534BD8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F633EF-120A-2C48-B885-0B1F58D5D76B}" type="slidenum">
              <a:rPr lang="en-GB" smtClean="0"/>
              <a:t>‹#›</a:t>
            </a:fld>
            <a:endParaRPr lang="en-GB"/>
          </a:p>
        </p:txBody>
      </p:sp>
    </p:spTree>
    <p:extLst>
      <p:ext uri="{BB962C8B-B14F-4D97-AF65-F5344CB8AC3E}">
        <p14:creationId xmlns:p14="http://schemas.microsoft.com/office/powerpoint/2010/main" val="1035568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C2C31F-EDF8-D64C-B235-4BEA7689D6AD}" type="datetimeFigureOut">
              <a:rPr lang="en-GB" smtClean="0"/>
              <a:t>25/04/2024</a:t>
            </a:fld>
            <a:endParaRPr lang="en-GB"/>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1567F-F019-E948-A7D1-1F94AF06001C}" type="slidenum">
              <a:rPr lang="en-GB" smtClean="0"/>
              <a:t>‹#›</a:t>
            </a:fld>
            <a:endParaRPr lang="en-GB"/>
          </a:p>
        </p:txBody>
      </p:sp>
    </p:spTree>
    <p:extLst>
      <p:ext uri="{BB962C8B-B14F-4D97-AF65-F5344CB8AC3E}">
        <p14:creationId xmlns:p14="http://schemas.microsoft.com/office/powerpoint/2010/main" val="1780200895"/>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311567F-F019-E948-A7D1-1F94AF06001C}" type="slidenum">
              <a:rPr lang="en-GB" smtClean="0"/>
              <a:t>10</a:t>
            </a:fld>
            <a:endParaRPr lang="en-GB"/>
          </a:p>
        </p:txBody>
      </p:sp>
    </p:spTree>
    <p:extLst>
      <p:ext uri="{BB962C8B-B14F-4D97-AF65-F5344CB8AC3E}">
        <p14:creationId xmlns:p14="http://schemas.microsoft.com/office/powerpoint/2010/main" val="2030256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452438" y="2565399"/>
            <a:ext cx="7200900" cy="1439863"/>
          </a:xfrm>
          <a:prstGeom prst="rect">
            <a:avLst/>
          </a:prstGeom>
        </p:spPr>
        <p:txBody>
          <a:bodyPr lIns="0" tIns="0" rIns="0" bIns="0"/>
          <a:lstStyle>
            <a:lvl1pPr algn="l">
              <a:lnSpc>
                <a:spcPct val="100000"/>
              </a:lnSpc>
              <a:defRPr sz="3200" b="1" i="0">
                <a:solidFill>
                  <a:schemeClr val="tx1"/>
                </a:solidFill>
                <a:latin typeface="+mn-lt"/>
                <a:ea typeface="Roboto Black" panose="02000000000000000000" pitchFamily="2" charset="0"/>
              </a:defRPr>
            </a:lvl1pPr>
          </a:lstStyle>
          <a:p>
            <a:r>
              <a:rPr lang="en-US" dirty="0"/>
              <a:t>Click to edit Master title style (white or black text)</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hasCustomPrompt="1"/>
          </p:nvPr>
        </p:nvSpPr>
        <p:spPr>
          <a:xfrm>
            <a:off x="452438" y="4001716"/>
            <a:ext cx="7200900" cy="2380033"/>
          </a:xfrm>
          <a:prstGeom prst="rect">
            <a:avLst/>
          </a:prstGeom>
        </p:spPr>
        <p:txBody>
          <a:bodyPr lIns="0" tIns="0" rIns="0" bIns="0" anchor="t" anchorCtr="0"/>
          <a:lstStyle>
            <a:lvl1pPr marL="0" indent="0">
              <a:spcBef>
                <a:spcPts val="1200"/>
              </a:spcBef>
              <a:buNone/>
              <a:defRPr sz="24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 (white or black text)</a:t>
            </a:r>
          </a:p>
        </p:txBody>
      </p:sp>
    </p:spTree>
    <p:extLst>
      <p:ext uri="{BB962C8B-B14F-4D97-AF65-F5344CB8AC3E}">
        <p14:creationId xmlns:p14="http://schemas.microsoft.com/office/powerpoint/2010/main" val="1831806424"/>
      </p:ext>
    </p:extLst>
  </p:cSld>
  <p:clrMapOvr>
    <a:masterClrMapping/>
  </p:clrMapOvr>
  <p:extLst>
    <p:ext uri="{DCECCB84-F9BA-43D5-87BE-67443E8EF086}">
      <p15:sldGuideLst xmlns:p15="http://schemas.microsoft.com/office/powerpoint/2012/main">
        <p15:guide id="1" orient="horz" pos="1616" userDrawn="1">
          <p15:clr>
            <a:srgbClr val="FBAE40"/>
          </p15:clr>
        </p15:guide>
        <p15:guide id="2" pos="4821" userDrawn="1">
          <p15:clr>
            <a:srgbClr val="FBAE40"/>
          </p15:clr>
        </p15:guide>
        <p15:guide id="3"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bg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21447976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20364017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878627843"/>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tx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22118463"/>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21007841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416823341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tx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spcBef>
                <a:spcPts val="600"/>
              </a:spcBef>
              <a:tabLst/>
              <a:defRPr sz="1400" b="0" i="0">
                <a:solidFill>
                  <a:schemeClr val="tx1"/>
                </a:solidFill>
                <a:latin typeface="+mn-lt"/>
                <a:ea typeface="Roboto Light" panose="02000000000000000000" pitchFamily="2" charset="0"/>
              </a:defRPr>
            </a:lvl1pPr>
            <a:lvl2pPr marL="292795" indent="-149622" defTabSz="292493">
              <a:lnSpc>
                <a:spcPct val="100000"/>
              </a:lnSpc>
              <a:spcBef>
                <a:spcPts val="600"/>
              </a:spcBef>
              <a:tabLst/>
              <a:defRPr sz="1400" b="0" i="0">
                <a:solidFill>
                  <a:schemeClr val="tx1"/>
                </a:solidFill>
                <a:latin typeface="+mn-lt"/>
                <a:ea typeface="Roboto Light" panose="02000000000000000000" pitchFamily="2" charset="0"/>
              </a:defRPr>
            </a:lvl2pPr>
            <a:lvl3pPr marL="437257" indent="-144463" defTabSz="292493">
              <a:lnSpc>
                <a:spcPct val="100000"/>
              </a:lnSpc>
              <a:spcBef>
                <a:spcPts val="600"/>
              </a:spcBef>
              <a:tabLst/>
              <a:defRPr sz="1400" b="0" i="0">
                <a:solidFill>
                  <a:schemeClr val="tx1"/>
                </a:solidFill>
                <a:latin typeface="+mn-lt"/>
                <a:ea typeface="Roboto Light" panose="02000000000000000000" pitchFamily="2" charset="0"/>
              </a:defRPr>
            </a:lvl3pPr>
            <a:lvl4pPr marL="580430" indent="-143173" defTabSz="292493">
              <a:lnSpc>
                <a:spcPct val="100000"/>
              </a:lnSpc>
              <a:spcBef>
                <a:spcPts val="600"/>
              </a:spcBef>
              <a:tabLst/>
              <a:defRPr sz="1400" b="0" i="0">
                <a:solidFill>
                  <a:schemeClr val="tx1"/>
                </a:solidFill>
                <a:latin typeface="+mn-lt"/>
                <a:ea typeface="Roboto Light" panose="02000000000000000000" pitchFamily="2" charset="0"/>
              </a:defRPr>
            </a:lvl4pPr>
            <a:lvl5pPr marL="730052" indent="-149622" defTabSz="292493">
              <a:lnSpc>
                <a:spcPct val="100000"/>
              </a:lnSpc>
              <a:spcBef>
                <a:spcPts val="600"/>
              </a:spcBef>
              <a:tabLst/>
              <a:defRPr sz="14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3055"/>
            <a:ext cx="2160000" cy="4650282"/>
          </a:xfrm>
          <a:prstGeom prst="rect">
            <a:avLst/>
          </a:prstGeom>
          <a:solidFill>
            <a:srgbClr val="EDECEC"/>
          </a:solidFill>
        </p:spPr>
        <p:txBody>
          <a:bodyPr lIns="108000" tIns="108000" rIns="108000" bIns="108000"/>
          <a:lstStyle>
            <a:lvl1pPr marL="143173" indent="-143173" defTabSz="292493">
              <a:lnSpc>
                <a:spcPct val="100000"/>
              </a:lnSpc>
              <a:spcBef>
                <a:spcPts val="600"/>
              </a:spcBef>
              <a:tabLst/>
              <a:defRPr sz="1400" b="0" i="0">
                <a:solidFill>
                  <a:schemeClr val="tx1"/>
                </a:solidFill>
                <a:latin typeface="+mn-lt"/>
                <a:ea typeface="Roboto Light" panose="02000000000000000000" pitchFamily="2" charset="0"/>
              </a:defRPr>
            </a:lvl1pPr>
            <a:lvl2pPr marL="292795" indent="-149622" defTabSz="292493">
              <a:lnSpc>
                <a:spcPct val="100000"/>
              </a:lnSpc>
              <a:spcBef>
                <a:spcPts val="600"/>
              </a:spcBef>
              <a:tabLst/>
              <a:defRPr sz="1400" b="0" i="0">
                <a:solidFill>
                  <a:schemeClr val="tx1"/>
                </a:solidFill>
                <a:latin typeface="+mn-lt"/>
                <a:ea typeface="Roboto Light" panose="02000000000000000000" pitchFamily="2" charset="0"/>
              </a:defRPr>
            </a:lvl2pPr>
            <a:lvl3pPr marL="437257" indent="-144463" defTabSz="292493">
              <a:lnSpc>
                <a:spcPct val="100000"/>
              </a:lnSpc>
              <a:spcBef>
                <a:spcPts val="600"/>
              </a:spcBef>
              <a:tabLst/>
              <a:defRPr sz="1400" b="0" i="0">
                <a:solidFill>
                  <a:schemeClr val="tx1"/>
                </a:solidFill>
                <a:latin typeface="+mn-lt"/>
                <a:ea typeface="Roboto Light" panose="02000000000000000000" pitchFamily="2" charset="0"/>
              </a:defRPr>
            </a:lvl3pPr>
            <a:lvl4pPr marL="580430" indent="-143173" defTabSz="292493">
              <a:lnSpc>
                <a:spcPct val="100000"/>
              </a:lnSpc>
              <a:spcBef>
                <a:spcPts val="600"/>
              </a:spcBef>
              <a:tabLst/>
              <a:defRPr sz="1400" b="0" i="0">
                <a:solidFill>
                  <a:schemeClr val="tx1"/>
                </a:solidFill>
                <a:latin typeface="+mn-lt"/>
                <a:ea typeface="Roboto Light" panose="02000000000000000000" pitchFamily="2" charset="0"/>
              </a:defRPr>
            </a:lvl4pPr>
            <a:lvl5pPr marL="730052" indent="-149622" defTabSz="292493">
              <a:lnSpc>
                <a:spcPct val="100000"/>
              </a:lnSpc>
              <a:spcBef>
                <a:spcPts val="600"/>
              </a:spcBef>
              <a:tabLst/>
              <a:defRPr sz="14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3055"/>
            <a:ext cx="4322921" cy="4650282"/>
          </a:xfrm>
          <a:prstGeom prst="rect">
            <a:avLst/>
          </a:prstGeom>
          <a:solidFill>
            <a:srgbClr val="EDECEC"/>
          </a:solidFill>
        </p:spPr>
        <p:txBody>
          <a:bodyPr lIns="108000" tIns="108000" rIns="108000" bIns="108000"/>
          <a:lstStyle>
            <a:lvl1pPr marL="143173" indent="-143173" defTabSz="292493">
              <a:lnSpc>
                <a:spcPct val="100000"/>
              </a:lnSpc>
              <a:spcBef>
                <a:spcPts val="600"/>
              </a:spcBef>
              <a:tabLst/>
              <a:defRPr sz="1400" b="0" i="0">
                <a:solidFill>
                  <a:schemeClr val="tx1"/>
                </a:solidFill>
                <a:latin typeface="+mn-lt"/>
                <a:ea typeface="Roboto Light" panose="02000000000000000000" pitchFamily="2" charset="0"/>
              </a:defRPr>
            </a:lvl1pPr>
            <a:lvl2pPr marL="292795" indent="-149622" defTabSz="292493">
              <a:lnSpc>
                <a:spcPct val="100000"/>
              </a:lnSpc>
              <a:spcBef>
                <a:spcPts val="600"/>
              </a:spcBef>
              <a:tabLst/>
              <a:defRPr sz="1400" b="0" i="0">
                <a:solidFill>
                  <a:schemeClr val="tx1"/>
                </a:solidFill>
                <a:latin typeface="+mn-lt"/>
                <a:ea typeface="Roboto Light" panose="02000000000000000000" pitchFamily="2" charset="0"/>
              </a:defRPr>
            </a:lvl2pPr>
            <a:lvl3pPr marL="437257" indent="-144463" defTabSz="292493">
              <a:lnSpc>
                <a:spcPct val="100000"/>
              </a:lnSpc>
              <a:spcBef>
                <a:spcPts val="600"/>
              </a:spcBef>
              <a:tabLst/>
              <a:defRPr sz="1400" b="0" i="0">
                <a:solidFill>
                  <a:schemeClr val="tx1"/>
                </a:solidFill>
                <a:latin typeface="+mn-lt"/>
                <a:ea typeface="Roboto Light" panose="02000000000000000000" pitchFamily="2" charset="0"/>
              </a:defRPr>
            </a:lvl3pPr>
            <a:lvl4pPr marL="580430" indent="-143173" defTabSz="292493">
              <a:lnSpc>
                <a:spcPct val="100000"/>
              </a:lnSpc>
              <a:spcBef>
                <a:spcPts val="600"/>
              </a:spcBef>
              <a:tabLst/>
              <a:defRPr sz="1400" b="0" i="0">
                <a:solidFill>
                  <a:schemeClr val="tx1"/>
                </a:solidFill>
                <a:latin typeface="+mn-lt"/>
                <a:ea typeface="Roboto Light" panose="02000000000000000000" pitchFamily="2" charset="0"/>
              </a:defRPr>
            </a:lvl4pPr>
            <a:lvl5pPr marL="730052" indent="-149622" defTabSz="292493">
              <a:lnSpc>
                <a:spcPct val="100000"/>
              </a:lnSpc>
              <a:spcBef>
                <a:spcPts val="600"/>
              </a:spcBef>
              <a:tabLst/>
              <a:defRPr sz="14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2141250140"/>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17227630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bg1"/>
                </a:solidFill>
                <a:latin typeface="+mn-lt"/>
                <a:ea typeface="Roboto Light" panose="02000000000000000000" pitchFamily="2" charset="0"/>
              </a:defRPr>
            </a:lvl1pPr>
            <a:lvl2pPr marL="292795" indent="-149622" defTabSz="292493">
              <a:lnSpc>
                <a:spcPct val="100000"/>
              </a:lnSpc>
              <a:tabLst/>
              <a:defRPr sz="1600" b="0" i="0">
                <a:solidFill>
                  <a:schemeClr val="bg1"/>
                </a:solidFill>
                <a:latin typeface="+mn-lt"/>
                <a:ea typeface="Roboto Light" panose="02000000000000000000" pitchFamily="2" charset="0"/>
              </a:defRPr>
            </a:lvl2pPr>
            <a:lvl3pPr marL="437257" indent="-144463" defTabSz="292493">
              <a:lnSpc>
                <a:spcPct val="100000"/>
              </a:lnSpc>
              <a:tabLst/>
              <a:defRPr sz="1600" b="0" i="0">
                <a:solidFill>
                  <a:schemeClr val="bg1"/>
                </a:solidFill>
                <a:latin typeface="+mn-lt"/>
                <a:ea typeface="Roboto Light" panose="02000000000000000000" pitchFamily="2" charset="0"/>
              </a:defRPr>
            </a:lvl3pPr>
            <a:lvl4pPr marL="580430" indent="-143173" defTabSz="292493">
              <a:lnSpc>
                <a:spcPct val="100000"/>
              </a:lnSpc>
              <a:tabLst/>
              <a:defRPr sz="1600" b="0" i="0">
                <a:solidFill>
                  <a:schemeClr val="bg1"/>
                </a:solidFill>
                <a:latin typeface="+mn-lt"/>
                <a:ea typeface="Roboto Light" panose="02000000000000000000" pitchFamily="2" charset="0"/>
              </a:defRPr>
            </a:lvl4pPr>
            <a:lvl5pPr marL="730052" indent="-149622" defTabSz="292493">
              <a:lnSpc>
                <a:spcPct val="100000"/>
              </a:lnSpc>
              <a:tabLst/>
              <a:defRPr sz="1600" b="0" i="0">
                <a:solidFill>
                  <a:schemeClr val="bg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88779490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bg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219183159"/>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9864566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tx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tx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647728854"/>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hasCustomPrompt="1"/>
          </p:nvPr>
        </p:nvSpPr>
        <p:spPr>
          <a:xfrm>
            <a:off x="1172438" y="474125"/>
            <a:ext cx="6480900" cy="720538"/>
          </a:xfrm>
          <a:prstGeom prst="rect">
            <a:avLst/>
          </a:prstGeom>
        </p:spPr>
        <p:txBody>
          <a:bodyPr lIns="270000" tIns="0" rIns="0" bIns="0" anchor="ctr"/>
          <a:lstStyle>
            <a:lvl1pPr algn="l">
              <a:lnSpc>
                <a:spcPct val="100000"/>
              </a:lnSpc>
              <a:defRPr sz="2600" b="1" i="0">
                <a:solidFill>
                  <a:schemeClr val="tx1"/>
                </a:solidFill>
                <a:latin typeface="+mn-lt"/>
                <a:ea typeface="Roboto Black" panose="02000000000000000000" pitchFamily="2" charset="0"/>
              </a:defRPr>
            </a:lvl1pPr>
          </a:lstStyle>
          <a:p>
            <a:r>
              <a:rPr lang="en-US" dirty="0"/>
              <a:t>Session type</a:t>
            </a:r>
            <a:endParaRPr lang="en-GB" dirty="0"/>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964002" y="1733055"/>
            <a:ext cx="2149586"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Picture Placeholder 5">
            <a:extLst>
              <a:ext uri="{FF2B5EF4-FFF2-40B4-BE49-F238E27FC236}">
                <a16:creationId xmlns:a16="http://schemas.microsoft.com/office/drawing/2014/main" id="{72E4259E-CA0C-BC0B-C9A2-17EAAA36FFA0}"/>
              </a:ext>
            </a:extLst>
          </p:cNvPr>
          <p:cNvSpPr>
            <a:spLocks noGrp="1"/>
          </p:cNvSpPr>
          <p:nvPr>
            <p:ph type="pic" sz="quarter" idx="10"/>
          </p:nvPr>
        </p:nvSpPr>
        <p:spPr>
          <a:xfrm>
            <a:off x="452438" y="474663"/>
            <a:ext cx="720000" cy="720000"/>
          </a:xfrm>
          <a:prstGeom prst="rect">
            <a:avLst/>
          </a:prstGeom>
        </p:spPr>
        <p:txBody>
          <a:bodyPr/>
          <a:lstStyle>
            <a:lvl1pPr marL="0" indent="0">
              <a:buNone/>
              <a:defRPr sz="1000">
                <a:solidFill>
                  <a:schemeClr val="bg1"/>
                </a:solidFill>
              </a:defRPr>
            </a:lvl1pPr>
          </a:lstStyle>
          <a:p>
            <a:endParaRPr lang="en-GB" dirty="0"/>
          </a:p>
        </p:txBody>
      </p:sp>
      <p:sp>
        <p:nvSpPr>
          <p:cNvPr id="8" name="Content Placeholder 2">
            <a:extLst>
              <a:ext uri="{FF2B5EF4-FFF2-40B4-BE49-F238E27FC236}">
                <a16:creationId xmlns:a16="http://schemas.microsoft.com/office/drawing/2014/main" id="{43774AEC-68DA-360E-346B-E41886383E88}"/>
              </a:ext>
            </a:extLst>
          </p:cNvPr>
          <p:cNvSpPr>
            <a:spLocks noGrp="1"/>
          </p:cNvSpPr>
          <p:nvPr>
            <p:ph idx="11" hasCustomPrompt="1"/>
          </p:nvPr>
        </p:nvSpPr>
        <p:spPr>
          <a:xfrm>
            <a:off x="7295308" y="1736725"/>
            <a:ext cx="2160000"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Content Placeholder 2">
            <a:extLst>
              <a:ext uri="{FF2B5EF4-FFF2-40B4-BE49-F238E27FC236}">
                <a16:creationId xmlns:a16="http://schemas.microsoft.com/office/drawing/2014/main" id="{BF0CFBFE-6D11-9226-5B5E-E3D956F9D263}"/>
              </a:ext>
            </a:extLst>
          </p:cNvPr>
          <p:cNvSpPr>
            <a:spLocks noGrp="1"/>
          </p:cNvSpPr>
          <p:nvPr>
            <p:ph idx="12" hasCustomPrompt="1"/>
          </p:nvPr>
        </p:nvSpPr>
        <p:spPr>
          <a:xfrm>
            <a:off x="450692" y="1736725"/>
            <a:ext cx="4322921" cy="4650282"/>
          </a:xfrm>
          <a:prstGeom prst="rect">
            <a:avLst/>
          </a:prstGeom>
          <a:solidFill>
            <a:srgbClr val="EDECEC"/>
          </a:solidFill>
        </p:spPr>
        <p:txBody>
          <a:bodyPr lIns="108000" tIns="108000" rIns="108000" bIns="108000"/>
          <a:lstStyle>
            <a:lvl1pPr marL="143173" indent="-143173" defTabSz="292493">
              <a:lnSpc>
                <a:spcPct val="100000"/>
              </a:lnSpc>
              <a:tabLst/>
              <a:defRPr sz="1600" b="0" i="0">
                <a:solidFill>
                  <a:schemeClr val="tx1"/>
                </a:solidFill>
                <a:latin typeface="+mn-lt"/>
                <a:ea typeface="Roboto Light" panose="02000000000000000000" pitchFamily="2" charset="0"/>
              </a:defRPr>
            </a:lvl1pPr>
            <a:lvl2pPr marL="292795" indent="-149622" defTabSz="292493">
              <a:lnSpc>
                <a:spcPct val="100000"/>
              </a:lnSpc>
              <a:tabLst/>
              <a:defRPr sz="1600" b="0" i="0">
                <a:solidFill>
                  <a:schemeClr val="tx1"/>
                </a:solidFill>
                <a:latin typeface="+mn-lt"/>
                <a:ea typeface="Roboto Light" panose="02000000000000000000" pitchFamily="2" charset="0"/>
              </a:defRPr>
            </a:lvl2pPr>
            <a:lvl3pPr marL="437257" indent="-144463" defTabSz="292493">
              <a:lnSpc>
                <a:spcPct val="100000"/>
              </a:lnSpc>
              <a:tabLst/>
              <a:defRPr sz="1600" b="0" i="0">
                <a:solidFill>
                  <a:schemeClr val="tx1"/>
                </a:solidFill>
                <a:latin typeface="+mn-lt"/>
                <a:ea typeface="Roboto Light" panose="02000000000000000000" pitchFamily="2" charset="0"/>
              </a:defRPr>
            </a:lvl3pPr>
            <a:lvl4pPr marL="580430" indent="-143173" defTabSz="292493">
              <a:lnSpc>
                <a:spcPct val="100000"/>
              </a:lnSpc>
              <a:tabLst/>
              <a:defRPr sz="1600" b="0" i="0">
                <a:solidFill>
                  <a:schemeClr val="tx1"/>
                </a:solidFill>
                <a:latin typeface="+mn-lt"/>
                <a:ea typeface="Roboto Light" panose="02000000000000000000" pitchFamily="2" charset="0"/>
              </a:defRPr>
            </a:lvl4pPr>
            <a:lvl5pPr marL="730052" indent="-149622" defTabSz="292493">
              <a:lnSpc>
                <a:spcPct val="100000"/>
              </a:lnSpc>
              <a:tabLst/>
              <a:defRPr sz="1600" b="0" i="0">
                <a:solidFill>
                  <a:schemeClr val="tx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06749259"/>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594" userDrawn="1">
          <p15:clr>
            <a:srgbClr val="FBAE40"/>
          </p15:clr>
        </p15:guide>
        <p15:guide id="3" orient="horz" pos="754" userDrawn="1">
          <p15:clr>
            <a:srgbClr val="FBAE40"/>
          </p15:clr>
        </p15:guide>
        <p15:guide id="4" pos="4481" userDrawn="1">
          <p15:clr>
            <a:srgbClr val="FBAE40"/>
          </p15:clr>
        </p15:guide>
        <p15:guide id="5" pos="3120" userDrawn="1">
          <p15:clr>
            <a:srgbClr val="FBAE40"/>
          </p15:clr>
        </p15:guide>
        <p15:guide id="6" pos="300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9" y="2973571"/>
            <a:ext cx="7200000" cy="455429"/>
          </a:xfrm>
          <a:prstGeom prst="rect">
            <a:avLst/>
          </a:prstGeom>
        </p:spPr>
        <p:txBody>
          <a:bodyPr lIns="0" tIns="0" rIns="0" bIns="0"/>
          <a:lstStyle>
            <a:lvl1pPr algn="l">
              <a:lnSpc>
                <a:spcPct val="100000"/>
              </a:lnSpc>
              <a:defRPr sz="24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40" y="3471882"/>
            <a:ext cx="7200000" cy="340988"/>
          </a:xfrm>
          <a:prstGeom prst="rect">
            <a:avLst/>
          </a:prstGeom>
        </p:spPr>
        <p:txBody>
          <a:bodyPr lIns="0" tIns="0" rIns="0" bIns="0" anchor="t" anchorCtr="0"/>
          <a:lstStyle>
            <a:lvl1pPr marL="0" indent="0">
              <a:buNone/>
              <a:defRPr sz="1800" b="0"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Tree>
    <p:extLst>
      <p:ext uri="{BB962C8B-B14F-4D97-AF65-F5344CB8AC3E}">
        <p14:creationId xmlns:p14="http://schemas.microsoft.com/office/powerpoint/2010/main" val="23629081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48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 - N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7121-3DEE-AD4C-A4FA-0321B9D1464E}"/>
              </a:ext>
            </a:extLst>
          </p:cNvPr>
          <p:cNvSpPr>
            <a:spLocks noGrp="1"/>
          </p:cNvSpPr>
          <p:nvPr>
            <p:ph type="title"/>
          </p:nvPr>
        </p:nvSpPr>
        <p:spPr>
          <a:xfrm>
            <a:off x="452438" y="474125"/>
            <a:ext cx="7200900" cy="412499"/>
          </a:xfrm>
          <a:prstGeom prst="rect">
            <a:avLst/>
          </a:prstGeom>
        </p:spPr>
        <p:txBody>
          <a:bodyPr lIns="0" tIns="0" rIns="0" bIns="0"/>
          <a:lstStyle>
            <a:lvl1pPr algn="l">
              <a:lnSpc>
                <a:spcPct val="100000"/>
              </a:lnSpc>
              <a:defRPr sz="2600" b="1" i="0">
                <a:solidFill>
                  <a:schemeClr val="bg1"/>
                </a:solidFill>
                <a:latin typeface="+mn-lt"/>
                <a:ea typeface="Roboto Black" panose="02000000000000000000" pitchFamily="2" charset="0"/>
              </a:defRPr>
            </a:lvl1pPr>
          </a:lstStyle>
          <a:p>
            <a:r>
              <a:rPr lang="en-US" dirty="0"/>
              <a:t>Click to edit Master title style</a:t>
            </a:r>
            <a:endParaRPr lang="en-GB" dirty="0"/>
          </a:p>
        </p:txBody>
      </p:sp>
      <p:sp>
        <p:nvSpPr>
          <p:cNvPr id="7" name="Text Placeholder 2">
            <a:extLst>
              <a:ext uri="{FF2B5EF4-FFF2-40B4-BE49-F238E27FC236}">
                <a16:creationId xmlns:a16="http://schemas.microsoft.com/office/drawing/2014/main" id="{FCF199EC-0CC6-E249-9E07-19DB95DAD6DF}"/>
              </a:ext>
            </a:extLst>
          </p:cNvPr>
          <p:cNvSpPr>
            <a:spLocks noGrp="1"/>
          </p:cNvSpPr>
          <p:nvPr>
            <p:ph type="body" idx="13"/>
          </p:nvPr>
        </p:nvSpPr>
        <p:spPr>
          <a:xfrm>
            <a:off x="452438" y="1191240"/>
            <a:ext cx="7200900" cy="340988"/>
          </a:xfrm>
          <a:prstGeom prst="rect">
            <a:avLst/>
          </a:prstGeom>
        </p:spPr>
        <p:txBody>
          <a:bodyPr lIns="0" tIns="0" rIns="0" bIns="0" anchor="t" anchorCtr="0"/>
          <a:lstStyle>
            <a:lvl1pPr marL="0" indent="0">
              <a:buNone/>
              <a:defRPr sz="1800" b="1" i="0">
                <a:solidFill>
                  <a:schemeClr val="bg1"/>
                </a:solidFill>
                <a:latin typeface="+mn-lt"/>
                <a:ea typeface="Roboto Medium" panose="02000000000000000000" pitchFamily="2" charset="0"/>
              </a:defRPr>
            </a:lvl1pPr>
            <a:lvl2pPr marL="371466" indent="0">
              <a:buNone/>
              <a:defRPr sz="1625" b="1"/>
            </a:lvl2pPr>
            <a:lvl3pPr marL="742931" indent="0">
              <a:buNone/>
              <a:defRPr sz="1463" b="1"/>
            </a:lvl3pPr>
            <a:lvl4pPr marL="1114397" indent="0">
              <a:buNone/>
              <a:defRPr sz="1300" b="1"/>
            </a:lvl4pPr>
            <a:lvl5pPr marL="1485863" indent="0">
              <a:buNone/>
              <a:defRPr sz="1300" b="1"/>
            </a:lvl5pPr>
            <a:lvl6pPr marL="1857329" indent="0">
              <a:buNone/>
              <a:defRPr sz="1300" b="1"/>
            </a:lvl6pPr>
            <a:lvl7pPr marL="2228794" indent="0">
              <a:buNone/>
              <a:defRPr sz="1300" b="1"/>
            </a:lvl7pPr>
            <a:lvl8pPr marL="2600260" indent="0">
              <a:buNone/>
              <a:defRPr sz="1300" b="1"/>
            </a:lvl8pPr>
            <a:lvl9pPr marL="2971726" indent="0">
              <a:buNone/>
              <a:defRPr sz="1300" b="1"/>
            </a:lvl9pPr>
          </a:lstStyle>
          <a:p>
            <a:pPr lvl="0"/>
            <a:r>
              <a:rPr lang="en-US" dirty="0"/>
              <a:t>Edit Master text styles</a:t>
            </a:r>
          </a:p>
        </p:txBody>
      </p:sp>
      <p:sp>
        <p:nvSpPr>
          <p:cNvPr id="3" name="Content Placeholder 2">
            <a:extLst>
              <a:ext uri="{FF2B5EF4-FFF2-40B4-BE49-F238E27FC236}">
                <a16:creationId xmlns:a16="http://schemas.microsoft.com/office/drawing/2014/main" id="{37F543DD-043A-7743-A914-4BD35CA1C688}"/>
              </a:ext>
            </a:extLst>
          </p:cNvPr>
          <p:cNvSpPr>
            <a:spLocks noGrp="1"/>
          </p:cNvSpPr>
          <p:nvPr>
            <p:ph idx="1" hasCustomPrompt="1"/>
          </p:nvPr>
        </p:nvSpPr>
        <p:spPr>
          <a:xfrm>
            <a:off x="452438" y="1733055"/>
            <a:ext cx="7178752" cy="4000996"/>
          </a:xfrm>
          <a:prstGeom prst="rect">
            <a:avLst/>
          </a:prstGeom>
        </p:spPr>
        <p:txBody>
          <a:bodyPr lIns="0" tIns="0" rIns="0" bIns="0"/>
          <a:lstStyle>
            <a:lvl1pPr marL="143173" indent="-143173" defTabSz="292493">
              <a:lnSpc>
                <a:spcPct val="100000"/>
              </a:lnSpc>
              <a:tabLst/>
              <a:defRPr sz="1600" b="0" i="0">
                <a:solidFill>
                  <a:schemeClr val="bg1"/>
                </a:solidFill>
                <a:latin typeface="+mn-lt"/>
                <a:ea typeface="Roboto Light" panose="02000000000000000000" pitchFamily="2" charset="0"/>
              </a:defRPr>
            </a:lvl1pPr>
            <a:lvl2pPr marL="292795" indent="-149622" defTabSz="292493">
              <a:lnSpc>
                <a:spcPct val="100000"/>
              </a:lnSpc>
              <a:tabLst/>
              <a:defRPr sz="1600" b="0" i="0">
                <a:solidFill>
                  <a:schemeClr val="bg1"/>
                </a:solidFill>
                <a:latin typeface="+mn-lt"/>
                <a:ea typeface="Roboto Light" panose="02000000000000000000" pitchFamily="2" charset="0"/>
              </a:defRPr>
            </a:lvl2pPr>
            <a:lvl3pPr marL="437257" indent="-144463" defTabSz="292493">
              <a:lnSpc>
                <a:spcPct val="100000"/>
              </a:lnSpc>
              <a:tabLst/>
              <a:defRPr sz="1600" b="0" i="0">
                <a:solidFill>
                  <a:schemeClr val="bg1"/>
                </a:solidFill>
                <a:latin typeface="+mn-lt"/>
                <a:ea typeface="Roboto Light" panose="02000000000000000000" pitchFamily="2" charset="0"/>
              </a:defRPr>
            </a:lvl3pPr>
            <a:lvl4pPr marL="580430" indent="-143173" defTabSz="292493">
              <a:lnSpc>
                <a:spcPct val="100000"/>
              </a:lnSpc>
              <a:tabLst/>
              <a:defRPr sz="1600" b="0" i="0">
                <a:solidFill>
                  <a:schemeClr val="bg1"/>
                </a:solidFill>
                <a:latin typeface="+mn-lt"/>
                <a:ea typeface="Roboto Light" panose="02000000000000000000" pitchFamily="2" charset="0"/>
              </a:defRPr>
            </a:lvl4pPr>
            <a:lvl5pPr marL="730052" indent="-149622" defTabSz="292493">
              <a:lnSpc>
                <a:spcPct val="100000"/>
              </a:lnSpc>
              <a:tabLst/>
              <a:defRPr sz="1600" b="0" i="0">
                <a:solidFill>
                  <a:schemeClr val="bg1"/>
                </a:solidFill>
                <a:latin typeface="+mn-lt"/>
                <a:ea typeface="Roboto Light" panose="020000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114876888"/>
      </p:ext>
    </p:extLst>
  </p:cSld>
  <p:clrMapOvr>
    <a:masterClrMapping/>
  </p:clrMapOvr>
  <p:extLst>
    <p:ext uri="{DCECCB84-F9BA-43D5-87BE-67443E8EF086}">
      <p15:sldGuideLst xmlns:p15="http://schemas.microsoft.com/office/powerpoint/2012/main">
        <p15:guide id="1" orient="horz" pos="1094" userDrawn="1">
          <p15:clr>
            <a:srgbClr val="FBAE40"/>
          </p15:clr>
        </p15:guide>
        <p15:guide id="2" pos="4821" userDrawn="1">
          <p15:clr>
            <a:srgbClr val="FBAE40"/>
          </p15:clr>
        </p15:guide>
        <p15:guide id="3" orient="horz" pos="754"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image" Target="../media/image1.jp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1.jp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image" Target="../media/image1.jp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5" Type="http://schemas.openxmlformats.org/officeDocument/2006/relationships/image" Target="../media/image1.jp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AD7AA7-DF94-4AFF-A5FA-B3EEEEDACC32}"/>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452438" y="476250"/>
            <a:ext cx="540000" cy="540000"/>
          </a:xfrm>
          <a:prstGeom prst="rect">
            <a:avLst/>
          </a:prstGeom>
        </p:spPr>
      </p:pic>
    </p:spTree>
    <p:extLst>
      <p:ext uri="{BB962C8B-B14F-4D97-AF65-F5344CB8AC3E}">
        <p14:creationId xmlns:p14="http://schemas.microsoft.com/office/powerpoint/2010/main" val="2324101128"/>
      </p:ext>
    </p:extLst>
  </p:cSld>
  <p:clrMap bg1="lt1" tx1="dk1" bg2="lt2" tx2="dk2" accent1="accent1" accent2="accent2" accent3="accent3" accent4="accent4" accent5="accent5" accent6="accent6" hlink="hlink" folHlink="folHlink"/>
  <p:sldLayoutIdLst>
    <p:sldLayoutId id="2147483687" r:id="rId1"/>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3019905254"/>
      </p:ext>
    </p:extLst>
  </p:cSld>
  <p:clrMap bg1="lt1" tx1="dk1" bg2="lt2" tx2="dk2" accent1="accent1" accent2="accent2" accent3="accent3" accent4="accent4" accent5="accent5" accent6="accent6" hlink="hlink" folHlink="folHlink"/>
  <p:sldLayoutIdLst>
    <p:sldLayoutId id="2147483681" r:id="rId1"/>
    <p:sldLayoutId id="2147483654" r:id="rId2"/>
    <p:sldLayoutId id="2147483733"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7797B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302826102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77351297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B7E0DB"/>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4215463330"/>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AB1DED-6AED-832C-D3B4-C4322217664B}"/>
              </a:ext>
              <a:ext uri="{C183D7F6-B498-43B3-948B-1728B52AA6E4}">
                <adec:decorative xmlns:adec="http://schemas.microsoft.com/office/drawing/2017/decorative" val="1"/>
              </a:ext>
            </a:extLst>
          </p:cNvPr>
          <p:cNvPicPr>
            <a:picLocks/>
          </p:cNvPicPr>
          <p:nvPr userDrawn="1"/>
        </p:nvPicPr>
        <p:blipFill>
          <a:blip r:embed="rId5"/>
          <a:stretch>
            <a:fillRect/>
          </a:stretch>
        </p:blipFill>
        <p:spPr>
          <a:xfrm>
            <a:off x="9003563" y="476250"/>
            <a:ext cx="450000" cy="453600"/>
          </a:xfrm>
          <a:prstGeom prst="rect">
            <a:avLst/>
          </a:prstGeom>
        </p:spPr>
      </p:pic>
    </p:spTree>
    <p:extLst>
      <p:ext uri="{BB962C8B-B14F-4D97-AF65-F5344CB8AC3E}">
        <p14:creationId xmlns:p14="http://schemas.microsoft.com/office/powerpoint/2010/main" val="48068524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Lst>
  <p:hf hdr="0" dt="0"/>
  <p:txStyles>
    <p:titleStyle>
      <a:lvl1pPr algn="l" defTabSz="742931"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3" indent="-185733" algn="l" defTabSz="742931"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199" indent="-185733" algn="l" defTabSz="742931"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64" indent="-185733" algn="l" defTabSz="742931"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30"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596"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061"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27"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5993"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459" indent="-185733" algn="l" defTabSz="742931"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31" rtl="0" eaLnBrk="1" latinLnBrk="0" hangingPunct="1">
        <a:defRPr sz="1463" kern="1200">
          <a:solidFill>
            <a:schemeClr val="tx1"/>
          </a:solidFill>
          <a:latin typeface="+mn-lt"/>
          <a:ea typeface="+mn-ea"/>
          <a:cs typeface="+mn-cs"/>
        </a:defRPr>
      </a:lvl1pPr>
      <a:lvl2pPr marL="371466" algn="l" defTabSz="742931" rtl="0" eaLnBrk="1" latinLnBrk="0" hangingPunct="1">
        <a:defRPr sz="1463" kern="1200">
          <a:solidFill>
            <a:schemeClr val="tx1"/>
          </a:solidFill>
          <a:latin typeface="+mn-lt"/>
          <a:ea typeface="+mn-ea"/>
          <a:cs typeface="+mn-cs"/>
        </a:defRPr>
      </a:lvl2pPr>
      <a:lvl3pPr marL="742931" algn="l" defTabSz="742931" rtl="0" eaLnBrk="1" latinLnBrk="0" hangingPunct="1">
        <a:defRPr sz="1463" kern="1200">
          <a:solidFill>
            <a:schemeClr val="tx1"/>
          </a:solidFill>
          <a:latin typeface="+mn-lt"/>
          <a:ea typeface="+mn-ea"/>
          <a:cs typeface="+mn-cs"/>
        </a:defRPr>
      </a:lvl3pPr>
      <a:lvl4pPr marL="1114397" algn="l" defTabSz="742931" rtl="0" eaLnBrk="1" latinLnBrk="0" hangingPunct="1">
        <a:defRPr sz="1463" kern="1200">
          <a:solidFill>
            <a:schemeClr val="tx1"/>
          </a:solidFill>
          <a:latin typeface="+mn-lt"/>
          <a:ea typeface="+mn-ea"/>
          <a:cs typeface="+mn-cs"/>
        </a:defRPr>
      </a:lvl4pPr>
      <a:lvl5pPr marL="1485863" algn="l" defTabSz="742931" rtl="0" eaLnBrk="1" latinLnBrk="0" hangingPunct="1">
        <a:defRPr sz="1463" kern="1200">
          <a:solidFill>
            <a:schemeClr val="tx1"/>
          </a:solidFill>
          <a:latin typeface="+mn-lt"/>
          <a:ea typeface="+mn-ea"/>
          <a:cs typeface="+mn-cs"/>
        </a:defRPr>
      </a:lvl5pPr>
      <a:lvl6pPr marL="1857329" algn="l" defTabSz="742931" rtl="0" eaLnBrk="1" latinLnBrk="0" hangingPunct="1">
        <a:defRPr sz="1463" kern="1200">
          <a:solidFill>
            <a:schemeClr val="tx1"/>
          </a:solidFill>
          <a:latin typeface="+mn-lt"/>
          <a:ea typeface="+mn-ea"/>
          <a:cs typeface="+mn-cs"/>
        </a:defRPr>
      </a:lvl6pPr>
      <a:lvl7pPr marL="2228794" algn="l" defTabSz="742931" rtl="0" eaLnBrk="1" latinLnBrk="0" hangingPunct="1">
        <a:defRPr sz="1463" kern="1200">
          <a:solidFill>
            <a:schemeClr val="tx1"/>
          </a:solidFill>
          <a:latin typeface="+mn-lt"/>
          <a:ea typeface="+mn-ea"/>
          <a:cs typeface="+mn-cs"/>
        </a:defRPr>
      </a:lvl7pPr>
      <a:lvl8pPr marL="2600260" algn="l" defTabSz="742931" rtl="0" eaLnBrk="1" latinLnBrk="0" hangingPunct="1">
        <a:defRPr sz="1463" kern="1200">
          <a:solidFill>
            <a:schemeClr val="tx1"/>
          </a:solidFill>
          <a:latin typeface="+mn-lt"/>
          <a:ea typeface="+mn-ea"/>
          <a:cs typeface="+mn-cs"/>
        </a:defRPr>
      </a:lvl8pPr>
      <a:lvl9pPr marL="2971726" algn="l" defTabSz="742931" rtl="0" eaLnBrk="1" latinLnBrk="0" hangingPunct="1">
        <a:defRPr sz="146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5" userDrawn="1">
          <p15:clr>
            <a:srgbClr val="F26B43"/>
          </p15:clr>
        </p15:guide>
        <p15:guide id="2" pos="5955" userDrawn="1">
          <p15:clr>
            <a:srgbClr val="F26B43"/>
          </p15:clr>
        </p15:guide>
        <p15:guide id="3" orient="horz" pos="300" userDrawn="1">
          <p15:clr>
            <a:srgbClr val="F26B43"/>
          </p15:clr>
        </p15:guide>
        <p15:guide id="4" orient="horz" pos="4020" userDrawn="1">
          <p15:clr>
            <a:srgbClr val="F26B43"/>
          </p15:clr>
        </p15:guide>
        <p15:guide id="5" orient="horz" pos="361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hyperlink" Target="https://creativecommons.org/licenses/by-nc-sa/4.0/" TargetMode="Externa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ji.sc/beyond-blended-gui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slide" Target="slide4.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xml"/><Relationship Id="rId1" Type="http://schemas.openxmlformats.org/officeDocument/2006/relationships/slideLayout" Target="../slideLayouts/slideLayout16.xml"/><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6.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7E0DB"/>
        </a:solid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FE8ED70B-7017-E6C3-20BF-FCB3ED059781}"/>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576895" y="478414"/>
            <a:ext cx="4876668" cy="5903336"/>
          </a:xfrm>
          <a:prstGeom prst="rect">
            <a:avLst/>
          </a:prstGeom>
        </p:spPr>
      </p:pic>
      <p:sp>
        <p:nvSpPr>
          <p:cNvPr id="2" name="Title 1">
            <a:extLst>
              <a:ext uri="{FF2B5EF4-FFF2-40B4-BE49-F238E27FC236}">
                <a16:creationId xmlns:a16="http://schemas.microsoft.com/office/drawing/2014/main" id="{26F9847D-1886-8D02-76ED-68C690A27C45}"/>
              </a:ext>
            </a:extLst>
          </p:cNvPr>
          <p:cNvSpPr>
            <a:spLocks noGrp="1"/>
          </p:cNvSpPr>
          <p:nvPr>
            <p:ph type="title"/>
          </p:nvPr>
        </p:nvSpPr>
        <p:spPr>
          <a:xfrm>
            <a:off x="452438" y="2060575"/>
            <a:ext cx="7200900" cy="1439863"/>
          </a:xfrm>
        </p:spPr>
        <p:txBody>
          <a:bodyPr/>
          <a:lstStyle/>
          <a:p>
            <a:r>
              <a:rPr lang="en-GB" dirty="0"/>
              <a:t>Session types:</a:t>
            </a:r>
            <a:br>
              <a:rPr lang="en-GB" dirty="0"/>
            </a:br>
            <a:r>
              <a:rPr lang="en-GB" dirty="0"/>
              <a:t>Asynchronous in-place</a:t>
            </a:r>
          </a:p>
        </p:txBody>
      </p:sp>
      <p:sp>
        <p:nvSpPr>
          <p:cNvPr id="3" name="Text Placeholder 2">
            <a:extLst>
              <a:ext uri="{FF2B5EF4-FFF2-40B4-BE49-F238E27FC236}">
                <a16:creationId xmlns:a16="http://schemas.microsoft.com/office/drawing/2014/main" id="{964C1C71-AD94-DCE3-86E2-8A9DE4FCF222}"/>
              </a:ext>
            </a:extLst>
          </p:cNvPr>
          <p:cNvSpPr>
            <a:spLocks noGrp="1"/>
          </p:cNvSpPr>
          <p:nvPr>
            <p:ph type="body" idx="13"/>
          </p:nvPr>
        </p:nvSpPr>
        <p:spPr>
          <a:xfrm>
            <a:off x="452437" y="3496892"/>
            <a:ext cx="9001125" cy="2380033"/>
          </a:xfrm>
        </p:spPr>
        <p:txBody>
          <a:bodyPr/>
          <a:lstStyle/>
          <a:p>
            <a:r>
              <a:rPr lang="en-GB" sz="2400" dirty="0"/>
              <a:t>These session type cards were produced by Jisc for the Beyond Blended project to support curriculum and course design. There are four sets of cards, one each for the four ‘modes of participation’ in learning. </a:t>
            </a:r>
          </a:p>
          <a:p>
            <a:r>
              <a:rPr lang="en-GB" sz="2400" dirty="0"/>
              <a:t>For more about the modes, visit the </a:t>
            </a:r>
            <a:r>
              <a:rPr lang="en-GB" sz="2400" dirty="0">
                <a:hlinkClick r:id="rId4">
                  <a:extLst>
                    <a:ext uri="{A12FA001-AC4F-418D-AE19-62706E023703}">
                      <ahyp:hlinkClr xmlns:ahyp="http://schemas.microsoft.com/office/drawing/2018/hyperlinkcolor" val="tx"/>
                    </a:ext>
                  </a:extLst>
                </a:hlinkClick>
              </a:rPr>
              <a:t>Beyond Blended web guide</a:t>
            </a:r>
            <a:endParaRPr lang="en-GB" sz="2400" dirty="0"/>
          </a:p>
          <a:p>
            <a:endParaRPr lang="en-GB" dirty="0"/>
          </a:p>
        </p:txBody>
      </p:sp>
      <p:pic>
        <p:nvPicPr>
          <p:cNvPr id="4" name="Graphic 3">
            <a:extLst>
              <a:ext uri="{FF2B5EF4-FFF2-40B4-BE49-F238E27FC236}">
                <a16:creationId xmlns:a16="http://schemas.microsoft.com/office/drawing/2014/main" id="{9A5E7F52-5E04-7D86-2146-078E4B38511B}"/>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6197" y="5984433"/>
            <a:ext cx="1143000" cy="393700"/>
          </a:xfrm>
          <a:prstGeom prst="rect">
            <a:avLst/>
          </a:prstGeom>
        </p:spPr>
      </p:pic>
      <p:sp>
        <p:nvSpPr>
          <p:cNvPr id="5" name="TextBox 4">
            <a:extLst>
              <a:ext uri="{FF2B5EF4-FFF2-40B4-BE49-F238E27FC236}">
                <a16:creationId xmlns:a16="http://schemas.microsoft.com/office/drawing/2014/main" id="{3D8F9831-5ACC-D5EE-A04F-1CAB47C33917}"/>
              </a:ext>
            </a:extLst>
          </p:cNvPr>
          <p:cNvSpPr txBox="1"/>
          <p:nvPr/>
        </p:nvSpPr>
        <p:spPr>
          <a:xfrm>
            <a:off x="1599197" y="6181283"/>
            <a:ext cx="3353803" cy="246221"/>
          </a:xfrm>
          <a:prstGeom prst="rect">
            <a:avLst/>
          </a:prstGeom>
          <a:noFill/>
        </p:spPr>
        <p:txBody>
          <a:bodyPr wrap="square">
            <a:spAutoFit/>
          </a:bodyPr>
          <a:lstStyle/>
          <a:p>
            <a:r>
              <a:rPr lang="en-US" sz="1000" dirty="0"/>
              <a:t> This document is made available under </a:t>
            </a:r>
            <a:r>
              <a:rPr lang="en-US" sz="1000" dirty="0">
                <a:hlinkClick r:id="rId7">
                  <a:extLst>
                    <a:ext uri="{A12FA001-AC4F-418D-AE19-62706E023703}">
                      <ahyp:hlinkClr xmlns:ahyp="http://schemas.microsoft.com/office/drawing/2018/hyperlinkcolor" val="tx"/>
                    </a:ext>
                  </a:extLst>
                </a:hlinkClick>
              </a:rPr>
              <a:t>CC BY NC SA</a:t>
            </a:r>
            <a:endParaRPr lang="en-US" sz="1000" dirty="0"/>
          </a:p>
        </p:txBody>
      </p:sp>
    </p:spTree>
    <p:extLst>
      <p:ext uri="{BB962C8B-B14F-4D97-AF65-F5344CB8AC3E}">
        <p14:creationId xmlns:p14="http://schemas.microsoft.com/office/powerpoint/2010/main" val="3010961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a:xfrm>
            <a:off x="1172438" y="474125"/>
            <a:ext cx="7213106" cy="720538"/>
          </a:xfrm>
        </p:spPr>
        <p:txBody>
          <a:bodyPr/>
          <a:lstStyle/>
          <a:p>
            <a:r>
              <a:rPr lang="en-US" dirty="0">
                <a:cs typeface="Arial"/>
              </a:rPr>
              <a:t>Mixed-mode: augmented reality session</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Students participate in real time in an augmented reality setting</a:t>
            </a:r>
            <a:br>
              <a:rPr lang="en-GB" sz="1400" dirty="0"/>
            </a:br>
            <a:endParaRPr lang="en-GB" sz="1400" dirty="0"/>
          </a:p>
          <a:p>
            <a:pPr marL="0" indent="0">
              <a:buNone/>
            </a:pPr>
            <a:r>
              <a:rPr lang="en-GB" sz="1400" b="1" dirty="0"/>
              <a:t>Pedagogic benefits</a:t>
            </a:r>
          </a:p>
          <a:p>
            <a:r>
              <a:rPr lang="en-GB" sz="1400" dirty="0"/>
              <a:t>Interactive and engaging</a:t>
            </a:r>
          </a:p>
          <a:p>
            <a:r>
              <a:rPr lang="en-GB" sz="1400" dirty="0"/>
              <a:t>Can involve teamwork</a:t>
            </a:r>
          </a:p>
          <a:p>
            <a:r>
              <a:rPr lang="en-GB" sz="1400" dirty="0"/>
              <a:t>Can involve settings not otherwise available to students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 and platform</a:t>
            </a:r>
          </a:p>
          <a:p>
            <a:r>
              <a:rPr lang="en-GB" sz="1400" dirty="0"/>
              <a:t>Real-world location</a:t>
            </a:r>
          </a:p>
          <a:p>
            <a:r>
              <a:rPr lang="en-GB" sz="1400" dirty="0"/>
              <a:t>Subject-specialist scenario, simulation</a:t>
            </a:r>
          </a:p>
          <a:p>
            <a:endParaRPr lang="en-GB" sz="1400" dirty="0"/>
          </a:p>
          <a:p>
            <a:pPr marL="0" indent="0">
              <a:buNone/>
            </a:pPr>
            <a:r>
              <a:rPr lang="en-GB" sz="1400" b="1" dirty="0"/>
              <a:t>Features may include:</a:t>
            </a:r>
          </a:p>
          <a:p>
            <a:r>
              <a:rPr lang="en-GB" sz="1400" dirty="0"/>
              <a:t>Wearables, headsets</a:t>
            </a:r>
          </a:p>
          <a:p>
            <a:r>
              <a:rPr lang="en-GB" sz="1400" dirty="0"/>
              <a:t>Screens, input-output devices</a:t>
            </a:r>
          </a:p>
          <a:p>
            <a:r>
              <a:rPr lang="en-GB" sz="1400" dirty="0"/>
              <a:t>In-world materials, resources, guides</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explore setting</a:t>
            </a:r>
          </a:p>
          <a:p>
            <a:r>
              <a:rPr lang="en-GB" sz="1400" dirty="0"/>
              <a:t>Students may solve problems, investigate situations, devise solutions</a:t>
            </a:r>
            <a:r>
              <a:rPr lang="en-GB" sz="1400" i="1" dirty="0"/>
              <a:t> (practice)</a:t>
            </a:r>
          </a:p>
          <a:p>
            <a:endParaRPr lang="en-GB" sz="1400" dirty="0"/>
          </a:p>
        </p:txBody>
      </p:sp>
      <p:sp>
        <p:nvSpPr>
          <p:cNvPr id="3" name="Rectangle: Rounded Corners 2">
            <a:hlinkClick r:id="rId5" action="ppaction://hlinksldjump"/>
            <a:extLst>
              <a:ext uri="{FF2B5EF4-FFF2-40B4-BE49-F238E27FC236}">
                <a16:creationId xmlns:a16="http://schemas.microsoft.com/office/drawing/2014/main" id="{4E55EEE2-7258-80CC-26D8-3577664447C0}"/>
              </a:ext>
            </a:extLst>
          </p:cNvPr>
          <p:cNvSpPr/>
          <p:nvPr/>
        </p:nvSpPr>
        <p:spPr>
          <a:xfrm>
            <a:off x="7385308" y="5800780"/>
            <a:ext cx="1980000" cy="218690"/>
          </a:xfrm>
          <a:prstGeom prst="roundRect">
            <a:avLst>
              <a:gd name="adj" fmla="val 50000"/>
            </a:avLst>
          </a:prstGeom>
          <a:solidFill>
            <a:srgbClr val="F8807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Investigation</a:t>
            </a:r>
          </a:p>
        </p:txBody>
      </p:sp>
      <p:sp>
        <p:nvSpPr>
          <p:cNvPr id="5" name="Rectangle: Rounded Corners 4">
            <a:hlinkClick r:id="rId5" action="ppaction://hlinksldjump"/>
            <a:extLst>
              <a:ext uri="{FF2B5EF4-FFF2-40B4-BE49-F238E27FC236}">
                <a16:creationId xmlns:a16="http://schemas.microsoft.com/office/drawing/2014/main" id="{5786A6D8-3F47-0518-559E-E38C82491157}"/>
              </a:ext>
            </a:extLst>
          </p:cNvPr>
          <p:cNvSpPr/>
          <p:nvPr/>
        </p:nvSpPr>
        <p:spPr>
          <a:xfrm>
            <a:off x="7385308" y="6091135"/>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Tree>
    <p:extLst>
      <p:ext uri="{BB962C8B-B14F-4D97-AF65-F5344CB8AC3E}">
        <p14:creationId xmlns:p14="http://schemas.microsoft.com/office/powerpoint/2010/main" val="364174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a:xfrm>
            <a:off x="1172438" y="474125"/>
            <a:ext cx="5780623" cy="720538"/>
          </a:xfrm>
        </p:spPr>
        <p:txBody>
          <a:bodyPr/>
          <a:lstStyle/>
          <a:p>
            <a:r>
              <a:rPr lang="en-US" dirty="0">
                <a:cs typeface="Arial"/>
              </a:rPr>
              <a:t>Describe your own asynchronous in-place session</a:t>
            </a:r>
            <a:endParaRPr lang="en-GB" dirty="0"/>
          </a:p>
        </p:txBody>
      </p:sp>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dirty="0"/>
              <a:t>List of features</a:t>
            </a:r>
            <a:endParaRPr lang="en-GB" sz="1400" dirty="0"/>
          </a:p>
          <a:p>
            <a:endParaRPr lang="en-GB" sz="1400" dirty="0"/>
          </a:p>
          <a:p>
            <a:pPr marL="0" indent="0">
              <a:buNone/>
            </a:pPr>
            <a:r>
              <a:rPr lang="en-GB" sz="1400" b="1" dirty="0"/>
              <a:t>Pedagogic benefits</a:t>
            </a:r>
          </a:p>
          <a:p>
            <a:r>
              <a:rPr lang="en-GB" sz="1400" dirty="0"/>
              <a:t>List of benefits</a:t>
            </a:r>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Platform</a:t>
            </a:r>
          </a:p>
          <a:p>
            <a:r>
              <a:rPr lang="en-GB" sz="1400" dirty="0">
                <a:cs typeface="Calibri" panose="020F0502020204030204"/>
              </a:rPr>
              <a:t>Platform detail</a:t>
            </a:r>
          </a:p>
          <a:p>
            <a:endParaRPr lang="en-GB" sz="1400" dirty="0"/>
          </a:p>
          <a:p>
            <a:pPr marL="0" indent="0">
              <a:buNone/>
            </a:pPr>
            <a:r>
              <a:rPr lang="en-GB" sz="1400" b="1" dirty="0"/>
              <a:t>Functions may include:</a:t>
            </a:r>
          </a:p>
          <a:p>
            <a:r>
              <a:rPr lang="en-GB" sz="1400" dirty="0"/>
              <a:t>Function detail</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Activity detail</a:t>
            </a:r>
          </a:p>
          <a:p>
            <a:endParaRPr lang="en-GB" sz="1400" dirty="0"/>
          </a:p>
        </p:txBody>
      </p:sp>
      <p:sp>
        <p:nvSpPr>
          <p:cNvPr id="3" name="Rectangle: Rounded Corners 2">
            <a:hlinkClick r:id="rId2" action="ppaction://hlinksldjump"/>
            <a:extLst>
              <a:ext uri="{FF2B5EF4-FFF2-40B4-BE49-F238E27FC236}">
                <a16:creationId xmlns:a16="http://schemas.microsoft.com/office/drawing/2014/main" id="{D7B5EC37-678A-2947-A327-E70965C28FB7}"/>
              </a:ext>
            </a:extLst>
          </p:cNvPr>
          <p:cNvSpPr/>
          <p:nvPr/>
        </p:nvSpPr>
        <p:spPr>
          <a:xfrm>
            <a:off x="7394362" y="6092982"/>
            <a:ext cx="1980000" cy="218690"/>
          </a:xfrm>
          <a:prstGeom prst="roundRect">
            <a:avLst>
              <a:gd name="adj" fmla="val 50000"/>
            </a:avLst>
          </a:prstGeom>
          <a:solidFill>
            <a:srgbClr val="A1F5E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Acquisition</a:t>
            </a:r>
          </a:p>
        </p:txBody>
      </p:sp>
      <p:sp>
        <p:nvSpPr>
          <p:cNvPr id="4" name="Rectangle: Rounded Corners 3">
            <a:hlinkClick r:id="rId2" action="ppaction://hlinksldjump"/>
            <a:extLst>
              <a:ext uri="{FF2B5EF4-FFF2-40B4-BE49-F238E27FC236}">
                <a16:creationId xmlns:a16="http://schemas.microsoft.com/office/drawing/2014/main" id="{6474B439-6BAB-EADA-6026-11735EF2127E}"/>
              </a:ext>
            </a:extLst>
          </p:cNvPr>
          <p:cNvSpPr/>
          <p:nvPr/>
        </p:nvSpPr>
        <p:spPr>
          <a:xfrm>
            <a:off x="7394362" y="5802627"/>
            <a:ext cx="1980000" cy="218690"/>
          </a:xfrm>
          <a:prstGeom prst="roundRect">
            <a:avLst>
              <a:gd name="adj" fmla="val 50000"/>
            </a:avLst>
          </a:prstGeom>
          <a:solidFill>
            <a:srgbClr val="FFD96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Collaboration</a:t>
            </a:r>
          </a:p>
        </p:txBody>
      </p:sp>
      <p:sp>
        <p:nvSpPr>
          <p:cNvPr id="5" name="Rectangle: Rounded Corners 4">
            <a:hlinkClick r:id="rId2" action="ppaction://hlinksldjump"/>
            <a:extLst>
              <a:ext uri="{FF2B5EF4-FFF2-40B4-BE49-F238E27FC236}">
                <a16:creationId xmlns:a16="http://schemas.microsoft.com/office/drawing/2014/main" id="{2B60DABA-E04C-856C-16F3-6B928A6C7C7F}"/>
              </a:ext>
            </a:extLst>
          </p:cNvPr>
          <p:cNvSpPr/>
          <p:nvPr/>
        </p:nvSpPr>
        <p:spPr>
          <a:xfrm>
            <a:off x="7394362" y="5515360"/>
            <a:ext cx="1980000" cy="218690"/>
          </a:xfrm>
          <a:prstGeom prst="roundRect">
            <a:avLst>
              <a:gd name="adj" fmla="val 50000"/>
            </a:avLst>
          </a:prstGeom>
          <a:solidFill>
            <a:srgbClr val="7AAEE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Discussion</a:t>
            </a:r>
          </a:p>
        </p:txBody>
      </p:sp>
      <p:sp>
        <p:nvSpPr>
          <p:cNvPr id="6" name="Rectangle: Rounded Corners 5">
            <a:hlinkClick r:id="rId2" action="ppaction://hlinksldjump"/>
            <a:extLst>
              <a:ext uri="{FF2B5EF4-FFF2-40B4-BE49-F238E27FC236}">
                <a16:creationId xmlns:a16="http://schemas.microsoft.com/office/drawing/2014/main" id="{163E2064-6715-7079-8CCC-10133C51F6BD}"/>
              </a:ext>
            </a:extLst>
          </p:cNvPr>
          <p:cNvSpPr/>
          <p:nvPr/>
        </p:nvSpPr>
        <p:spPr>
          <a:xfrm>
            <a:off x="7394362" y="5225005"/>
            <a:ext cx="1980000" cy="218690"/>
          </a:xfrm>
          <a:prstGeom prst="roundRect">
            <a:avLst>
              <a:gd name="adj" fmla="val 50000"/>
            </a:avLst>
          </a:prstGeom>
          <a:solidFill>
            <a:srgbClr val="F8807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Investigation</a:t>
            </a:r>
          </a:p>
        </p:txBody>
      </p:sp>
      <p:sp>
        <p:nvSpPr>
          <p:cNvPr id="7" name="Rectangle: Rounded Corners 6">
            <a:hlinkClick r:id="rId2" action="ppaction://hlinksldjump"/>
            <a:extLst>
              <a:ext uri="{FF2B5EF4-FFF2-40B4-BE49-F238E27FC236}">
                <a16:creationId xmlns:a16="http://schemas.microsoft.com/office/drawing/2014/main" id="{A6D6A087-2734-6054-E880-22E07C684C04}"/>
              </a:ext>
            </a:extLst>
          </p:cNvPr>
          <p:cNvSpPr/>
          <p:nvPr/>
        </p:nvSpPr>
        <p:spPr>
          <a:xfrm>
            <a:off x="7394362" y="4934650"/>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
        <p:nvSpPr>
          <p:cNvPr id="8" name="Rectangle: Rounded Corners 7">
            <a:hlinkClick r:id="rId2" action="ppaction://hlinksldjump"/>
            <a:extLst>
              <a:ext uri="{FF2B5EF4-FFF2-40B4-BE49-F238E27FC236}">
                <a16:creationId xmlns:a16="http://schemas.microsoft.com/office/drawing/2014/main" id="{2D424CFE-E8C9-6973-D093-B141B9F4A8C4}"/>
              </a:ext>
            </a:extLst>
          </p:cNvPr>
          <p:cNvSpPr/>
          <p:nvPr/>
        </p:nvSpPr>
        <p:spPr>
          <a:xfrm>
            <a:off x="7394362" y="4644295"/>
            <a:ext cx="1980000" cy="218690"/>
          </a:xfrm>
          <a:prstGeom prst="roundRect">
            <a:avLst>
              <a:gd name="adj" fmla="val 50000"/>
            </a:avLst>
          </a:prstGeom>
          <a:solidFill>
            <a:srgbClr val="BDEA7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Production</a:t>
            </a:r>
          </a:p>
        </p:txBody>
      </p:sp>
      <p:pic>
        <p:nvPicPr>
          <p:cNvPr id="11" name="Picture Placeholder 24">
            <a:extLst>
              <a:ext uri="{FF2B5EF4-FFF2-40B4-BE49-F238E27FC236}">
                <a16:creationId xmlns:a16="http://schemas.microsoft.com/office/drawing/2014/main" id="{3D984913-DB78-74BF-6886-1850155ED0E2}"/>
              </a:ext>
              <a:ext uri="{C183D7F6-B498-43B3-948B-1728B52AA6E4}">
                <adec:decorative xmlns:adec="http://schemas.microsoft.com/office/drawing/2017/decorative" val="1"/>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a:stretch/>
        </p:blipFill>
        <p:spPr>
          <a:xfrm>
            <a:off x="452438" y="474663"/>
            <a:ext cx="720000" cy="720000"/>
          </a:xfrm>
        </p:spPr>
      </p:pic>
    </p:spTree>
    <p:extLst>
      <p:ext uri="{BB962C8B-B14F-4D97-AF65-F5344CB8AC3E}">
        <p14:creationId xmlns:p14="http://schemas.microsoft.com/office/powerpoint/2010/main" val="133162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E9CAB-2459-A88D-C2AF-6FAB8BD18B8D}"/>
              </a:ext>
            </a:extLst>
          </p:cNvPr>
          <p:cNvSpPr>
            <a:spLocks noGrp="1"/>
          </p:cNvSpPr>
          <p:nvPr>
            <p:ph type="title"/>
          </p:nvPr>
        </p:nvSpPr>
        <p:spPr/>
        <p:txBody>
          <a:bodyPr/>
          <a:lstStyle/>
          <a:p>
            <a:r>
              <a:rPr lang="en-GB" dirty="0"/>
              <a:t>About these cards</a:t>
            </a:r>
          </a:p>
        </p:txBody>
      </p:sp>
      <p:sp>
        <p:nvSpPr>
          <p:cNvPr id="3" name="Text Placeholder 2">
            <a:extLst>
              <a:ext uri="{FF2B5EF4-FFF2-40B4-BE49-F238E27FC236}">
                <a16:creationId xmlns:a16="http://schemas.microsoft.com/office/drawing/2014/main" id="{B453C7D0-C213-8E0C-892F-50F4EAEF3414}"/>
              </a:ext>
            </a:extLst>
          </p:cNvPr>
          <p:cNvSpPr>
            <a:spLocks noGrp="1"/>
          </p:cNvSpPr>
          <p:nvPr>
            <p:ph type="body" idx="13"/>
          </p:nvPr>
        </p:nvSpPr>
        <p:spPr>
          <a:xfrm>
            <a:off x="452438" y="1196974"/>
            <a:ext cx="7200900" cy="2026059"/>
          </a:xfrm>
        </p:spPr>
        <p:txBody>
          <a:bodyPr/>
          <a:lstStyle/>
          <a:p>
            <a:r>
              <a:rPr lang="en-GB" sz="1600" dirty="0"/>
              <a:t>The cards can be used in a curriculum design workshop or course meeting, to:</a:t>
            </a:r>
          </a:p>
          <a:p>
            <a:pPr marL="180975" indent="-180975">
              <a:buFont typeface="Arial" panose="020B0604020202020204" pitchFamily="34" charset="0"/>
              <a:buChar char="•"/>
            </a:pPr>
            <a:r>
              <a:rPr lang="en-GB" sz="1600" b="0" dirty="0"/>
              <a:t>Plan sessions and activities</a:t>
            </a:r>
          </a:p>
          <a:p>
            <a:pPr marL="180975" indent="-180975">
              <a:buFont typeface="Arial" panose="020B0604020202020204" pitchFamily="34" charset="0"/>
              <a:buChar char="•"/>
            </a:pPr>
            <a:r>
              <a:rPr lang="en-GB" sz="1600" b="0" dirty="0"/>
              <a:t>Consider a wider range of session types</a:t>
            </a:r>
          </a:p>
          <a:p>
            <a:pPr marL="180975" indent="-180975">
              <a:buFont typeface="Arial" panose="020B0604020202020204" pitchFamily="34" charset="0"/>
              <a:buChar char="•"/>
            </a:pPr>
            <a:r>
              <a:rPr lang="en-GB" sz="1600" b="0" dirty="0"/>
              <a:t>Ensure a balance of session types to meet different needs</a:t>
            </a:r>
          </a:p>
          <a:p>
            <a:pPr marL="180975" indent="-180975">
              <a:buFont typeface="Arial" panose="020B0604020202020204" pitchFamily="34" charset="0"/>
              <a:buChar char="•"/>
            </a:pPr>
            <a:r>
              <a:rPr lang="en-GB" sz="1600" b="0" dirty="0"/>
              <a:t>Describe new session types and activities (beyond those described here)</a:t>
            </a:r>
          </a:p>
          <a:p>
            <a:endParaRPr lang="en-GB" sz="1600" b="0" dirty="0"/>
          </a:p>
        </p:txBody>
      </p:sp>
      <p:sp>
        <p:nvSpPr>
          <p:cNvPr id="4" name="Content Placeholder 3">
            <a:extLst>
              <a:ext uri="{FF2B5EF4-FFF2-40B4-BE49-F238E27FC236}">
                <a16:creationId xmlns:a16="http://schemas.microsoft.com/office/drawing/2014/main" id="{CDAE1243-77BC-935D-5B2A-137836787016}"/>
              </a:ext>
            </a:extLst>
          </p:cNvPr>
          <p:cNvSpPr>
            <a:spLocks noGrp="1"/>
          </p:cNvSpPr>
          <p:nvPr>
            <p:ph idx="1"/>
          </p:nvPr>
        </p:nvSpPr>
        <p:spPr>
          <a:xfrm>
            <a:off x="452438" y="3429000"/>
            <a:ext cx="7178752" cy="2933562"/>
          </a:xfrm>
        </p:spPr>
        <p:txBody>
          <a:bodyPr anchor="b"/>
          <a:lstStyle/>
          <a:p>
            <a:pPr marL="0" indent="0">
              <a:buNone/>
            </a:pPr>
            <a:r>
              <a:rPr lang="en-GB" sz="1400"/>
              <a:t>The </a:t>
            </a:r>
            <a:r>
              <a:rPr lang="en-GB" sz="1400" dirty="0"/>
              <a:t>activity icons included on each card are from the ABC Learning Design resources, licensed CC BY-NC-SA 4.0, Clive Young and </a:t>
            </a:r>
            <a:r>
              <a:rPr lang="en-GB" sz="1400" dirty="0" err="1"/>
              <a:t>Nataša</a:t>
            </a:r>
            <a:r>
              <a:rPr lang="en-GB" sz="1400" dirty="0"/>
              <a:t> </a:t>
            </a:r>
            <a:r>
              <a:rPr lang="en-GB" sz="1400" dirty="0" err="1"/>
              <a:t>Perović</a:t>
            </a:r>
            <a:r>
              <a:rPr lang="en-GB" sz="1400" dirty="0"/>
              <a:t>, UCL (2015), Learning types, </a:t>
            </a:r>
            <a:r>
              <a:rPr lang="en-GB" sz="1400" dirty="0" err="1"/>
              <a:t>Laurillard</a:t>
            </a:r>
            <a:r>
              <a:rPr lang="en-GB" sz="1400" dirty="0"/>
              <a:t>, D. (2012). Original resources at abc-ld.org. We are grateful for permission to use the icons in this way.</a:t>
            </a:r>
          </a:p>
          <a:p>
            <a:pPr marL="0" indent="0">
              <a:buNone/>
            </a:pPr>
            <a:r>
              <a:rPr lang="en-GB" sz="1400" dirty="0"/>
              <a:t>ABC Learning Design is a collaborative programme and module design method created at University College London (UCL) and used widely across the sector. It enables programme and module teams to develop a storyboard visualising the learner journey based on their activities through the course of study. The ’session type’ cards can be used to consider how activities may be undertaken in different sessions and modes, linking these cards to the ABC design process.</a:t>
            </a:r>
          </a:p>
        </p:txBody>
      </p:sp>
    </p:spTree>
    <p:extLst>
      <p:ext uri="{BB962C8B-B14F-4D97-AF65-F5344CB8AC3E}">
        <p14:creationId xmlns:p14="http://schemas.microsoft.com/office/powerpoint/2010/main" val="77615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45E0624-0458-5B9F-C2DB-21CE60B2BB13}"/>
              </a:ext>
            </a:extLst>
          </p:cNvPr>
          <p:cNvSpPr>
            <a:spLocks noGrp="1"/>
          </p:cNvSpPr>
          <p:nvPr>
            <p:ph type="title"/>
          </p:nvPr>
        </p:nvSpPr>
        <p:spPr>
          <a:xfrm>
            <a:off x="293412" y="-897475"/>
            <a:ext cx="7200900" cy="412499"/>
          </a:xfrm>
        </p:spPr>
        <p:txBody>
          <a:bodyPr/>
          <a:lstStyle/>
          <a:p>
            <a:r>
              <a:rPr lang="en-GB" dirty="0"/>
              <a:t>Four modes of participation in learning</a:t>
            </a:r>
          </a:p>
        </p:txBody>
      </p:sp>
      <p:pic>
        <p:nvPicPr>
          <p:cNvPr id="10" name="Content Placeholder 9">
            <a:extLst>
              <a:ext uri="{FF2B5EF4-FFF2-40B4-BE49-F238E27FC236}">
                <a16:creationId xmlns:a16="http://schemas.microsoft.com/office/drawing/2014/main" id="{43D28462-7A1A-C646-C942-62C82809472C}"/>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452437" y="1196975"/>
            <a:ext cx="7903559" cy="5184775"/>
          </a:xfrm>
        </p:spPr>
      </p:pic>
    </p:spTree>
    <p:extLst>
      <p:ext uri="{BB962C8B-B14F-4D97-AF65-F5344CB8AC3E}">
        <p14:creationId xmlns:p14="http://schemas.microsoft.com/office/powerpoint/2010/main" val="251414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6170-7FBB-BFED-A03B-9326B10F3E2F}"/>
              </a:ext>
            </a:extLst>
          </p:cNvPr>
          <p:cNvSpPr>
            <a:spLocks noGrp="1"/>
          </p:cNvSpPr>
          <p:nvPr>
            <p:ph type="title"/>
          </p:nvPr>
        </p:nvSpPr>
        <p:spPr>
          <a:xfrm>
            <a:off x="1032975" y="474125"/>
            <a:ext cx="6620363" cy="702756"/>
          </a:xfrm>
        </p:spPr>
        <p:txBody>
          <a:bodyPr lIns="270000" anchor="ctr"/>
          <a:lstStyle/>
          <a:p>
            <a:r>
              <a:rPr lang="en-US" dirty="0">
                <a:cs typeface="Arial"/>
              </a:rPr>
              <a:t>Asynchronous</a:t>
            </a:r>
            <a:endParaRPr lang="en-GB" dirty="0"/>
          </a:p>
        </p:txBody>
      </p:sp>
      <p:sp>
        <p:nvSpPr>
          <p:cNvPr id="3" name="Text Placeholder 2">
            <a:extLst>
              <a:ext uri="{FF2B5EF4-FFF2-40B4-BE49-F238E27FC236}">
                <a16:creationId xmlns:a16="http://schemas.microsoft.com/office/drawing/2014/main" id="{F72B04E1-EAC6-430B-797F-C5B97C116B45}"/>
              </a:ext>
            </a:extLst>
          </p:cNvPr>
          <p:cNvSpPr>
            <a:spLocks noGrp="1"/>
          </p:cNvSpPr>
          <p:nvPr>
            <p:ph type="body" idx="13"/>
          </p:nvPr>
        </p:nvSpPr>
        <p:spPr>
          <a:xfrm>
            <a:off x="452438" y="1736725"/>
            <a:ext cx="7200900" cy="340988"/>
          </a:xfrm>
        </p:spPr>
        <p:txBody>
          <a:bodyPr/>
          <a:lstStyle/>
          <a:p>
            <a:r>
              <a:rPr lang="en-GB" dirty="0"/>
              <a:t>Asynchronous learning</a:t>
            </a:r>
          </a:p>
        </p:txBody>
      </p:sp>
      <p:sp>
        <p:nvSpPr>
          <p:cNvPr id="4" name="Content Placeholder 3">
            <a:extLst>
              <a:ext uri="{FF2B5EF4-FFF2-40B4-BE49-F238E27FC236}">
                <a16:creationId xmlns:a16="http://schemas.microsoft.com/office/drawing/2014/main" id="{750EBD83-2A2E-5D6B-4EF3-2F67CA8CFC39}"/>
              </a:ext>
            </a:extLst>
          </p:cNvPr>
          <p:cNvSpPr>
            <a:spLocks noGrp="1"/>
          </p:cNvSpPr>
          <p:nvPr>
            <p:ph idx="1"/>
          </p:nvPr>
        </p:nvSpPr>
        <p:spPr>
          <a:xfrm>
            <a:off x="452437" y="2278540"/>
            <a:ext cx="9001125" cy="4000996"/>
          </a:xfrm>
        </p:spPr>
        <p:txBody>
          <a:bodyPr/>
          <a:lstStyle/>
          <a:p>
            <a:r>
              <a:rPr lang="en-GB" dirty="0"/>
              <a:t>Students usually choose time and place, pace and path</a:t>
            </a:r>
          </a:p>
          <a:p>
            <a:r>
              <a:rPr lang="en-GB" dirty="0"/>
              <a:t>Can be experienced by students as more: self-directed, independent and demanding</a:t>
            </a:r>
          </a:p>
          <a:p>
            <a:r>
              <a:rPr lang="en-GB" dirty="0"/>
              <a:t>Can be experienced by students as less: supportive and structured</a:t>
            </a:r>
          </a:p>
          <a:p>
            <a:r>
              <a:rPr lang="en-GB" dirty="0"/>
              <a:t>Supports extended knowledge building and iterative learning processes, including collaborative</a:t>
            </a:r>
          </a:p>
          <a:p>
            <a:r>
              <a:rPr lang="en-GB" dirty="0"/>
              <a:t>Supports preview and preparation, review and reflection </a:t>
            </a:r>
          </a:p>
          <a:p>
            <a:r>
              <a:rPr lang="en-GB" dirty="0"/>
              <a:t>Tasks may be more or less structured as learners gain independent/collaborative study skills</a:t>
            </a:r>
          </a:p>
          <a:p>
            <a:r>
              <a:rPr lang="en-GB" dirty="0"/>
              <a:t>Learning materials may help structure the session, but students need task and time management</a:t>
            </a:r>
          </a:p>
          <a:p>
            <a:r>
              <a:rPr lang="en-GB" dirty="0"/>
              <a:t>Collaborative learning is still valuable but requires students to self-organize and/or have access to learning spaces at times to suit them</a:t>
            </a:r>
          </a:p>
        </p:txBody>
      </p:sp>
      <p:pic>
        <p:nvPicPr>
          <p:cNvPr id="10" name="Graphic 9">
            <a:extLst>
              <a:ext uri="{FF2B5EF4-FFF2-40B4-BE49-F238E27FC236}">
                <a16:creationId xmlns:a16="http://schemas.microsoft.com/office/drawing/2014/main" id="{92605756-8CB9-AC06-0E09-2FA88C33AAA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52438" y="474125"/>
            <a:ext cx="580537" cy="702756"/>
          </a:xfrm>
          <a:prstGeom prst="rect">
            <a:avLst/>
          </a:prstGeom>
        </p:spPr>
      </p:pic>
    </p:spTree>
    <p:extLst>
      <p:ext uri="{BB962C8B-B14F-4D97-AF65-F5344CB8AC3E}">
        <p14:creationId xmlns:p14="http://schemas.microsoft.com/office/powerpoint/2010/main" val="247992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6170-7FBB-BFED-A03B-9326B10F3E2F}"/>
              </a:ext>
            </a:extLst>
          </p:cNvPr>
          <p:cNvSpPr>
            <a:spLocks noGrp="1"/>
          </p:cNvSpPr>
          <p:nvPr>
            <p:ph type="title"/>
          </p:nvPr>
        </p:nvSpPr>
        <p:spPr>
          <a:xfrm>
            <a:off x="1032975" y="474125"/>
            <a:ext cx="6620363" cy="702756"/>
          </a:xfrm>
        </p:spPr>
        <p:txBody>
          <a:bodyPr lIns="270000" anchor="ctr"/>
          <a:lstStyle/>
          <a:p>
            <a:r>
              <a:rPr lang="en-US" dirty="0">
                <a:cs typeface="Arial"/>
              </a:rPr>
              <a:t>Asynchronous in place</a:t>
            </a:r>
            <a:endParaRPr lang="en-GB" dirty="0"/>
          </a:p>
        </p:txBody>
      </p:sp>
      <p:sp>
        <p:nvSpPr>
          <p:cNvPr id="3" name="Text Placeholder 2">
            <a:extLst>
              <a:ext uri="{FF2B5EF4-FFF2-40B4-BE49-F238E27FC236}">
                <a16:creationId xmlns:a16="http://schemas.microsoft.com/office/drawing/2014/main" id="{F72B04E1-EAC6-430B-797F-C5B97C116B45}"/>
              </a:ext>
            </a:extLst>
          </p:cNvPr>
          <p:cNvSpPr>
            <a:spLocks noGrp="1"/>
          </p:cNvSpPr>
          <p:nvPr>
            <p:ph type="body" idx="13"/>
          </p:nvPr>
        </p:nvSpPr>
        <p:spPr>
          <a:xfrm>
            <a:off x="452438" y="1736725"/>
            <a:ext cx="7200900" cy="340988"/>
          </a:xfrm>
        </p:spPr>
        <p:txBody>
          <a:bodyPr/>
          <a:lstStyle/>
          <a:p>
            <a:r>
              <a:rPr lang="en-GB" dirty="0"/>
              <a:t>In-place learning</a:t>
            </a:r>
          </a:p>
        </p:txBody>
      </p:sp>
      <p:sp>
        <p:nvSpPr>
          <p:cNvPr id="4" name="Content Placeholder 3">
            <a:extLst>
              <a:ext uri="{FF2B5EF4-FFF2-40B4-BE49-F238E27FC236}">
                <a16:creationId xmlns:a16="http://schemas.microsoft.com/office/drawing/2014/main" id="{750EBD83-2A2E-5D6B-4EF3-2F67CA8CFC39}"/>
              </a:ext>
            </a:extLst>
          </p:cNvPr>
          <p:cNvSpPr>
            <a:spLocks noGrp="1"/>
          </p:cNvSpPr>
          <p:nvPr>
            <p:ph idx="1"/>
          </p:nvPr>
        </p:nvSpPr>
        <p:spPr>
          <a:xfrm>
            <a:off x="452437" y="2278540"/>
            <a:ext cx="9001125" cy="4000996"/>
          </a:xfrm>
        </p:spPr>
        <p:txBody>
          <a:bodyPr/>
          <a:lstStyle/>
          <a:p>
            <a:r>
              <a:rPr lang="en-GB" dirty="0"/>
              <a:t>Can be experienced by students as more: authentic, responsive and interpersonal</a:t>
            </a:r>
          </a:p>
          <a:p>
            <a:r>
              <a:rPr lang="en-GB" dirty="0"/>
              <a:t>Can be experienced by students as less: reflective, private and convenient</a:t>
            </a:r>
          </a:p>
          <a:p>
            <a:r>
              <a:rPr lang="en-GB" dirty="0"/>
              <a:t>Some students may find accessing in-place learning more difficult than others</a:t>
            </a:r>
          </a:p>
          <a:p>
            <a:r>
              <a:rPr lang="en-GB" dirty="0"/>
              <a:t>Material environment may support learning directly, or may provide facilities that support learning</a:t>
            </a:r>
          </a:p>
          <a:p>
            <a:r>
              <a:rPr lang="en-GB" dirty="0"/>
              <a:t>Room design and configuration shapes learning interactions and group dynamics</a:t>
            </a:r>
          </a:p>
          <a:p>
            <a:r>
              <a:rPr lang="en-GB" dirty="0"/>
              <a:t>Both informal spaces and bookable rooms should be available for students to use outside of class times</a:t>
            </a:r>
          </a:p>
          <a:p>
            <a:r>
              <a:rPr lang="en-GB" dirty="0"/>
              <a:t>Devices and networks should be available to students free or at minimal cost</a:t>
            </a:r>
          </a:p>
          <a:p>
            <a:r>
              <a:rPr lang="en-GB" dirty="0"/>
              <a:t>Facilities should allow students to record, make notes, share screens, access software and library resources</a:t>
            </a:r>
          </a:p>
        </p:txBody>
      </p:sp>
      <p:pic>
        <p:nvPicPr>
          <p:cNvPr id="10" name="Graphic 9">
            <a:extLst>
              <a:ext uri="{FF2B5EF4-FFF2-40B4-BE49-F238E27FC236}">
                <a16:creationId xmlns:a16="http://schemas.microsoft.com/office/drawing/2014/main" id="{92605756-8CB9-AC06-0E09-2FA88C33AAA0}"/>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452438" y="474125"/>
            <a:ext cx="580537" cy="702756"/>
          </a:xfrm>
          <a:prstGeom prst="rect">
            <a:avLst/>
          </a:prstGeom>
        </p:spPr>
      </p:pic>
    </p:spTree>
    <p:extLst>
      <p:ext uri="{BB962C8B-B14F-4D97-AF65-F5344CB8AC3E}">
        <p14:creationId xmlns:p14="http://schemas.microsoft.com/office/powerpoint/2010/main" val="126260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Recorded lecture</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Students watch or review a lecture in their own time and place</a:t>
            </a:r>
          </a:p>
          <a:p>
            <a:r>
              <a:rPr lang="en-GB" sz="1400" dirty="0"/>
              <a:t>Review may be solo or in a group (i.e. a ‘watch party’)</a:t>
            </a:r>
            <a:br>
              <a:rPr lang="en-GB" sz="1400" dirty="0"/>
            </a:br>
            <a:endParaRPr lang="en-GB" sz="1400" dirty="0"/>
          </a:p>
          <a:p>
            <a:pPr marL="0" indent="0">
              <a:buNone/>
            </a:pPr>
            <a:r>
              <a:rPr lang="en-GB" sz="1400" b="1" dirty="0"/>
              <a:t>Pedagogic benefits</a:t>
            </a:r>
          </a:p>
          <a:p>
            <a:r>
              <a:rPr lang="en-GB" sz="1400" dirty="0"/>
              <a:t>Students can focus on areas of the content that they need to review</a:t>
            </a:r>
          </a:p>
          <a:p>
            <a:r>
              <a:rPr lang="en-GB" sz="1400" dirty="0"/>
              <a:t>Students can review content as often as they like, solo or with peers</a:t>
            </a:r>
          </a:p>
          <a:p>
            <a:r>
              <a:rPr lang="en-GB" sz="1400" dirty="0"/>
              <a:t>Students can use preferred interface </a:t>
            </a:r>
            <a:r>
              <a:rPr lang="en-GB" sz="1400" dirty="0" err="1"/>
              <a:t>eg</a:t>
            </a:r>
            <a:r>
              <a:rPr lang="en-GB" sz="1400" dirty="0"/>
              <a:t> transcription, audio description</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 and facilities</a:t>
            </a:r>
          </a:p>
          <a:p>
            <a:r>
              <a:rPr lang="en-GB" sz="1400" dirty="0"/>
              <a:t>Recording facilities in lecture</a:t>
            </a:r>
          </a:p>
          <a:p>
            <a:r>
              <a:rPr lang="en-GB" sz="1400" dirty="0"/>
              <a:t>Room with screen(s) for watching back</a:t>
            </a:r>
          </a:p>
          <a:p>
            <a:endParaRPr lang="en-GB" sz="1400" dirty="0"/>
          </a:p>
          <a:p>
            <a:pPr marL="0" indent="0">
              <a:buNone/>
            </a:pPr>
            <a:r>
              <a:rPr lang="en-GB" sz="1400" b="1" dirty="0"/>
              <a:t>Optionally:</a:t>
            </a:r>
          </a:p>
          <a:p>
            <a:r>
              <a:rPr lang="en-GB" sz="1400" dirty="0"/>
              <a:t>Annotation</a:t>
            </a:r>
          </a:p>
          <a:p>
            <a:r>
              <a:rPr lang="en-GB" sz="1400" dirty="0"/>
              <a:t>Transcription</a:t>
            </a:r>
          </a:p>
          <a:p>
            <a:r>
              <a:rPr lang="en-GB" sz="1400" dirty="0"/>
              <a:t>Description</a:t>
            </a:r>
          </a:p>
          <a:p>
            <a:r>
              <a:rPr lang="en-GB" sz="1400" dirty="0"/>
              <a:t>Discussion with peers</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watch (</a:t>
            </a:r>
            <a:r>
              <a:rPr lang="en-GB" sz="1400" i="1" dirty="0"/>
              <a:t>acquire</a:t>
            </a:r>
            <a:r>
              <a:rPr lang="en-GB" sz="1400" dirty="0"/>
              <a:t>); they may make notes (</a:t>
            </a:r>
            <a:r>
              <a:rPr lang="en-GB" sz="1400" i="1" dirty="0"/>
              <a:t>organise, review</a:t>
            </a:r>
            <a:r>
              <a:rPr lang="en-GB" sz="1400" dirty="0"/>
              <a:t>)</a:t>
            </a:r>
          </a:p>
          <a:p>
            <a:r>
              <a:rPr lang="en-GB" sz="1400" dirty="0"/>
              <a:t>Students may discuss with peers (</a:t>
            </a:r>
            <a:r>
              <a:rPr lang="en-GB" sz="1400" i="1" dirty="0"/>
              <a:t>discuss</a:t>
            </a:r>
            <a:r>
              <a:rPr lang="en-GB" sz="1400" dirty="0"/>
              <a:t>)</a:t>
            </a:r>
          </a:p>
          <a:p>
            <a:r>
              <a:rPr lang="en-GB" sz="1400" dirty="0"/>
              <a:t>Recordings may include questions, micro-tasks (</a:t>
            </a:r>
            <a:r>
              <a:rPr lang="en-GB" sz="1400" i="1" dirty="0"/>
              <a:t>respond, solve, produce</a:t>
            </a:r>
            <a:r>
              <a:rPr lang="en-GB" sz="1400" dirty="0"/>
              <a:t>)</a:t>
            </a:r>
          </a:p>
          <a:p>
            <a:endParaRPr lang="en-GB" sz="1400" dirty="0"/>
          </a:p>
        </p:txBody>
      </p:sp>
      <p:sp>
        <p:nvSpPr>
          <p:cNvPr id="34" name="Rectangle: Rounded Corners 33">
            <a:hlinkClick r:id="rId4" action="ppaction://hlinksldjump"/>
            <a:extLst>
              <a:ext uri="{FF2B5EF4-FFF2-40B4-BE49-F238E27FC236}">
                <a16:creationId xmlns:a16="http://schemas.microsoft.com/office/drawing/2014/main" id="{7089E6A8-BF9A-93DB-9890-D9A74F044E83}"/>
              </a:ext>
            </a:extLst>
          </p:cNvPr>
          <p:cNvSpPr/>
          <p:nvPr/>
        </p:nvSpPr>
        <p:spPr>
          <a:xfrm>
            <a:off x="7385308" y="6092982"/>
            <a:ext cx="1980000" cy="218690"/>
          </a:xfrm>
          <a:prstGeom prst="roundRect">
            <a:avLst>
              <a:gd name="adj" fmla="val 50000"/>
            </a:avLst>
          </a:prstGeom>
          <a:solidFill>
            <a:srgbClr val="A1F5E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Acquisition</a:t>
            </a:r>
          </a:p>
        </p:txBody>
      </p:sp>
    </p:spTree>
    <p:extLst>
      <p:ext uri="{BB962C8B-B14F-4D97-AF65-F5344CB8AC3E}">
        <p14:creationId xmlns:p14="http://schemas.microsoft.com/office/powerpoint/2010/main" val="614729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Practice session</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Students practice a method or procedure</a:t>
            </a:r>
          </a:p>
          <a:p>
            <a:r>
              <a:rPr lang="en-GB" sz="1400" dirty="0"/>
              <a:t>Activities set by tutor; time and pace set by students</a:t>
            </a:r>
          </a:p>
          <a:p>
            <a:r>
              <a:rPr lang="en-GB" sz="1400" dirty="0"/>
              <a:t>Practice may be informal, iterative, or accredited</a:t>
            </a:r>
            <a:br>
              <a:rPr lang="en-GB" sz="1400" dirty="0"/>
            </a:br>
            <a:endParaRPr lang="en-GB" sz="1400" dirty="0"/>
          </a:p>
          <a:p>
            <a:pPr marL="0" indent="0">
              <a:buNone/>
            </a:pPr>
            <a:r>
              <a:rPr lang="en-GB" sz="1400" b="1" dirty="0"/>
              <a:t>Pedagogic benefits</a:t>
            </a:r>
          </a:p>
          <a:p>
            <a:r>
              <a:rPr lang="en-GB" sz="1400" dirty="0"/>
              <a:t>Learning in specialist environment such as a lab, practice room, studio or field site</a:t>
            </a:r>
          </a:p>
          <a:p>
            <a:r>
              <a:rPr lang="en-GB" sz="1400" dirty="0"/>
              <a:t>Students control time, pace and frequency</a:t>
            </a:r>
          </a:p>
          <a:p>
            <a:r>
              <a:rPr lang="en-GB" sz="1400" dirty="0"/>
              <a:t>Develops self-direction and relevant skills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 and facilities</a:t>
            </a:r>
          </a:p>
          <a:p>
            <a:r>
              <a:rPr lang="fr-FR" sz="1400" dirty="0" err="1"/>
              <a:t>Specialist</a:t>
            </a:r>
            <a:r>
              <a:rPr lang="fr-FR" sz="1400" dirty="0"/>
              <a:t> </a:t>
            </a:r>
            <a:r>
              <a:rPr lang="fr-FR" sz="1400" dirty="0" err="1"/>
              <a:t>environment</a:t>
            </a:r>
            <a:r>
              <a:rPr lang="fr-FR" sz="1400" dirty="0"/>
              <a:t> (</a:t>
            </a:r>
            <a:r>
              <a:rPr lang="fr-FR" sz="1400" dirty="0" err="1"/>
              <a:t>lab</a:t>
            </a:r>
            <a:r>
              <a:rPr lang="fr-FR" sz="1400" dirty="0"/>
              <a:t>, studio </a:t>
            </a:r>
            <a:r>
              <a:rPr lang="fr-FR" sz="1400" dirty="0" err="1"/>
              <a:t>etc</a:t>
            </a:r>
            <a:r>
              <a:rPr lang="fr-FR" sz="1400" dirty="0"/>
              <a:t>)</a:t>
            </a:r>
          </a:p>
          <a:p>
            <a:endParaRPr lang="en-GB" sz="1400" dirty="0"/>
          </a:p>
          <a:p>
            <a:pPr marL="0" indent="0">
              <a:buNone/>
            </a:pPr>
            <a:r>
              <a:rPr lang="en-GB" sz="1400" b="1" dirty="0"/>
              <a:t>Facilities may include:</a:t>
            </a:r>
          </a:p>
          <a:p>
            <a:r>
              <a:rPr lang="en-GB" sz="1400" dirty="0"/>
              <a:t>Recording facility</a:t>
            </a:r>
          </a:p>
          <a:p>
            <a:r>
              <a:rPr lang="en-GB" sz="1400" dirty="0"/>
              <a:t>Guidance (</a:t>
            </a:r>
            <a:r>
              <a:rPr lang="en-GB" sz="1400" dirty="0" err="1"/>
              <a:t>eg</a:t>
            </a:r>
            <a:r>
              <a:rPr lang="en-GB" sz="1400" dirty="0"/>
              <a:t> how-to videos)</a:t>
            </a:r>
          </a:p>
          <a:p>
            <a:r>
              <a:rPr lang="en-GB" sz="1400" dirty="0"/>
              <a:t>Specialist devices, instruments, interfaces and software</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Practice specialist skills (</a:t>
            </a:r>
            <a:r>
              <a:rPr lang="en-GB" sz="1400" i="1" dirty="0"/>
              <a:t>practice</a:t>
            </a:r>
            <a:r>
              <a:rPr lang="en-GB" sz="1400" dirty="0"/>
              <a:t>)</a:t>
            </a:r>
          </a:p>
          <a:p>
            <a:r>
              <a:rPr lang="en-GB" sz="1400" dirty="0"/>
              <a:t>May be used to review performance (</a:t>
            </a:r>
            <a:r>
              <a:rPr lang="en-GB" sz="1400" i="1" dirty="0"/>
              <a:t>reflect, review</a:t>
            </a:r>
            <a:r>
              <a:rPr lang="en-GB" sz="1400" dirty="0"/>
              <a:t>)</a:t>
            </a:r>
          </a:p>
          <a:p>
            <a:r>
              <a:rPr lang="en-GB" sz="1400" dirty="0"/>
              <a:t>Peers may be present to provide support and feedback (</a:t>
            </a:r>
            <a:r>
              <a:rPr lang="en-GB" sz="1400" i="1" dirty="0"/>
              <a:t>review</a:t>
            </a:r>
            <a:r>
              <a:rPr lang="en-GB" sz="1400" dirty="0"/>
              <a:t>)</a:t>
            </a:r>
          </a:p>
          <a:p>
            <a:endParaRPr lang="en-GB" sz="1400" dirty="0"/>
          </a:p>
        </p:txBody>
      </p:sp>
      <p:sp>
        <p:nvSpPr>
          <p:cNvPr id="38" name="Rectangle: Rounded Corners 37">
            <a:hlinkClick r:id="rId4" action="ppaction://hlinksldjump"/>
            <a:extLst>
              <a:ext uri="{FF2B5EF4-FFF2-40B4-BE49-F238E27FC236}">
                <a16:creationId xmlns:a16="http://schemas.microsoft.com/office/drawing/2014/main" id="{66295874-B312-44F9-F7A6-53E6E99370D4}"/>
              </a:ext>
            </a:extLst>
          </p:cNvPr>
          <p:cNvSpPr/>
          <p:nvPr/>
        </p:nvSpPr>
        <p:spPr>
          <a:xfrm>
            <a:off x="7385308" y="6092982"/>
            <a:ext cx="1980000" cy="218690"/>
          </a:xfrm>
          <a:prstGeom prst="roundRect">
            <a:avLst>
              <a:gd name="adj" fmla="val 50000"/>
            </a:avLst>
          </a:prstGeom>
          <a:solidFill>
            <a:srgbClr val="BB98D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Practice</a:t>
            </a:r>
          </a:p>
        </p:txBody>
      </p:sp>
    </p:spTree>
    <p:extLst>
      <p:ext uri="{BB962C8B-B14F-4D97-AF65-F5344CB8AC3E}">
        <p14:creationId xmlns:p14="http://schemas.microsoft.com/office/powerpoint/2010/main" val="163209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Study session (research focus)</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Students undertake research in their own time and chosen location</a:t>
            </a:r>
          </a:p>
          <a:p>
            <a:r>
              <a:rPr lang="en-GB" sz="1400" dirty="0"/>
              <a:t>Research may be primary (data/evidence collected) or secondary (existing literature or data used)</a:t>
            </a:r>
            <a:br>
              <a:rPr lang="en-GB" sz="1400" dirty="0"/>
            </a:br>
            <a:endParaRPr lang="en-GB" sz="1400" dirty="0"/>
          </a:p>
          <a:p>
            <a:pPr marL="0" indent="0">
              <a:buNone/>
            </a:pPr>
            <a:r>
              <a:rPr lang="en-GB" sz="1400" b="1" dirty="0"/>
              <a:t>Pedagogic benefits</a:t>
            </a:r>
          </a:p>
          <a:p>
            <a:r>
              <a:rPr lang="en-GB" sz="1400" dirty="0"/>
              <a:t>Independence, self-direction, time and task management</a:t>
            </a:r>
          </a:p>
          <a:p>
            <a:r>
              <a:rPr lang="en-GB" sz="1400" dirty="0"/>
              <a:t>Relevant study skills including research and data skills</a:t>
            </a:r>
          </a:p>
          <a:p>
            <a:r>
              <a:rPr lang="en-GB" sz="1400" dirty="0"/>
              <a:t>Convenience for students and any research subjects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a:t>
            </a:r>
          </a:p>
          <a:p>
            <a:r>
              <a:rPr lang="en-GB" sz="1400" dirty="0"/>
              <a:t>Library or study area</a:t>
            </a:r>
          </a:p>
          <a:p>
            <a:r>
              <a:rPr lang="en-GB" sz="1400" dirty="0"/>
              <a:t>Data model or simulation</a:t>
            </a:r>
          </a:p>
          <a:p>
            <a:r>
              <a:rPr lang="en-GB" sz="1400" dirty="0"/>
              <a:t>Data collection site</a:t>
            </a:r>
          </a:p>
          <a:p>
            <a:endParaRPr lang="en-GB" sz="1400" dirty="0"/>
          </a:p>
          <a:p>
            <a:pPr marL="0" indent="0">
              <a:buNone/>
            </a:pPr>
            <a:r>
              <a:rPr lang="en-GB" sz="1400" b="1" dirty="0"/>
              <a:t>Facilities may include:</a:t>
            </a:r>
          </a:p>
          <a:p>
            <a:r>
              <a:rPr lang="en-GB" sz="1400" dirty="0"/>
              <a:t>(Connection to) archive, catalogue, index, collection</a:t>
            </a:r>
          </a:p>
          <a:p>
            <a:r>
              <a:rPr lang="en-GB" sz="1400" dirty="0"/>
              <a:t>Data and data sets</a:t>
            </a:r>
          </a:p>
          <a:p>
            <a:r>
              <a:rPr lang="en-GB" sz="1400" dirty="0"/>
              <a:t>Instrument(s), data recording device(s)</a:t>
            </a:r>
          </a:p>
          <a:p>
            <a:r>
              <a:rPr lang="en-GB" sz="1400" dirty="0"/>
              <a:t>Surveys</a:t>
            </a:r>
          </a:p>
          <a:p>
            <a:r>
              <a:rPr lang="en-GB" sz="1400" dirty="0"/>
              <a:t>Data analysis</a:t>
            </a:r>
          </a:p>
          <a:p>
            <a:r>
              <a:rPr lang="en-GB" sz="1400" dirty="0"/>
              <a:t>Reference management</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Formulate questions, search terms</a:t>
            </a:r>
          </a:p>
          <a:p>
            <a:r>
              <a:rPr lang="en-GB" sz="1400" dirty="0"/>
              <a:t>Explore materials (</a:t>
            </a:r>
            <a:r>
              <a:rPr lang="en-GB" sz="1400" i="1" dirty="0"/>
              <a:t>acquire, enquire</a:t>
            </a:r>
            <a:r>
              <a:rPr lang="en-GB" sz="1400" dirty="0"/>
              <a:t>)</a:t>
            </a:r>
          </a:p>
          <a:p>
            <a:r>
              <a:rPr lang="en-GB" sz="1400" dirty="0"/>
              <a:t>Collect and organize data (</a:t>
            </a:r>
            <a:r>
              <a:rPr lang="en-GB" sz="1400" i="1" dirty="0"/>
              <a:t>inquire</a:t>
            </a:r>
            <a:r>
              <a:rPr lang="en-GB" sz="1400" dirty="0"/>
              <a:t>)</a:t>
            </a:r>
          </a:p>
          <a:p>
            <a:r>
              <a:rPr lang="en-GB" sz="1400" dirty="0"/>
              <a:t>Analyse data (</a:t>
            </a:r>
            <a:r>
              <a:rPr lang="en-GB" sz="1400" i="1" dirty="0"/>
              <a:t>solve, analyse</a:t>
            </a:r>
            <a:r>
              <a:rPr lang="en-GB" sz="1400" dirty="0"/>
              <a:t>)</a:t>
            </a:r>
          </a:p>
          <a:p>
            <a:r>
              <a:rPr lang="en-GB" sz="1400" dirty="0"/>
              <a:t>Manage data, references, notes</a:t>
            </a:r>
          </a:p>
          <a:p>
            <a:endParaRPr lang="en-GB" sz="1400" dirty="0"/>
          </a:p>
        </p:txBody>
      </p:sp>
      <p:sp>
        <p:nvSpPr>
          <p:cNvPr id="3" name="Rectangle: Rounded Corners 2">
            <a:hlinkClick r:id="rId4" action="ppaction://hlinksldjump"/>
            <a:extLst>
              <a:ext uri="{FF2B5EF4-FFF2-40B4-BE49-F238E27FC236}">
                <a16:creationId xmlns:a16="http://schemas.microsoft.com/office/drawing/2014/main" id="{08F26F28-D441-F982-D09E-65A1F57A6021}"/>
              </a:ext>
            </a:extLst>
          </p:cNvPr>
          <p:cNvSpPr/>
          <p:nvPr/>
        </p:nvSpPr>
        <p:spPr>
          <a:xfrm>
            <a:off x="7385308" y="6092982"/>
            <a:ext cx="1980000" cy="218690"/>
          </a:xfrm>
          <a:prstGeom prst="roundRect">
            <a:avLst>
              <a:gd name="adj" fmla="val 50000"/>
            </a:avLst>
          </a:prstGeom>
          <a:solidFill>
            <a:srgbClr val="F8807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Investigation</a:t>
            </a:r>
          </a:p>
        </p:txBody>
      </p:sp>
    </p:spTree>
    <p:extLst>
      <p:ext uri="{BB962C8B-B14F-4D97-AF65-F5344CB8AC3E}">
        <p14:creationId xmlns:p14="http://schemas.microsoft.com/office/powerpoint/2010/main" val="1034735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C17B-F931-8CA2-100A-7A02EF0F266B}"/>
              </a:ext>
            </a:extLst>
          </p:cNvPr>
          <p:cNvSpPr>
            <a:spLocks noGrp="1"/>
          </p:cNvSpPr>
          <p:nvPr>
            <p:ph type="title"/>
          </p:nvPr>
        </p:nvSpPr>
        <p:spPr/>
        <p:txBody>
          <a:bodyPr/>
          <a:lstStyle/>
          <a:p>
            <a:r>
              <a:rPr lang="en-US" dirty="0">
                <a:cs typeface="Arial"/>
              </a:rPr>
              <a:t>Self-</a:t>
            </a:r>
            <a:r>
              <a:rPr lang="en-US" dirty="0" err="1">
                <a:cs typeface="Arial"/>
              </a:rPr>
              <a:t>organised</a:t>
            </a:r>
            <a:r>
              <a:rPr lang="en-US" dirty="0">
                <a:cs typeface="Arial"/>
              </a:rPr>
              <a:t> groupwork session</a:t>
            </a:r>
            <a:endParaRPr lang="en-GB" dirty="0"/>
          </a:p>
        </p:txBody>
      </p:sp>
      <p:pic>
        <p:nvPicPr>
          <p:cNvPr id="25" name="Picture Placeholder 24">
            <a:extLst>
              <a:ext uri="{FF2B5EF4-FFF2-40B4-BE49-F238E27FC236}">
                <a16:creationId xmlns:a16="http://schemas.microsoft.com/office/drawing/2014/main" id="{7E5C6838-9EB3-9767-A38A-C23119D50EEB}"/>
              </a:ext>
              <a:ext uri="{C183D7F6-B498-43B3-948B-1728B52AA6E4}">
                <adec:decorative xmlns:adec="http://schemas.microsoft.com/office/drawing/2017/decorative" val="1"/>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a:stretch/>
        </p:blipFill>
        <p:spPr/>
      </p:pic>
      <p:sp>
        <p:nvSpPr>
          <p:cNvPr id="23" name="Content Placeholder 22">
            <a:extLst>
              <a:ext uri="{FF2B5EF4-FFF2-40B4-BE49-F238E27FC236}">
                <a16:creationId xmlns:a16="http://schemas.microsoft.com/office/drawing/2014/main" id="{FDDAF0D1-7C54-A95D-FD74-98C916059B9E}"/>
              </a:ext>
            </a:extLst>
          </p:cNvPr>
          <p:cNvSpPr>
            <a:spLocks noGrp="1"/>
          </p:cNvSpPr>
          <p:nvPr>
            <p:ph idx="12"/>
          </p:nvPr>
        </p:nvSpPr>
        <p:spPr/>
        <p:txBody>
          <a:bodyPr/>
          <a:lstStyle/>
          <a:p>
            <a:pPr marL="0" indent="0">
              <a:buNone/>
            </a:pPr>
            <a:r>
              <a:rPr lang="en-GB" sz="1400" b="1" dirty="0"/>
              <a:t>Features</a:t>
            </a:r>
          </a:p>
          <a:p>
            <a:r>
              <a:rPr lang="en-GB" sz="1400" dirty="0"/>
              <a:t>Small group session organised by student(s)</a:t>
            </a:r>
          </a:p>
          <a:p>
            <a:r>
              <a:rPr lang="en-GB" sz="1400" dirty="0"/>
              <a:t>May focus on specific project or assignment, general study or revision</a:t>
            </a:r>
            <a:br>
              <a:rPr lang="en-GB" sz="1400" dirty="0"/>
            </a:br>
            <a:endParaRPr lang="en-GB" sz="1400" dirty="0"/>
          </a:p>
          <a:p>
            <a:pPr marL="0" indent="0">
              <a:buNone/>
            </a:pPr>
            <a:r>
              <a:rPr lang="en-GB" sz="1400" b="1" dirty="0"/>
              <a:t>Pedagogic benefits</a:t>
            </a:r>
          </a:p>
          <a:p>
            <a:r>
              <a:rPr lang="en-GB" sz="1400" dirty="0"/>
              <a:t>Informal collaboration has many learning benefits</a:t>
            </a:r>
          </a:p>
          <a:p>
            <a:r>
              <a:rPr lang="en-GB" sz="1400" dirty="0"/>
              <a:t>Students determine time and pace</a:t>
            </a:r>
          </a:p>
          <a:p>
            <a:r>
              <a:rPr lang="en-GB" sz="1400" dirty="0"/>
              <a:t>Students may also determine group composition, tasks and roles</a:t>
            </a:r>
          </a:p>
          <a:p>
            <a:endParaRPr lang="en-GB" sz="1400" dirty="0"/>
          </a:p>
        </p:txBody>
      </p:sp>
      <p:sp>
        <p:nvSpPr>
          <p:cNvPr id="20" name="Content Placeholder 19">
            <a:extLst>
              <a:ext uri="{FF2B5EF4-FFF2-40B4-BE49-F238E27FC236}">
                <a16:creationId xmlns:a16="http://schemas.microsoft.com/office/drawing/2014/main" id="{6BB207DC-0012-7EF6-A07B-3AA2EE74EA4C}"/>
              </a:ext>
            </a:extLst>
          </p:cNvPr>
          <p:cNvSpPr>
            <a:spLocks noGrp="1"/>
          </p:cNvSpPr>
          <p:nvPr>
            <p:ph idx="1"/>
          </p:nvPr>
        </p:nvSpPr>
        <p:spPr/>
        <p:txBody>
          <a:bodyPr/>
          <a:lstStyle/>
          <a:p>
            <a:pPr marL="0" indent="0">
              <a:buNone/>
            </a:pPr>
            <a:r>
              <a:rPr lang="en-GB" sz="1400" b="1" dirty="0"/>
              <a:t>Places</a:t>
            </a:r>
          </a:p>
          <a:p>
            <a:r>
              <a:rPr lang="en-GB" sz="1400" dirty="0"/>
              <a:t>Bookable or informal study space</a:t>
            </a:r>
          </a:p>
          <a:p>
            <a:endParaRPr lang="en-GB" sz="1400" dirty="0"/>
          </a:p>
          <a:p>
            <a:pPr marL="0" indent="0">
              <a:buNone/>
            </a:pPr>
            <a:r>
              <a:rPr lang="en-GB" sz="1400" b="1" dirty="0"/>
              <a:t>Functions may include:</a:t>
            </a:r>
          </a:p>
          <a:p>
            <a:r>
              <a:rPr lang="en-GB" sz="1400" dirty="0"/>
              <a:t>Recording</a:t>
            </a:r>
          </a:p>
          <a:p>
            <a:r>
              <a:rPr lang="en-GB" sz="1400" dirty="0"/>
              <a:t>Note-making</a:t>
            </a:r>
          </a:p>
          <a:p>
            <a:r>
              <a:rPr lang="en-GB" sz="1400" dirty="0"/>
              <a:t>Collaborative design space or shared document</a:t>
            </a:r>
          </a:p>
        </p:txBody>
      </p:sp>
      <p:sp>
        <p:nvSpPr>
          <p:cNvPr id="22" name="Content Placeholder 21">
            <a:extLst>
              <a:ext uri="{FF2B5EF4-FFF2-40B4-BE49-F238E27FC236}">
                <a16:creationId xmlns:a16="http://schemas.microsoft.com/office/drawing/2014/main" id="{3D5B1423-9EA7-D3D6-0C4B-188658807937}"/>
              </a:ext>
            </a:extLst>
          </p:cNvPr>
          <p:cNvSpPr>
            <a:spLocks noGrp="1"/>
          </p:cNvSpPr>
          <p:nvPr>
            <p:ph idx="11"/>
          </p:nvPr>
        </p:nvSpPr>
        <p:spPr/>
        <p:txBody>
          <a:bodyPr/>
          <a:lstStyle/>
          <a:p>
            <a:pPr marL="0" indent="0">
              <a:buNone/>
            </a:pPr>
            <a:r>
              <a:rPr lang="en-GB" sz="1400" b="1" dirty="0"/>
              <a:t>Typical activities and interactions</a:t>
            </a:r>
          </a:p>
          <a:p>
            <a:r>
              <a:rPr lang="en-GB" sz="1400" dirty="0"/>
              <a:t>Students share work and receive feedback (</a:t>
            </a:r>
            <a:r>
              <a:rPr lang="en-GB" sz="1400" i="1" dirty="0"/>
              <a:t>review</a:t>
            </a:r>
            <a:r>
              <a:rPr lang="en-GB" sz="1400" dirty="0"/>
              <a:t>)</a:t>
            </a:r>
          </a:p>
          <a:p>
            <a:r>
              <a:rPr lang="en-GB" sz="1400" dirty="0"/>
              <a:t>Students plan their learning (</a:t>
            </a:r>
            <a:r>
              <a:rPr lang="en-GB" sz="1400" i="1" dirty="0"/>
              <a:t>plan</a:t>
            </a:r>
            <a:r>
              <a:rPr lang="en-GB" sz="1400" dirty="0"/>
              <a:t>)</a:t>
            </a:r>
          </a:p>
          <a:p>
            <a:r>
              <a:rPr lang="en-GB" sz="1400" dirty="0"/>
              <a:t>Students generate notes, record processes, review outcomes (</a:t>
            </a:r>
            <a:r>
              <a:rPr lang="en-GB" sz="1400" i="1" dirty="0"/>
              <a:t>organise, reflect</a:t>
            </a:r>
            <a:r>
              <a:rPr lang="en-GB" sz="1400" dirty="0"/>
              <a:t>)</a:t>
            </a:r>
          </a:p>
          <a:p>
            <a:r>
              <a:rPr lang="en-GB" sz="1400" dirty="0"/>
              <a:t>Student ask for and receive support</a:t>
            </a:r>
          </a:p>
          <a:p>
            <a:endParaRPr lang="en-GB" sz="1400" dirty="0"/>
          </a:p>
        </p:txBody>
      </p:sp>
      <p:sp>
        <p:nvSpPr>
          <p:cNvPr id="4" name="Rectangle: Rounded Corners 3">
            <a:hlinkClick r:id="rId4" action="ppaction://hlinksldjump"/>
            <a:extLst>
              <a:ext uri="{FF2B5EF4-FFF2-40B4-BE49-F238E27FC236}">
                <a16:creationId xmlns:a16="http://schemas.microsoft.com/office/drawing/2014/main" id="{B7824FF1-9C6C-4A90-B52D-3EBBBE989BFD}"/>
              </a:ext>
            </a:extLst>
          </p:cNvPr>
          <p:cNvSpPr/>
          <p:nvPr/>
        </p:nvSpPr>
        <p:spPr>
          <a:xfrm>
            <a:off x="7385308" y="6091135"/>
            <a:ext cx="1980000" cy="218690"/>
          </a:xfrm>
          <a:prstGeom prst="roundRect">
            <a:avLst>
              <a:gd name="adj" fmla="val 50000"/>
            </a:avLst>
          </a:prstGeom>
          <a:solidFill>
            <a:srgbClr val="7AAEE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180000" rIns="180000" rtlCol="0" anchor="ctr"/>
          <a:lstStyle/>
          <a:p>
            <a:pPr algn="ctr"/>
            <a:r>
              <a:rPr lang="en-GB" sz="1200" b="1" dirty="0">
                <a:solidFill>
                  <a:schemeClr val="tx1"/>
                </a:solidFill>
              </a:rPr>
              <a:t>Discussion</a:t>
            </a:r>
          </a:p>
        </p:txBody>
      </p:sp>
    </p:spTree>
    <p:extLst>
      <p:ext uri="{BB962C8B-B14F-4D97-AF65-F5344CB8AC3E}">
        <p14:creationId xmlns:p14="http://schemas.microsoft.com/office/powerpoint/2010/main" val="1344103601"/>
      </p:ext>
    </p:extLst>
  </p:cSld>
  <p:clrMapOvr>
    <a:masterClrMapping/>
  </p:clrMapOvr>
</p:sld>
</file>

<file path=ppt/theme/theme1.xml><?xml version="1.0" encoding="utf-8"?>
<a:theme xmlns:a="http://schemas.openxmlformats.org/drawingml/2006/main" name="BEYOND BLENDED A4 COVER">
  <a:themeElements>
    <a:clrScheme name="JISC STANDARD PALETTE">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F16D9198-E040-4ACB-A94C-A86376A081FA}"/>
    </a:ext>
  </a:extLst>
</a:theme>
</file>

<file path=ppt/theme/theme2.xml><?xml version="1.0" encoding="utf-8"?>
<a:theme xmlns:a="http://schemas.openxmlformats.org/drawingml/2006/main" name="BEYOND BLENDED A4 NAVY">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3.xml><?xml version="1.0" encoding="utf-8"?>
<a:theme xmlns:a="http://schemas.openxmlformats.org/drawingml/2006/main" name="1_BEYOND BLENDED A4 BLUE">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4.xml><?xml version="1.0" encoding="utf-8"?>
<a:theme xmlns:a="http://schemas.openxmlformats.org/drawingml/2006/main" name="BEYOND BLENDED A4 TEAL">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5.xml><?xml version="1.0" encoding="utf-8"?>
<a:theme xmlns:a="http://schemas.openxmlformats.org/drawingml/2006/main" name="1_BEYOND BLENDED A4 LIGHT TEAL">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6.xml><?xml version="1.0" encoding="utf-8"?>
<a:theme xmlns:a="http://schemas.openxmlformats.org/drawingml/2006/main" name="BEYOND BLENDED A4 WHITE">
  <a:themeElements>
    <a:clrScheme name="JISC REBRAND PALETTE 2018">
      <a:dk1>
        <a:srgbClr val="000000"/>
      </a:dk1>
      <a:lt1>
        <a:sysClr val="window" lastClr="FFFFFF"/>
      </a:lt1>
      <a:dk2>
        <a:srgbClr val="CE0F69"/>
      </a:dk2>
      <a:lt2>
        <a:srgbClr val="E62645"/>
      </a:lt2>
      <a:accent1>
        <a:srgbClr val="0D224C"/>
      </a:accent1>
      <a:accent2>
        <a:srgbClr val="00857D"/>
      </a:accent2>
      <a:accent3>
        <a:srgbClr val="6D2077"/>
      </a:accent3>
      <a:accent4>
        <a:srgbClr val="8E1558"/>
      </a:accent4>
      <a:accent5>
        <a:srgbClr val="007DBA"/>
      </a:accent5>
      <a:accent6>
        <a:srgbClr val="F8A800"/>
      </a:accent6>
      <a:hlink>
        <a:srgbClr val="2A4B98"/>
      </a:hlink>
      <a:folHlink>
        <a:srgbClr val="51258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isc branded PowerPoint template_FEBRUARY_2024" id="{1643F51D-3998-4596-A1B9-E50A88CC5D44}" vid="{C4F6615F-4C1F-47BF-88F9-4FCEE6EF539F}"/>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c1a080c-7386-44f3-81c6-2c71b2b3b237}" enabled="1" method="Standard" siteId="{48f9394d-8a14-4d27-82a6-f35f12361205}" contentBits="0" removed="0"/>
</clbl:labelList>
</file>

<file path=docProps/app.xml><?xml version="1.0" encoding="utf-8"?>
<Properties xmlns="http://schemas.openxmlformats.org/officeDocument/2006/extended-properties" xmlns:vt="http://schemas.openxmlformats.org/officeDocument/2006/docPropsVTypes">
  <Template>Jisc branded PowerPoint template_FEBRUARY_2024</Template>
  <TotalTime>0</TotalTime>
  <Words>1123</Words>
  <Application>Microsoft Office PowerPoint</Application>
  <PresentationFormat>A4 Paper (210x297 mm)</PresentationFormat>
  <Paragraphs>164</Paragraphs>
  <Slides>11</Slides>
  <Notes>1</Notes>
  <HiddenSlides>0</HiddenSlides>
  <MMClips>0</MMClips>
  <ScaleCrop>false</ScaleCrop>
  <HeadingPairs>
    <vt:vector size="6" baseType="variant">
      <vt:variant>
        <vt:lpstr>Fonts Used</vt:lpstr>
      </vt:variant>
      <vt:variant>
        <vt:i4>2</vt:i4>
      </vt:variant>
      <vt:variant>
        <vt:lpstr>Theme</vt:lpstr>
      </vt:variant>
      <vt:variant>
        <vt:i4>6</vt:i4>
      </vt:variant>
      <vt:variant>
        <vt:lpstr>Slide Titles</vt:lpstr>
      </vt:variant>
      <vt:variant>
        <vt:i4>11</vt:i4>
      </vt:variant>
    </vt:vector>
  </HeadingPairs>
  <TitlesOfParts>
    <vt:vector size="19" baseType="lpstr">
      <vt:lpstr>Arial</vt:lpstr>
      <vt:lpstr>Calibri</vt:lpstr>
      <vt:lpstr>BEYOND BLENDED A4 COVER</vt:lpstr>
      <vt:lpstr>BEYOND BLENDED A4 NAVY</vt:lpstr>
      <vt:lpstr>1_BEYOND BLENDED A4 BLUE</vt:lpstr>
      <vt:lpstr>BEYOND BLENDED A4 TEAL</vt:lpstr>
      <vt:lpstr>1_BEYOND BLENDED A4 LIGHT TEAL</vt:lpstr>
      <vt:lpstr>BEYOND BLENDED A4 WHITE</vt:lpstr>
      <vt:lpstr>Session types: Asynchronous in-place</vt:lpstr>
      <vt:lpstr>About these cards</vt:lpstr>
      <vt:lpstr>Four modes of participation in learning</vt:lpstr>
      <vt:lpstr>Asynchronous</vt:lpstr>
      <vt:lpstr>Asynchronous in place</vt:lpstr>
      <vt:lpstr>Recorded lecture</vt:lpstr>
      <vt:lpstr>Practice session</vt:lpstr>
      <vt:lpstr>Study session (research focus)</vt:lpstr>
      <vt:lpstr>Self-organised groupwork session</vt:lpstr>
      <vt:lpstr>Mixed-mode: augmented reality session</vt:lpstr>
      <vt:lpstr>Describe your own asynchronous in-place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 BMCH</dc:creator>
  <cp:lastModifiedBy>Beth Jones</cp:lastModifiedBy>
  <cp:revision>74</cp:revision>
  <cp:lastPrinted>2018-08-23T11:32:46Z</cp:lastPrinted>
  <dcterms:created xsi:type="dcterms:W3CDTF">2024-04-17T09:37:34Z</dcterms:created>
  <dcterms:modified xsi:type="dcterms:W3CDTF">2024-04-25T12:59:35Z</dcterms:modified>
</cp:coreProperties>
</file>