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52" r:id="rId2"/>
    <p:sldMasterId id="2147483738" r:id="rId3"/>
    <p:sldMasterId id="2147483742" r:id="rId4"/>
    <p:sldMasterId id="2147483746" r:id="rId5"/>
    <p:sldMasterId id="2147483734" r:id="rId6"/>
  </p:sldMasterIdLst>
  <p:notesMasterIdLst>
    <p:notesMasterId r:id="rId21"/>
  </p:notesMasterIdLst>
  <p:handoutMasterIdLst>
    <p:handoutMasterId r:id="rId22"/>
  </p:handoutMasterIdLst>
  <p:sldIdLst>
    <p:sldId id="541" r:id="rId7"/>
    <p:sldId id="542" r:id="rId8"/>
    <p:sldId id="545" r:id="rId9"/>
    <p:sldId id="543" r:id="rId10"/>
    <p:sldId id="544" r:id="rId11"/>
    <p:sldId id="546" r:id="rId12"/>
    <p:sldId id="553" r:id="rId13"/>
    <p:sldId id="554" r:id="rId14"/>
    <p:sldId id="555" r:id="rId15"/>
    <p:sldId id="556" r:id="rId16"/>
    <p:sldId id="557" r:id="rId17"/>
    <p:sldId id="558" r:id="rId18"/>
    <p:sldId id="559" r:id="rId19"/>
    <p:sldId id="552" r:id="rId20"/>
  </p:sldIdLst>
  <p:sldSz cx="9906000" cy="6858000" type="A4"/>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8" userDrawn="1">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97BC"/>
    <a:srgbClr val="7AAEEA"/>
    <a:srgbClr val="B7E0DB"/>
    <a:srgbClr val="BDEA75"/>
    <a:srgbClr val="BB98DC"/>
    <a:srgbClr val="F8807F"/>
    <a:srgbClr val="FFD966"/>
    <a:srgbClr val="A1F5ED"/>
    <a:srgbClr val="EDECEC"/>
    <a:srgbClr val="3849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7211" autoAdjust="0"/>
  </p:normalViewPr>
  <p:slideViewPr>
    <p:cSldViewPr snapToGrid="0" snapToObjects="1" showGuides="1">
      <p:cViewPr varScale="1">
        <p:scale>
          <a:sx n="93" d="100"/>
          <a:sy n="93" d="100"/>
        </p:scale>
        <p:origin x="1128" y="78"/>
      </p:cViewPr>
      <p:guideLst>
        <p:guide orient="horz" pos="1298"/>
        <p:guide pos="3120"/>
      </p:guideLst>
    </p:cSldViewPr>
  </p:slideViewPr>
  <p:outlineViewPr>
    <p:cViewPr>
      <p:scale>
        <a:sx n="33" d="100"/>
        <a:sy n="33" d="100"/>
      </p:scale>
      <p:origin x="0" y="-24648"/>
    </p:cViewPr>
  </p:outlineViewPr>
  <p:notesTextViewPr>
    <p:cViewPr>
      <p:scale>
        <a:sx n="1" d="1"/>
        <a:sy n="1" d="1"/>
      </p:scale>
      <p:origin x="0" y="0"/>
    </p:cViewPr>
  </p:notesTextViewPr>
  <p:notesViewPr>
    <p:cSldViewPr snapToGrid="0" snapToObjects="1" showGuides="1">
      <p:cViewPr varScale="1">
        <p:scale>
          <a:sx n="162" d="100"/>
          <a:sy n="162" d="100"/>
        </p:scale>
        <p:origin x="55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416490-CC85-444F-957E-7EDE2DF62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481A4F1-4F56-6840-97A0-5D99C0EA96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498A0A-2E8D-DF4F-9C31-A81C00E300DB}" type="datetimeFigureOut">
              <a:rPr lang="en-GB" smtClean="0"/>
              <a:t>25/04/2024</a:t>
            </a:fld>
            <a:endParaRPr lang="en-GB"/>
          </a:p>
        </p:txBody>
      </p:sp>
      <p:sp>
        <p:nvSpPr>
          <p:cNvPr id="4" name="Footer Placeholder 3">
            <a:extLst>
              <a:ext uri="{FF2B5EF4-FFF2-40B4-BE49-F238E27FC236}">
                <a16:creationId xmlns:a16="http://schemas.microsoft.com/office/drawing/2014/main" id="{EB89A510-34A7-3B44-B012-7C929876E9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C024C06-B906-CB40-A7E2-6054534BD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F633EF-120A-2C48-B885-0B1F58D5D76B}" type="slidenum">
              <a:rPr lang="en-GB" smtClean="0"/>
              <a:t>‹#›</a:t>
            </a:fld>
            <a:endParaRPr lang="en-GB"/>
          </a:p>
        </p:txBody>
      </p:sp>
    </p:spTree>
    <p:extLst>
      <p:ext uri="{BB962C8B-B14F-4D97-AF65-F5344CB8AC3E}">
        <p14:creationId xmlns:p14="http://schemas.microsoft.com/office/powerpoint/2010/main" val="103556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2C31F-EDF8-D64C-B235-4BEA7689D6AD}" type="datetimeFigureOut">
              <a:rPr lang="en-GB" smtClean="0"/>
              <a:t>25/04/2024</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1567F-F019-E948-A7D1-1F94AF06001C}" type="slidenum">
              <a:rPr lang="en-GB" smtClean="0"/>
              <a:t>‹#›</a:t>
            </a:fld>
            <a:endParaRPr lang="en-GB"/>
          </a:p>
        </p:txBody>
      </p:sp>
    </p:spTree>
    <p:extLst>
      <p:ext uri="{BB962C8B-B14F-4D97-AF65-F5344CB8AC3E}">
        <p14:creationId xmlns:p14="http://schemas.microsoft.com/office/powerpoint/2010/main" val="178020089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11567F-F019-E948-A7D1-1F94AF06001C}" type="slidenum">
              <a:rPr lang="en-GB" smtClean="0"/>
              <a:t>9</a:t>
            </a:fld>
            <a:endParaRPr lang="en-GB"/>
          </a:p>
        </p:txBody>
      </p:sp>
    </p:spTree>
    <p:extLst>
      <p:ext uri="{BB962C8B-B14F-4D97-AF65-F5344CB8AC3E}">
        <p14:creationId xmlns:p14="http://schemas.microsoft.com/office/powerpoint/2010/main" val="216118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11567F-F019-E948-A7D1-1F94AF06001C}" type="slidenum">
              <a:rPr lang="en-GB" smtClean="0"/>
              <a:t>10</a:t>
            </a:fld>
            <a:endParaRPr lang="en-GB"/>
          </a:p>
        </p:txBody>
      </p:sp>
    </p:spTree>
    <p:extLst>
      <p:ext uri="{BB962C8B-B14F-4D97-AF65-F5344CB8AC3E}">
        <p14:creationId xmlns:p14="http://schemas.microsoft.com/office/powerpoint/2010/main" val="351366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11567F-F019-E948-A7D1-1F94AF06001C}" type="slidenum">
              <a:rPr lang="en-GB" smtClean="0"/>
              <a:t>11</a:t>
            </a:fld>
            <a:endParaRPr lang="en-GB"/>
          </a:p>
        </p:txBody>
      </p:sp>
    </p:spTree>
    <p:extLst>
      <p:ext uri="{BB962C8B-B14F-4D97-AF65-F5344CB8AC3E}">
        <p14:creationId xmlns:p14="http://schemas.microsoft.com/office/powerpoint/2010/main" val="59052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11567F-F019-E948-A7D1-1F94AF06001C}" type="slidenum">
              <a:rPr lang="en-GB" smtClean="0"/>
              <a:t>12</a:t>
            </a:fld>
            <a:endParaRPr lang="en-GB"/>
          </a:p>
        </p:txBody>
      </p:sp>
    </p:spTree>
    <p:extLst>
      <p:ext uri="{BB962C8B-B14F-4D97-AF65-F5344CB8AC3E}">
        <p14:creationId xmlns:p14="http://schemas.microsoft.com/office/powerpoint/2010/main" val="312266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11567F-F019-E948-A7D1-1F94AF06001C}" type="slidenum">
              <a:rPr lang="en-GB" smtClean="0"/>
              <a:t>13</a:t>
            </a:fld>
            <a:endParaRPr lang="en-GB"/>
          </a:p>
        </p:txBody>
      </p:sp>
    </p:spTree>
    <p:extLst>
      <p:ext uri="{BB962C8B-B14F-4D97-AF65-F5344CB8AC3E}">
        <p14:creationId xmlns:p14="http://schemas.microsoft.com/office/powerpoint/2010/main" val="262681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452438" y="2565399"/>
            <a:ext cx="7200900" cy="1439863"/>
          </a:xfrm>
          <a:prstGeom prst="rect">
            <a:avLst/>
          </a:prstGeom>
        </p:spPr>
        <p:txBody>
          <a:bodyPr lIns="0" tIns="0" rIns="0" bIns="0"/>
          <a:lstStyle>
            <a:lvl1pPr algn="l">
              <a:lnSpc>
                <a:spcPct val="100000"/>
              </a:lnSpc>
              <a:defRPr sz="3200" b="1" i="0">
                <a:solidFill>
                  <a:schemeClr val="tx1"/>
                </a:solidFill>
                <a:latin typeface="+mn-lt"/>
                <a:ea typeface="Roboto Black" panose="02000000000000000000" pitchFamily="2" charset="0"/>
              </a:defRPr>
            </a:lvl1pPr>
          </a:lstStyle>
          <a:p>
            <a:r>
              <a:rPr lang="en-US" dirty="0"/>
              <a:t>Click to edit Master title style (white or black text)</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hasCustomPrompt="1"/>
          </p:nvPr>
        </p:nvSpPr>
        <p:spPr>
          <a:xfrm>
            <a:off x="452438" y="4001716"/>
            <a:ext cx="7200900" cy="2380033"/>
          </a:xfrm>
          <a:prstGeom prst="rect">
            <a:avLst/>
          </a:prstGeom>
        </p:spPr>
        <p:txBody>
          <a:bodyPr lIns="0" tIns="0" rIns="0" bIns="0" anchor="t" anchorCtr="0"/>
          <a:lstStyle>
            <a:lvl1pPr marL="0" indent="0">
              <a:spcBef>
                <a:spcPts val="1200"/>
              </a:spcBef>
              <a:buNone/>
              <a:defRPr sz="24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 (white or black text)</a:t>
            </a:r>
          </a:p>
        </p:txBody>
      </p:sp>
    </p:spTree>
    <p:extLst>
      <p:ext uri="{BB962C8B-B14F-4D97-AF65-F5344CB8AC3E}">
        <p14:creationId xmlns:p14="http://schemas.microsoft.com/office/powerpoint/2010/main" val="1831806424"/>
      </p:ext>
    </p:extLst>
  </p:cSld>
  <p:clrMapOvr>
    <a:masterClrMapping/>
  </p:clrMapOvr>
  <p:extLst>
    <p:ext uri="{DCECCB84-F9BA-43D5-87BE-67443E8EF086}">
      <p15:sldGuideLst xmlns:p15="http://schemas.microsoft.com/office/powerpoint/2012/main">
        <p15:guide id="1" orient="horz" pos="1616" userDrawn="1">
          <p15:clr>
            <a:srgbClr val="FBAE40"/>
          </p15:clr>
        </p15:guide>
        <p15:guide id="2" pos="4821"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bg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1447976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0364017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8627843"/>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22118463"/>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1007841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6823341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3055"/>
            <a:ext cx="2160000"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3055"/>
            <a:ext cx="4322921"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41250140"/>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17227630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bg1"/>
                </a:solidFill>
                <a:latin typeface="+mn-lt"/>
                <a:ea typeface="Roboto Light" panose="02000000000000000000" pitchFamily="2" charset="0"/>
              </a:defRPr>
            </a:lvl1pPr>
            <a:lvl2pPr marL="292795" indent="-149622" defTabSz="292493">
              <a:lnSpc>
                <a:spcPct val="100000"/>
              </a:lnSpc>
              <a:tabLst/>
              <a:defRPr sz="1600" b="0" i="0">
                <a:solidFill>
                  <a:schemeClr val="bg1"/>
                </a:solidFill>
                <a:latin typeface="+mn-lt"/>
                <a:ea typeface="Roboto Light" panose="02000000000000000000" pitchFamily="2" charset="0"/>
              </a:defRPr>
            </a:lvl2pPr>
            <a:lvl3pPr marL="437257" indent="-144463" defTabSz="292493">
              <a:lnSpc>
                <a:spcPct val="100000"/>
              </a:lnSpc>
              <a:tabLst/>
              <a:defRPr sz="1600" b="0" i="0">
                <a:solidFill>
                  <a:schemeClr val="bg1"/>
                </a:solidFill>
                <a:latin typeface="+mn-lt"/>
                <a:ea typeface="Roboto Light" panose="02000000000000000000" pitchFamily="2" charset="0"/>
              </a:defRPr>
            </a:lvl3pPr>
            <a:lvl4pPr marL="580430" indent="-143173" defTabSz="292493">
              <a:lnSpc>
                <a:spcPct val="100000"/>
              </a:lnSpc>
              <a:tabLst/>
              <a:defRPr sz="1600" b="0" i="0">
                <a:solidFill>
                  <a:schemeClr val="bg1"/>
                </a:solidFill>
                <a:latin typeface="+mn-lt"/>
                <a:ea typeface="Roboto Light" panose="02000000000000000000" pitchFamily="2" charset="0"/>
              </a:defRPr>
            </a:lvl4pPr>
            <a:lvl5pPr marL="730052" indent="-149622" defTabSz="292493">
              <a:lnSpc>
                <a:spcPct val="100000"/>
              </a:lnSpc>
              <a:tabLst/>
              <a:defRPr sz="1600" b="0" i="0">
                <a:solidFill>
                  <a:schemeClr val="bg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8779490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bg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19183159"/>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9864566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7728854"/>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06749259"/>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3629081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bg1"/>
                </a:solidFill>
                <a:latin typeface="+mn-lt"/>
                <a:ea typeface="Roboto Light" panose="02000000000000000000" pitchFamily="2" charset="0"/>
              </a:defRPr>
            </a:lvl1pPr>
            <a:lvl2pPr marL="292795" indent="-149622" defTabSz="292493">
              <a:lnSpc>
                <a:spcPct val="100000"/>
              </a:lnSpc>
              <a:tabLst/>
              <a:defRPr sz="1600" b="0" i="0">
                <a:solidFill>
                  <a:schemeClr val="bg1"/>
                </a:solidFill>
                <a:latin typeface="+mn-lt"/>
                <a:ea typeface="Roboto Light" panose="02000000000000000000" pitchFamily="2" charset="0"/>
              </a:defRPr>
            </a:lvl2pPr>
            <a:lvl3pPr marL="437257" indent="-144463" defTabSz="292493">
              <a:lnSpc>
                <a:spcPct val="100000"/>
              </a:lnSpc>
              <a:tabLst/>
              <a:defRPr sz="1600" b="0" i="0">
                <a:solidFill>
                  <a:schemeClr val="bg1"/>
                </a:solidFill>
                <a:latin typeface="+mn-lt"/>
                <a:ea typeface="Roboto Light" panose="02000000000000000000" pitchFamily="2" charset="0"/>
              </a:defRPr>
            </a:lvl3pPr>
            <a:lvl4pPr marL="580430" indent="-143173" defTabSz="292493">
              <a:lnSpc>
                <a:spcPct val="100000"/>
              </a:lnSpc>
              <a:tabLst/>
              <a:defRPr sz="1600" b="0" i="0">
                <a:solidFill>
                  <a:schemeClr val="bg1"/>
                </a:solidFill>
                <a:latin typeface="+mn-lt"/>
                <a:ea typeface="Roboto Light" panose="02000000000000000000" pitchFamily="2" charset="0"/>
              </a:defRPr>
            </a:lvl4pPr>
            <a:lvl5pPr marL="730052" indent="-149622" defTabSz="292493">
              <a:lnSpc>
                <a:spcPct val="100000"/>
              </a:lnSpc>
              <a:tabLst/>
              <a:defRPr sz="1600" b="0" i="0">
                <a:solidFill>
                  <a:schemeClr val="bg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1487688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jp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jp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jp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AD7AA7-DF94-4AFF-A5FA-B3EEEEDACC32}"/>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452438" y="476250"/>
            <a:ext cx="540000" cy="540000"/>
          </a:xfrm>
          <a:prstGeom prst="rect">
            <a:avLst/>
          </a:prstGeom>
        </p:spPr>
      </p:pic>
    </p:spTree>
    <p:extLst>
      <p:ext uri="{BB962C8B-B14F-4D97-AF65-F5344CB8AC3E}">
        <p14:creationId xmlns:p14="http://schemas.microsoft.com/office/powerpoint/2010/main" val="2324101128"/>
      </p:ext>
    </p:extLst>
  </p:cSld>
  <p:clrMap bg1="lt1" tx1="dk1" bg2="lt2" tx2="dk2" accent1="accent1" accent2="accent2" accent3="accent3" accent4="accent4" accent5="accent5" accent6="accent6" hlink="hlink" folHlink="folHlink"/>
  <p:sldLayoutIdLst>
    <p:sldLayoutId id="2147483687" r:id="rId1"/>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3019905254"/>
      </p:ext>
    </p:extLst>
  </p:cSld>
  <p:clrMap bg1="lt1" tx1="dk1" bg2="lt2" tx2="dk2" accent1="accent1" accent2="accent2" accent3="accent3" accent4="accent4" accent5="accent5" accent6="accent6" hlink="hlink" folHlink="folHlink"/>
  <p:sldLayoutIdLst>
    <p:sldLayoutId id="2147483681" r:id="rId1"/>
    <p:sldLayoutId id="2147483654" r:id="rId2"/>
    <p:sldLayoutId id="2147483733"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7797B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302826102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77351297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B7E0D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42154633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48068524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hyperlink" Target="https://creativecommons.org/licenses/by-nc-sa/4.0/"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ji.sc/beyond-blended-gu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797BC"/>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FE8ED70B-7017-E6C3-20BF-FCB3ED059781}"/>
              </a:ext>
              <a:ext uri="{C183D7F6-B498-43B3-948B-1728B52AA6E4}">
                <adec:decorative xmlns:adec="http://schemas.microsoft.com/office/drawing/2017/decorative" val="1"/>
              </a:ext>
            </a:extLst>
          </p:cNvPr>
          <p:cNvPicPr>
            <a:picLocks noChangeAspect="1"/>
          </p:cNvPicPr>
          <p:nvPr/>
        </p:nvPicPr>
        <p:blipFill>
          <a:blip r:embed="rId2">
            <a:alphaModFix amt="30000"/>
            <a:extLst>
              <a:ext uri="{96DAC541-7B7A-43D3-8B79-37D633B846F1}">
                <asvg:svgBlip xmlns:asvg="http://schemas.microsoft.com/office/drawing/2016/SVG/main" r:embed="rId3"/>
              </a:ext>
            </a:extLst>
          </a:blip>
          <a:srcRect/>
          <a:stretch/>
        </p:blipFill>
        <p:spPr>
          <a:xfrm>
            <a:off x="2425781" y="478414"/>
            <a:ext cx="7027782" cy="5903336"/>
          </a:xfrm>
          <a:prstGeom prst="rect">
            <a:avLst/>
          </a:prstGeom>
        </p:spPr>
      </p:pic>
      <p:sp>
        <p:nvSpPr>
          <p:cNvPr id="2" name="Title 1">
            <a:extLst>
              <a:ext uri="{FF2B5EF4-FFF2-40B4-BE49-F238E27FC236}">
                <a16:creationId xmlns:a16="http://schemas.microsoft.com/office/drawing/2014/main" id="{26F9847D-1886-8D02-76ED-68C690A27C45}"/>
              </a:ext>
            </a:extLst>
          </p:cNvPr>
          <p:cNvSpPr>
            <a:spLocks noGrp="1"/>
          </p:cNvSpPr>
          <p:nvPr>
            <p:ph type="title"/>
          </p:nvPr>
        </p:nvSpPr>
        <p:spPr>
          <a:xfrm>
            <a:off x="452438" y="2078626"/>
            <a:ext cx="9001124" cy="1439863"/>
          </a:xfrm>
        </p:spPr>
        <p:txBody>
          <a:bodyPr/>
          <a:lstStyle/>
          <a:p>
            <a:r>
              <a:rPr lang="en-GB" dirty="0"/>
              <a:t>Session types:</a:t>
            </a:r>
            <a:br>
              <a:rPr lang="en-GB" dirty="0"/>
            </a:br>
            <a:r>
              <a:rPr lang="en-GB" dirty="0"/>
              <a:t>Asynchronous online</a:t>
            </a:r>
          </a:p>
        </p:txBody>
      </p:sp>
      <p:sp>
        <p:nvSpPr>
          <p:cNvPr id="3" name="Text Placeholder 2">
            <a:extLst>
              <a:ext uri="{FF2B5EF4-FFF2-40B4-BE49-F238E27FC236}">
                <a16:creationId xmlns:a16="http://schemas.microsoft.com/office/drawing/2014/main" id="{964C1C71-AD94-DCE3-86E2-8A9DE4FCF222}"/>
              </a:ext>
            </a:extLst>
          </p:cNvPr>
          <p:cNvSpPr>
            <a:spLocks noGrp="1"/>
          </p:cNvSpPr>
          <p:nvPr>
            <p:ph type="body" idx="13"/>
          </p:nvPr>
        </p:nvSpPr>
        <p:spPr>
          <a:xfrm>
            <a:off x="452438" y="3514943"/>
            <a:ext cx="9001124" cy="2380033"/>
          </a:xfrm>
        </p:spPr>
        <p:txBody>
          <a:bodyPr/>
          <a:lstStyle/>
          <a:p>
            <a:r>
              <a:rPr lang="en-GB" sz="2400" dirty="0"/>
              <a:t>These session type cards were produced by Jisc for the Beyond Blended project to support curriculum and course design. There are four sets of cards, one each for the four ‘modes of participation’ in learning. </a:t>
            </a:r>
          </a:p>
          <a:p>
            <a:r>
              <a:rPr lang="en-GB" sz="2400" dirty="0"/>
              <a:t>For more about the modes, visit the </a:t>
            </a:r>
            <a:r>
              <a:rPr lang="en-GB" sz="2400" dirty="0">
                <a:hlinkClick r:id="rId4">
                  <a:extLst>
                    <a:ext uri="{A12FA001-AC4F-418D-AE19-62706E023703}">
                      <ahyp:hlinkClr xmlns:ahyp="http://schemas.microsoft.com/office/drawing/2018/hyperlinkcolor" val="tx"/>
                    </a:ext>
                  </a:extLst>
                </a:hlinkClick>
              </a:rPr>
              <a:t>Beyond Blended web guide</a:t>
            </a:r>
            <a:endParaRPr lang="en-GB" sz="2400" dirty="0"/>
          </a:p>
          <a:p>
            <a:endParaRPr lang="en-GB" dirty="0"/>
          </a:p>
        </p:txBody>
      </p:sp>
      <p:pic>
        <p:nvPicPr>
          <p:cNvPr id="6" name="Graphic 5">
            <a:extLst>
              <a:ext uri="{FF2B5EF4-FFF2-40B4-BE49-F238E27FC236}">
                <a16:creationId xmlns:a16="http://schemas.microsoft.com/office/drawing/2014/main" id="{27B4761F-9E1A-F820-47C9-69B8F45F2E3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6197" y="5984433"/>
            <a:ext cx="1143000" cy="393700"/>
          </a:xfrm>
          <a:prstGeom prst="rect">
            <a:avLst/>
          </a:prstGeom>
        </p:spPr>
      </p:pic>
      <p:sp>
        <p:nvSpPr>
          <p:cNvPr id="7" name="TextBox 6">
            <a:extLst>
              <a:ext uri="{FF2B5EF4-FFF2-40B4-BE49-F238E27FC236}">
                <a16:creationId xmlns:a16="http://schemas.microsoft.com/office/drawing/2014/main" id="{C8BCF11F-0356-D76E-6267-6F6E37338ED0}"/>
              </a:ext>
            </a:extLst>
          </p:cNvPr>
          <p:cNvSpPr txBox="1"/>
          <p:nvPr/>
        </p:nvSpPr>
        <p:spPr>
          <a:xfrm>
            <a:off x="1599197" y="6181283"/>
            <a:ext cx="3353803" cy="246221"/>
          </a:xfrm>
          <a:prstGeom prst="rect">
            <a:avLst/>
          </a:prstGeom>
          <a:noFill/>
        </p:spPr>
        <p:txBody>
          <a:bodyPr wrap="square">
            <a:spAutoFit/>
          </a:bodyPr>
          <a:lstStyle/>
          <a:p>
            <a:r>
              <a:rPr lang="en-US" sz="1000" dirty="0"/>
              <a:t> This document is made available under </a:t>
            </a:r>
            <a:r>
              <a:rPr lang="en-US" sz="1000" dirty="0">
                <a:hlinkClick r:id="rId7">
                  <a:extLst>
                    <a:ext uri="{A12FA001-AC4F-418D-AE19-62706E023703}">
                      <ahyp:hlinkClr xmlns:ahyp="http://schemas.microsoft.com/office/drawing/2018/hyperlinkcolor" val="tx"/>
                    </a:ext>
                  </a:extLst>
                </a:hlinkClick>
              </a:rPr>
              <a:t>CC BY NC SA</a:t>
            </a:r>
            <a:endParaRPr lang="en-US" sz="1000" dirty="0"/>
          </a:p>
        </p:txBody>
      </p:sp>
    </p:spTree>
    <p:extLst>
      <p:ext uri="{BB962C8B-B14F-4D97-AF65-F5344CB8AC3E}">
        <p14:creationId xmlns:p14="http://schemas.microsoft.com/office/powerpoint/2010/main" val="301096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Learning support (asynchronous)</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tutor or mentor</a:t>
            </a:r>
          </a:p>
          <a:p>
            <a:r>
              <a:rPr lang="en-GB" sz="1400" dirty="0"/>
              <a:t>One-to-one or small group session focused on student progress</a:t>
            </a:r>
          </a:p>
          <a:p>
            <a:r>
              <a:rPr lang="en-GB" sz="1400" dirty="0"/>
              <a:t>Typically accessed or initiated by student</a:t>
            </a:r>
          </a:p>
          <a:p>
            <a:r>
              <a:rPr lang="en-GB" sz="1400" dirty="0"/>
              <a:t>Confidentiality and trust are critical</a:t>
            </a:r>
            <a:br>
              <a:rPr lang="en-GB" sz="1400" dirty="0"/>
            </a:br>
            <a:endParaRPr lang="en-GB" sz="1400" dirty="0"/>
          </a:p>
          <a:p>
            <a:pPr marL="0" indent="0">
              <a:buNone/>
            </a:pPr>
            <a:r>
              <a:rPr lang="en-GB" sz="1400" b="1" dirty="0"/>
              <a:t>Pedagogic benefits</a:t>
            </a:r>
          </a:p>
          <a:p>
            <a:r>
              <a:rPr lang="en-GB" sz="1400" dirty="0"/>
              <a:t>Just in time, as needed support</a:t>
            </a:r>
          </a:p>
          <a:p>
            <a:r>
              <a:rPr lang="en-GB" sz="1400" dirty="0"/>
              <a:t>Student paced</a:t>
            </a:r>
          </a:p>
          <a:p>
            <a:r>
              <a:rPr lang="en-GB" sz="1400" dirty="0"/>
              <a:t>Time to reflect on progress, practice skills</a:t>
            </a:r>
          </a:p>
          <a:p>
            <a:r>
              <a:rPr lang="en-GB" sz="1400" dirty="0"/>
              <a:t>Low pressure, students may experience less anxiety than f2f or live online sessions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Platforms and functions</a:t>
            </a:r>
          </a:p>
          <a:p>
            <a:r>
              <a:rPr lang="en-GB" sz="1400" dirty="0"/>
              <a:t>Confidential (closed) text-based environment OR private communication medium </a:t>
            </a:r>
            <a:r>
              <a:rPr lang="en-GB" sz="1400" dirty="0" err="1"/>
              <a:t>eg</a:t>
            </a:r>
            <a:r>
              <a:rPr lang="en-GB" sz="1400" dirty="0"/>
              <a:t> email, chat</a:t>
            </a:r>
          </a:p>
          <a:p>
            <a:endParaRPr lang="en-GB" sz="1400" dirty="0"/>
          </a:p>
          <a:p>
            <a:pPr marL="0" indent="0">
              <a:buNone/>
            </a:pPr>
            <a:r>
              <a:rPr lang="en-GB" sz="1400" b="1" dirty="0"/>
              <a:t>Functions may include:</a:t>
            </a:r>
          </a:p>
          <a:p>
            <a:r>
              <a:rPr lang="en-GB" sz="1400" dirty="0"/>
              <a:t>Messaging and threaded messaging</a:t>
            </a:r>
          </a:p>
          <a:p>
            <a:r>
              <a:rPr lang="en-GB" sz="1400" dirty="0"/>
              <a:t>Sharing and annotating work in progress</a:t>
            </a:r>
          </a:p>
          <a:p>
            <a:r>
              <a:rPr lang="en-GB" dirty="0"/>
              <a:t>A</a:t>
            </a:r>
            <a:r>
              <a:rPr lang="en-GB" sz="1400" dirty="0"/>
              <a:t>udio and video notes, feedback</a:t>
            </a:r>
          </a:p>
          <a:p>
            <a:endParaRPr lang="en-GB" sz="1400" dirty="0"/>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share work and receive feedback (</a:t>
            </a:r>
            <a:r>
              <a:rPr lang="en-GB" sz="1400" i="1" dirty="0"/>
              <a:t>review</a:t>
            </a:r>
            <a:r>
              <a:rPr lang="en-GB" sz="1400" dirty="0"/>
              <a:t>)</a:t>
            </a:r>
          </a:p>
          <a:p>
            <a:r>
              <a:rPr lang="en-GB" sz="1400" dirty="0"/>
              <a:t>Students plan their learning (</a:t>
            </a:r>
            <a:r>
              <a:rPr lang="en-GB" sz="1400" i="1" dirty="0"/>
              <a:t>plan</a:t>
            </a:r>
            <a:r>
              <a:rPr lang="en-GB" sz="1400" dirty="0"/>
              <a:t>)</a:t>
            </a:r>
          </a:p>
          <a:p>
            <a:r>
              <a:rPr lang="en-GB" sz="1400" dirty="0"/>
              <a:t>Students generate notes, record processes, review outcomes (</a:t>
            </a:r>
            <a:r>
              <a:rPr lang="en-GB" sz="1400" i="1" dirty="0"/>
              <a:t>organise, reflect</a:t>
            </a:r>
            <a:r>
              <a:rPr lang="en-GB" sz="1400" dirty="0"/>
              <a:t>)</a:t>
            </a:r>
          </a:p>
          <a:p>
            <a:r>
              <a:rPr lang="en-GB" sz="1400" dirty="0"/>
              <a:t>Students ask for and receive support</a:t>
            </a:r>
          </a:p>
          <a:p>
            <a:endParaRPr lang="en-GB" sz="1400" dirty="0"/>
          </a:p>
        </p:txBody>
      </p:sp>
      <p:sp>
        <p:nvSpPr>
          <p:cNvPr id="3" name="Rectangle: Rounded Corners 2">
            <a:hlinkClick r:id="rId4" action="ppaction://hlinksldjump"/>
            <a:extLst>
              <a:ext uri="{FF2B5EF4-FFF2-40B4-BE49-F238E27FC236}">
                <a16:creationId xmlns:a16="http://schemas.microsoft.com/office/drawing/2014/main" id="{CC81E198-AD16-3D2B-38B9-086CF0FE8067}"/>
              </a:ext>
            </a:extLst>
          </p:cNvPr>
          <p:cNvSpPr/>
          <p:nvPr/>
        </p:nvSpPr>
        <p:spPr>
          <a:xfrm>
            <a:off x="7385308" y="6092982"/>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Tree>
    <p:extLst>
      <p:ext uri="{BB962C8B-B14F-4D97-AF65-F5344CB8AC3E}">
        <p14:creationId xmlns:p14="http://schemas.microsoft.com/office/powerpoint/2010/main" val="138865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Online practice test/exam</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practice test questions, usually with automated feedback</a:t>
            </a:r>
          </a:p>
          <a:p>
            <a:r>
              <a:rPr lang="en-GB" sz="1400" dirty="0"/>
              <a:t>Students choose time and timing</a:t>
            </a:r>
          </a:p>
          <a:p>
            <a:r>
              <a:rPr lang="en-GB" sz="1400" dirty="0"/>
              <a:t>Same system may be used for summative assessments, allowing for familiarisation</a:t>
            </a:r>
            <a:br>
              <a:rPr lang="en-GB" sz="1400" dirty="0"/>
            </a:br>
            <a:endParaRPr lang="en-GB" sz="1400" dirty="0"/>
          </a:p>
          <a:p>
            <a:pPr marL="0" indent="0">
              <a:buNone/>
            </a:pPr>
            <a:r>
              <a:rPr lang="en-GB" sz="1400" b="1" dirty="0"/>
              <a:t>Pedagogic benefits</a:t>
            </a:r>
          </a:p>
          <a:p>
            <a:r>
              <a:rPr lang="en-GB" sz="1400" dirty="0"/>
              <a:t>Rapid feedback helps with precision and recall</a:t>
            </a:r>
          </a:p>
          <a:p>
            <a:r>
              <a:rPr lang="en-GB" sz="1400" dirty="0"/>
              <a:t>Multiple opportunities to re-take and improve performance </a:t>
            </a:r>
          </a:p>
          <a:p>
            <a:r>
              <a:rPr lang="en-GB" sz="1400" dirty="0"/>
              <a:t>May be less stressful than in-place practice  tests/exams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Platforms and functions</a:t>
            </a:r>
          </a:p>
          <a:p>
            <a:r>
              <a:rPr lang="en-GB" sz="1400" dirty="0"/>
              <a:t>Online testing or assessment platform, or specialist app (</a:t>
            </a:r>
            <a:r>
              <a:rPr lang="en-GB" sz="1400" dirty="0" err="1"/>
              <a:t>eg</a:t>
            </a:r>
            <a:r>
              <a:rPr lang="en-GB" sz="1400" dirty="0"/>
              <a:t> for maths, languages)</a:t>
            </a:r>
          </a:p>
          <a:p>
            <a:r>
              <a:rPr lang="en-GB" sz="1400" dirty="0"/>
              <a:t>Questions, Multiple choice questions (MCQ) items, examples, prompts</a:t>
            </a:r>
          </a:p>
          <a:p>
            <a:endParaRPr lang="en-GB" sz="1400" dirty="0"/>
          </a:p>
          <a:p>
            <a:pPr marL="0" indent="0">
              <a:buNone/>
            </a:pPr>
            <a:r>
              <a:rPr lang="en-GB" sz="1400" b="1" dirty="0"/>
              <a:t>Functions may include:</a:t>
            </a:r>
          </a:p>
          <a:p>
            <a:r>
              <a:rPr lang="en-GB" sz="1400" dirty="0"/>
              <a:t>Automated feedback</a:t>
            </a:r>
          </a:p>
          <a:p>
            <a:r>
              <a:rPr lang="en-GB" sz="1400" dirty="0"/>
              <a:t>Dashboard of attempts, scores etc</a:t>
            </a:r>
          </a:p>
          <a:p>
            <a:endParaRPr lang="en-GB" sz="1400" dirty="0"/>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respond to questions (</a:t>
            </a:r>
            <a:r>
              <a:rPr lang="en-GB" sz="1400" i="1" dirty="0"/>
              <a:t>practice, solve</a:t>
            </a:r>
            <a:r>
              <a:rPr lang="en-GB" sz="1400" dirty="0"/>
              <a:t>)</a:t>
            </a:r>
          </a:p>
          <a:p>
            <a:r>
              <a:rPr lang="en-GB" sz="1400" dirty="0"/>
              <a:t>Students review results and progress (</a:t>
            </a:r>
            <a:r>
              <a:rPr lang="en-GB" sz="1400" i="1" dirty="0"/>
              <a:t>review, reflect</a:t>
            </a:r>
            <a:r>
              <a:rPr lang="en-GB" sz="1400" dirty="0"/>
              <a:t>)</a:t>
            </a:r>
          </a:p>
        </p:txBody>
      </p:sp>
      <p:sp>
        <p:nvSpPr>
          <p:cNvPr id="4" name="Rectangle: Rounded Corners 3">
            <a:hlinkClick r:id="rId4" action="ppaction://hlinksldjump"/>
            <a:extLst>
              <a:ext uri="{FF2B5EF4-FFF2-40B4-BE49-F238E27FC236}">
                <a16:creationId xmlns:a16="http://schemas.microsoft.com/office/drawing/2014/main" id="{6F325557-EBBA-2F4A-1640-8C5FDC1A143A}"/>
              </a:ext>
            </a:extLst>
          </p:cNvPr>
          <p:cNvSpPr/>
          <p:nvPr/>
        </p:nvSpPr>
        <p:spPr>
          <a:xfrm>
            <a:off x="7385308" y="6084749"/>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Tree>
    <p:extLst>
      <p:ext uri="{BB962C8B-B14F-4D97-AF65-F5344CB8AC3E}">
        <p14:creationId xmlns:p14="http://schemas.microsoft.com/office/powerpoint/2010/main" val="55790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Online time-limited assignment</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produce assignments within a time window</a:t>
            </a:r>
          </a:p>
          <a:p>
            <a:r>
              <a:rPr lang="en-GB" sz="1400" dirty="0"/>
              <a:t>Examples are open-book tests, essays, (data) reports, case studies, presentations, videos, demonstrations, infographics, web and wiki pages, podcasts, lit reviews, posters, e-portfolios… </a:t>
            </a:r>
            <a:br>
              <a:rPr lang="en-GB" sz="1400" dirty="0"/>
            </a:br>
            <a:endParaRPr lang="en-GB" sz="1400" dirty="0"/>
          </a:p>
          <a:p>
            <a:pPr marL="0" indent="0">
              <a:buNone/>
            </a:pPr>
            <a:r>
              <a:rPr lang="en-GB" sz="1400" b="1" dirty="0"/>
              <a:t>Pedagogic benefits</a:t>
            </a:r>
          </a:p>
          <a:p>
            <a:r>
              <a:rPr lang="en-GB" sz="1400" dirty="0"/>
              <a:t>Students determine time, pace and effort </a:t>
            </a:r>
          </a:p>
          <a:p>
            <a:r>
              <a:rPr lang="en-GB" sz="1400" dirty="0"/>
              <a:t>Multiple media and modes for students to showcase achievements</a:t>
            </a:r>
          </a:p>
          <a:p>
            <a:r>
              <a:rPr lang="en-GB" sz="1400" dirty="0"/>
              <a:t>Student work can be shared with wider stakeholders for authentic feedback</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t>Online testing or assessment platform, or specialist app (</a:t>
            </a:r>
            <a:r>
              <a:rPr lang="en-GB" sz="1400" dirty="0" err="1"/>
              <a:t>eg</a:t>
            </a:r>
            <a:r>
              <a:rPr lang="en-GB" sz="1400" dirty="0"/>
              <a:t> for maths, languages)</a:t>
            </a:r>
          </a:p>
          <a:p>
            <a:r>
              <a:rPr lang="en-GB" sz="1400" dirty="0"/>
              <a:t>Questions, MCQ items, examples, prompts</a:t>
            </a:r>
          </a:p>
          <a:p>
            <a:endParaRPr lang="en-GB" sz="1400" dirty="0"/>
          </a:p>
          <a:p>
            <a:pPr marL="0" indent="0">
              <a:buNone/>
            </a:pPr>
            <a:r>
              <a:rPr lang="en-GB" sz="1400" b="1" dirty="0"/>
              <a:t>Functions may include:</a:t>
            </a:r>
          </a:p>
          <a:p>
            <a:r>
              <a:rPr lang="en-GB" sz="1400" dirty="0"/>
              <a:t>Automated feedback (</a:t>
            </a:r>
            <a:r>
              <a:rPr lang="en-GB" sz="1400" dirty="0" err="1"/>
              <a:t>eg</a:t>
            </a:r>
            <a:r>
              <a:rPr lang="en-GB" sz="1400" dirty="0"/>
              <a:t> plagiarism score)</a:t>
            </a:r>
          </a:p>
          <a:p>
            <a:r>
              <a:rPr lang="en-GB" sz="1400" dirty="0"/>
              <a:t>Automated submission</a:t>
            </a:r>
          </a:p>
          <a:p>
            <a:r>
              <a:rPr lang="en-GB" sz="1400" dirty="0"/>
              <a:t>Dashboard of attempts, scores etc</a:t>
            </a:r>
          </a:p>
          <a:p>
            <a:endParaRPr lang="en-GB" sz="1400" dirty="0"/>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respond to questions (</a:t>
            </a:r>
            <a:r>
              <a:rPr lang="en-GB" sz="1400" i="1" dirty="0"/>
              <a:t>practice, solve</a:t>
            </a:r>
            <a:r>
              <a:rPr lang="en-GB" sz="1400" dirty="0"/>
              <a:t>)</a:t>
            </a:r>
          </a:p>
          <a:p>
            <a:r>
              <a:rPr lang="en-GB" sz="1400" dirty="0"/>
              <a:t>Students review results and progress (</a:t>
            </a:r>
            <a:r>
              <a:rPr lang="en-GB" sz="1400" i="1" dirty="0"/>
              <a:t>review, reflect</a:t>
            </a:r>
            <a:r>
              <a:rPr lang="en-GB" sz="1400" dirty="0"/>
              <a:t>)</a:t>
            </a:r>
          </a:p>
        </p:txBody>
      </p:sp>
      <p:sp>
        <p:nvSpPr>
          <p:cNvPr id="4" name="Rectangle: Rounded Corners 3">
            <a:hlinkClick r:id="rId4" action="ppaction://hlinksldjump"/>
            <a:extLst>
              <a:ext uri="{FF2B5EF4-FFF2-40B4-BE49-F238E27FC236}">
                <a16:creationId xmlns:a16="http://schemas.microsoft.com/office/drawing/2014/main" id="{6F325557-EBBA-2F4A-1640-8C5FDC1A143A}"/>
              </a:ext>
            </a:extLst>
          </p:cNvPr>
          <p:cNvSpPr/>
          <p:nvPr/>
        </p:nvSpPr>
        <p:spPr>
          <a:xfrm>
            <a:off x="7385308" y="6084749"/>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
        <p:nvSpPr>
          <p:cNvPr id="5" name="Rectangle: Rounded Corners 4">
            <a:hlinkClick r:id="rId4" action="ppaction://hlinksldjump"/>
            <a:extLst>
              <a:ext uri="{FF2B5EF4-FFF2-40B4-BE49-F238E27FC236}">
                <a16:creationId xmlns:a16="http://schemas.microsoft.com/office/drawing/2014/main" id="{F1A6263E-CD68-B6A4-23B4-DCDDA9F0D036}"/>
              </a:ext>
            </a:extLst>
          </p:cNvPr>
          <p:cNvSpPr/>
          <p:nvPr/>
        </p:nvSpPr>
        <p:spPr>
          <a:xfrm>
            <a:off x="7385308" y="5802627"/>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spTree>
    <p:extLst>
      <p:ext uri="{BB962C8B-B14F-4D97-AF65-F5344CB8AC3E}">
        <p14:creationId xmlns:p14="http://schemas.microsoft.com/office/powerpoint/2010/main" val="272663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Project work (extended)</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collaborate on a shared project over time</a:t>
            </a:r>
          </a:p>
          <a:p>
            <a:r>
              <a:rPr lang="en-GB" sz="1400" dirty="0"/>
              <a:t>Examples: research projects, reports, case studies, presentations, videos, designs and made artefacts, performances, web and wiki pages, podcasts, posters, exhibitions… </a:t>
            </a:r>
            <a:br>
              <a:rPr lang="en-GB" sz="1400" dirty="0"/>
            </a:br>
            <a:endParaRPr lang="en-GB" sz="1400" dirty="0"/>
          </a:p>
          <a:p>
            <a:pPr marL="0" indent="0">
              <a:buNone/>
            </a:pPr>
            <a:r>
              <a:rPr lang="en-GB" sz="1400" b="1" dirty="0"/>
              <a:t>Pedagogic benefits</a:t>
            </a:r>
          </a:p>
          <a:p>
            <a:r>
              <a:rPr lang="en-GB" sz="1400" dirty="0"/>
              <a:t>Students determine time, pace and effort </a:t>
            </a:r>
          </a:p>
          <a:p>
            <a:r>
              <a:rPr lang="en-GB" sz="1400" dirty="0"/>
              <a:t>Multiple media and modes for students to showcase achievements</a:t>
            </a:r>
          </a:p>
          <a:p>
            <a:r>
              <a:rPr lang="en-GB" sz="1400" dirty="0"/>
              <a:t>Iterative contributions, shared process</a:t>
            </a:r>
          </a:p>
          <a:p>
            <a:r>
              <a:rPr lang="en-GB" sz="1400" dirty="0"/>
              <a:t>Student work can be shared with wider stakeholders for authentic feedback</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rIns="36000"/>
          <a:lstStyle/>
          <a:p>
            <a:pPr marL="0" indent="0">
              <a:buNone/>
            </a:pPr>
            <a:r>
              <a:rPr lang="en-GB" sz="1400" b="1" dirty="0"/>
              <a:t>Platforms</a:t>
            </a:r>
          </a:p>
          <a:p>
            <a:r>
              <a:rPr lang="en-GB" sz="1400" dirty="0"/>
              <a:t>Design board</a:t>
            </a:r>
          </a:p>
          <a:p>
            <a:r>
              <a:rPr lang="en-GB" sz="1400" spc="-20" dirty="0"/>
              <a:t>Any shared document(s)</a:t>
            </a:r>
          </a:p>
          <a:p>
            <a:r>
              <a:rPr lang="en-GB" sz="1400" dirty="0"/>
              <a:t>Wiki/web site</a:t>
            </a:r>
          </a:p>
          <a:p>
            <a:r>
              <a:rPr lang="en-GB" sz="1400" dirty="0"/>
              <a:t>Editing/production suite</a:t>
            </a:r>
          </a:p>
          <a:p>
            <a:endParaRPr lang="en-GB" sz="1400" dirty="0"/>
          </a:p>
          <a:p>
            <a:pPr marL="0" indent="0">
              <a:buNone/>
            </a:pPr>
            <a:r>
              <a:rPr lang="en-GB" sz="1400" b="1" dirty="0"/>
              <a:t>Functions may include:</a:t>
            </a:r>
          </a:p>
          <a:p>
            <a:r>
              <a:rPr lang="en-GB" sz="1400" dirty="0"/>
              <a:t>Design, drawing, writing, editing</a:t>
            </a:r>
          </a:p>
          <a:p>
            <a:r>
              <a:rPr lang="en-GB" sz="1400" dirty="0"/>
              <a:t>Video/audio recording, production</a:t>
            </a:r>
          </a:p>
          <a:p>
            <a:r>
              <a:rPr lang="en-GB" sz="1400" dirty="0"/>
              <a:t>Data analysis and visualisation</a:t>
            </a:r>
          </a:p>
          <a:p>
            <a:r>
              <a:rPr lang="en-GB" sz="1400" dirty="0"/>
              <a:t>Other specialist software</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collaborate to design, produce and edit shared materials</a:t>
            </a:r>
          </a:p>
          <a:p>
            <a:r>
              <a:rPr lang="en-GB" sz="1400" dirty="0"/>
              <a:t>Teamwork </a:t>
            </a:r>
            <a:r>
              <a:rPr lang="en-GB" sz="1400" dirty="0" err="1"/>
              <a:t>eg</a:t>
            </a:r>
            <a:r>
              <a:rPr lang="en-GB" sz="1400" dirty="0"/>
              <a:t> role allocation, facilitation, feedback, support</a:t>
            </a:r>
          </a:p>
        </p:txBody>
      </p:sp>
      <p:sp>
        <p:nvSpPr>
          <p:cNvPr id="6" name="Rectangle: Rounded Corners 5">
            <a:hlinkClick r:id="rId4" action="ppaction://hlinksldjump"/>
            <a:extLst>
              <a:ext uri="{FF2B5EF4-FFF2-40B4-BE49-F238E27FC236}">
                <a16:creationId xmlns:a16="http://schemas.microsoft.com/office/drawing/2014/main" id="{E477B95F-7DFA-8A47-886D-97EECD27920C}"/>
              </a:ext>
            </a:extLst>
          </p:cNvPr>
          <p:cNvSpPr/>
          <p:nvPr/>
        </p:nvSpPr>
        <p:spPr>
          <a:xfrm>
            <a:off x="7394362" y="6092982"/>
            <a:ext cx="1980000" cy="218690"/>
          </a:xfrm>
          <a:prstGeom prst="roundRect">
            <a:avLst>
              <a:gd name="adj" fmla="val 50000"/>
            </a:avLst>
          </a:prstGeom>
          <a:solidFill>
            <a:srgbClr val="FFD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Collaboration</a:t>
            </a:r>
          </a:p>
        </p:txBody>
      </p:sp>
      <p:sp>
        <p:nvSpPr>
          <p:cNvPr id="7" name="Rectangle: Rounded Corners 6">
            <a:hlinkClick r:id="rId4" action="ppaction://hlinksldjump"/>
            <a:extLst>
              <a:ext uri="{FF2B5EF4-FFF2-40B4-BE49-F238E27FC236}">
                <a16:creationId xmlns:a16="http://schemas.microsoft.com/office/drawing/2014/main" id="{9CF5BA16-7790-0D52-245A-D1F175707E93}"/>
              </a:ext>
            </a:extLst>
          </p:cNvPr>
          <p:cNvSpPr/>
          <p:nvPr/>
        </p:nvSpPr>
        <p:spPr>
          <a:xfrm>
            <a:off x="7394362" y="5802627"/>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spTree>
    <p:extLst>
      <p:ext uri="{BB962C8B-B14F-4D97-AF65-F5344CB8AC3E}">
        <p14:creationId xmlns:p14="http://schemas.microsoft.com/office/powerpoint/2010/main" val="269957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a:xfrm>
            <a:off x="1172438" y="474125"/>
            <a:ext cx="5780623" cy="720538"/>
          </a:xfrm>
        </p:spPr>
        <p:txBody>
          <a:bodyPr/>
          <a:lstStyle/>
          <a:p>
            <a:r>
              <a:rPr lang="en-US" dirty="0">
                <a:cs typeface="Arial"/>
              </a:rPr>
              <a:t>Describe your own asynchronous online session</a:t>
            </a:r>
            <a:endParaRPr lang="en-GB" dirty="0"/>
          </a:p>
        </p:txBody>
      </p:sp>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dirty="0"/>
              <a:t>List of features</a:t>
            </a:r>
            <a:endParaRPr lang="en-GB" sz="1400" dirty="0"/>
          </a:p>
          <a:p>
            <a:endParaRPr lang="en-GB" sz="1400" dirty="0"/>
          </a:p>
          <a:p>
            <a:pPr marL="0" indent="0">
              <a:buNone/>
            </a:pPr>
            <a:r>
              <a:rPr lang="en-GB" sz="1400" b="1" dirty="0"/>
              <a:t>Pedagogic benefits</a:t>
            </a:r>
          </a:p>
          <a:p>
            <a:r>
              <a:rPr lang="en-GB" sz="1400" dirty="0"/>
              <a:t>List of benefits</a:t>
            </a:r>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cs typeface="Calibri" panose="020F0502020204030204"/>
              </a:rPr>
              <a:t>Platform detail</a:t>
            </a:r>
          </a:p>
          <a:p>
            <a:endParaRPr lang="en-GB" sz="1400" dirty="0"/>
          </a:p>
          <a:p>
            <a:pPr marL="0" indent="0">
              <a:buNone/>
            </a:pPr>
            <a:r>
              <a:rPr lang="en-GB" sz="1400" b="1" dirty="0"/>
              <a:t>Functions may include:</a:t>
            </a:r>
          </a:p>
          <a:p>
            <a:r>
              <a:rPr lang="en-GB" sz="1400" dirty="0"/>
              <a:t>Function detail</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Activity detail</a:t>
            </a:r>
          </a:p>
          <a:p>
            <a:endParaRPr lang="en-GB" sz="1400" dirty="0"/>
          </a:p>
        </p:txBody>
      </p:sp>
      <p:sp>
        <p:nvSpPr>
          <p:cNvPr id="3" name="Rectangle: Rounded Corners 2">
            <a:hlinkClick r:id="rId2" action="ppaction://hlinksldjump"/>
            <a:extLst>
              <a:ext uri="{FF2B5EF4-FFF2-40B4-BE49-F238E27FC236}">
                <a16:creationId xmlns:a16="http://schemas.microsoft.com/office/drawing/2014/main" id="{D7B5EC37-678A-2947-A327-E70965C28FB7}"/>
              </a:ext>
            </a:extLst>
          </p:cNvPr>
          <p:cNvSpPr/>
          <p:nvPr/>
        </p:nvSpPr>
        <p:spPr>
          <a:xfrm>
            <a:off x="7394362"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
        <p:nvSpPr>
          <p:cNvPr id="4" name="Rectangle: Rounded Corners 3">
            <a:hlinkClick r:id="rId2" action="ppaction://hlinksldjump"/>
            <a:extLst>
              <a:ext uri="{FF2B5EF4-FFF2-40B4-BE49-F238E27FC236}">
                <a16:creationId xmlns:a16="http://schemas.microsoft.com/office/drawing/2014/main" id="{6474B439-6BAB-EADA-6026-11735EF2127E}"/>
              </a:ext>
            </a:extLst>
          </p:cNvPr>
          <p:cNvSpPr/>
          <p:nvPr/>
        </p:nvSpPr>
        <p:spPr>
          <a:xfrm>
            <a:off x="7394362" y="5802627"/>
            <a:ext cx="1980000" cy="218690"/>
          </a:xfrm>
          <a:prstGeom prst="roundRect">
            <a:avLst>
              <a:gd name="adj" fmla="val 50000"/>
            </a:avLst>
          </a:prstGeom>
          <a:solidFill>
            <a:srgbClr val="FFD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Collaboration</a:t>
            </a:r>
          </a:p>
        </p:txBody>
      </p:sp>
      <p:sp>
        <p:nvSpPr>
          <p:cNvPr id="5" name="Rectangle: Rounded Corners 4">
            <a:hlinkClick r:id="rId2" action="ppaction://hlinksldjump"/>
            <a:extLst>
              <a:ext uri="{FF2B5EF4-FFF2-40B4-BE49-F238E27FC236}">
                <a16:creationId xmlns:a16="http://schemas.microsoft.com/office/drawing/2014/main" id="{2B60DABA-E04C-856C-16F3-6B928A6C7C7F}"/>
              </a:ext>
            </a:extLst>
          </p:cNvPr>
          <p:cNvSpPr/>
          <p:nvPr/>
        </p:nvSpPr>
        <p:spPr>
          <a:xfrm>
            <a:off x="7394362" y="5515360"/>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
        <p:nvSpPr>
          <p:cNvPr id="6" name="Rectangle: Rounded Corners 5">
            <a:hlinkClick r:id="rId2" action="ppaction://hlinksldjump"/>
            <a:extLst>
              <a:ext uri="{FF2B5EF4-FFF2-40B4-BE49-F238E27FC236}">
                <a16:creationId xmlns:a16="http://schemas.microsoft.com/office/drawing/2014/main" id="{163E2064-6715-7079-8CCC-10133C51F6BD}"/>
              </a:ext>
            </a:extLst>
          </p:cNvPr>
          <p:cNvSpPr/>
          <p:nvPr/>
        </p:nvSpPr>
        <p:spPr>
          <a:xfrm>
            <a:off x="7394362" y="5225005"/>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
        <p:nvSpPr>
          <p:cNvPr id="7" name="Rectangle: Rounded Corners 6">
            <a:hlinkClick r:id="rId2" action="ppaction://hlinksldjump"/>
            <a:extLst>
              <a:ext uri="{FF2B5EF4-FFF2-40B4-BE49-F238E27FC236}">
                <a16:creationId xmlns:a16="http://schemas.microsoft.com/office/drawing/2014/main" id="{A6D6A087-2734-6054-E880-22E07C684C04}"/>
              </a:ext>
            </a:extLst>
          </p:cNvPr>
          <p:cNvSpPr/>
          <p:nvPr/>
        </p:nvSpPr>
        <p:spPr>
          <a:xfrm>
            <a:off x="7394362" y="4934650"/>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
        <p:nvSpPr>
          <p:cNvPr id="8" name="Rectangle: Rounded Corners 7">
            <a:hlinkClick r:id="rId2" action="ppaction://hlinksldjump"/>
            <a:extLst>
              <a:ext uri="{FF2B5EF4-FFF2-40B4-BE49-F238E27FC236}">
                <a16:creationId xmlns:a16="http://schemas.microsoft.com/office/drawing/2014/main" id="{2D424CFE-E8C9-6973-D093-B141B9F4A8C4}"/>
              </a:ext>
            </a:extLst>
          </p:cNvPr>
          <p:cNvSpPr/>
          <p:nvPr/>
        </p:nvSpPr>
        <p:spPr>
          <a:xfrm>
            <a:off x="7394362" y="4644295"/>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pic>
        <p:nvPicPr>
          <p:cNvPr id="17" name="Picture Placeholder 24">
            <a:extLst>
              <a:ext uri="{FF2B5EF4-FFF2-40B4-BE49-F238E27FC236}">
                <a16:creationId xmlns:a16="http://schemas.microsoft.com/office/drawing/2014/main" id="{88E24716-30CD-6A9E-6643-6B1451BF1653}"/>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452438" y="474663"/>
            <a:ext cx="720000" cy="720000"/>
          </a:xfrm>
        </p:spPr>
      </p:pic>
    </p:spTree>
    <p:extLst>
      <p:ext uri="{BB962C8B-B14F-4D97-AF65-F5344CB8AC3E}">
        <p14:creationId xmlns:p14="http://schemas.microsoft.com/office/powerpoint/2010/main" val="13316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9CAB-2459-A88D-C2AF-6FAB8BD18B8D}"/>
              </a:ext>
            </a:extLst>
          </p:cNvPr>
          <p:cNvSpPr>
            <a:spLocks noGrp="1"/>
          </p:cNvSpPr>
          <p:nvPr>
            <p:ph type="title"/>
          </p:nvPr>
        </p:nvSpPr>
        <p:spPr/>
        <p:txBody>
          <a:bodyPr/>
          <a:lstStyle/>
          <a:p>
            <a:r>
              <a:rPr lang="en-GB" dirty="0"/>
              <a:t>About these cards</a:t>
            </a:r>
          </a:p>
        </p:txBody>
      </p:sp>
      <p:sp>
        <p:nvSpPr>
          <p:cNvPr id="3" name="Text Placeholder 2">
            <a:extLst>
              <a:ext uri="{FF2B5EF4-FFF2-40B4-BE49-F238E27FC236}">
                <a16:creationId xmlns:a16="http://schemas.microsoft.com/office/drawing/2014/main" id="{B453C7D0-C213-8E0C-892F-50F4EAEF3414}"/>
              </a:ext>
            </a:extLst>
          </p:cNvPr>
          <p:cNvSpPr>
            <a:spLocks noGrp="1"/>
          </p:cNvSpPr>
          <p:nvPr>
            <p:ph type="body" idx="13"/>
          </p:nvPr>
        </p:nvSpPr>
        <p:spPr>
          <a:xfrm>
            <a:off x="452438" y="1196974"/>
            <a:ext cx="7200900" cy="2026059"/>
          </a:xfrm>
        </p:spPr>
        <p:txBody>
          <a:bodyPr/>
          <a:lstStyle/>
          <a:p>
            <a:r>
              <a:rPr lang="en-GB" sz="1600" dirty="0"/>
              <a:t>The cards can be used in a curriculum design workshop or course meeting, to:</a:t>
            </a:r>
          </a:p>
          <a:p>
            <a:pPr marL="180975" indent="-180975">
              <a:buFont typeface="Arial" panose="020B0604020202020204" pitchFamily="34" charset="0"/>
              <a:buChar char="•"/>
            </a:pPr>
            <a:r>
              <a:rPr lang="en-GB" sz="1600" b="0" dirty="0"/>
              <a:t>Plan sessions and activities</a:t>
            </a:r>
          </a:p>
          <a:p>
            <a:pPr marL="180975" indent="-180975">
              <a:buFont typeface="Arial" panose="020B0604020202020204" pitchFamily="34" charset="0"/>
              <a:buChar char="•"/>
            </a:pPr>
            <a:r>
              <a:rPr lang="en-GB" sz="1600" b="0" dirty="0"/>
              <a:t>Consider a wider range of session types</a:t>
            </a:r>
          </a:p>
          <a:p>
            <a:pPr marL="180975" indent="-180975">
              <a:buFont typeface="Arial" panose="020B0604020202020204" pitchFamily="34" charset="0"/>
              <a:buChar char="•"/>
            </a:pPr>
            <a:r>
              <a:rPr lang="en-GB" sz="1600" b="0" dirty="0"/>
              <a:t>Ensure a balance of session types to meet different needs</a:t>
            </a:r>
          </a:p>
          <a:p>
            <a:pPr marL="180975" indent="-180975">
              <a:buFont typeface="Arial" panose="020B0604020202020204" pitchFamily="34" charset="0"/>
              <a:buChar char="•"/>
            </a:pPr>
            <a:r>
              <a:rPr lang="en-GB" sz="1600" b="0" dirty="0"/>
              <a:t>Describe new session types and activities (beyond those described here)</a:t>
            </a:r>
          </a:p>
          <a:p>
            <a:endParaRPr lang="en-GB" sz="1600" b="0" dirty="0"/>
          </a:p>
        </p:txBody>
      </p:sp>
      <p:sp>
        <p:nvSpPr>
          <p:cNvPr id="4" name="Content Placeholder 3">
            <a:extLst>
              <a:ext uri="{FF2B5EF4-FFF2-40B4-BE49-F238E27FC236}">
                <a16:creationId xmlns:a16="http://schemas.microsoft.com/office/drawing/2014/main" id="{CDAE1243-77BC-935D-5B2A-137836787016}"/>
              </a:ext>
            </a:extLst>
          </p:cNvPr>
          <p:cNvSpPr>
            <a:spLocks noGrp="1"/>
          </p:cNvSpPr>
          <p:nvPr>
            <p:ph idx="1"/>
          </p:nvPr>
        </p:nvSpPr>
        <p:spPr>
          <a:xfrm>
            <a:off x="452438" y="3429000"/>
            <a:ext cx="7178752" cy="2933562"/>
          </a:xfrm>
        </p:spPr>
        <p:txBody>
          <a:bodyPr anchor="b"/>
          <a:lstStyle/>
          <a:p>
            <a:pPr marL="0" indent="0">
              <a:buNone/>
            </a:pPr>
            <a:r>
              <a:rPr lang="en-GB" sz="1400"/>
              <a:t>The </a:t>
            </a:r>
            <a:r>
              <a:rPr lang="en-GB" sz="1400" dirty="0"/>
              <a:t>activity icons included on each card are from the ABC Learning Design resources, licensed CC BY-NC-SA 4.0, Clive Young and </a:t>
            </a:r>
            <a:r>
              <a:rPr lang="en-GB" sz="1400" dirty="0" err="1"/>
              <a:t>Nataša</a:t>
            </a:r>
            <a:r>
              <a:rPr lang="en-GB" sz="1400" dirty="0"/>
              <a:t> </a:t>
            </a:r>
            <a:r>
              <a:rPr lang="en-GB" sz="1400" dirty="0" err="1"/>
              <a:t>Perović</a:t>
            </a:r>
            <a:r>
              <a:rPr lang="en-GB" sz="1400" dirty="0"/>
              <a:t>, UCL (2015), Learning types, </a:t>
            </a:r>
            <a:r>
              <a:rPr lang="en-GB" sz="1400" dirty="0" err="1"/>
              <a:t>Laurillard</a:t>
            </a:r>
            <a:r>
              <a:rPr lang="en-GB" sz="1400" dirty="0"/>
              <a:t>, D. (2012). Original resources at abc-ld.org. We are grateful for permission to use the icons in this way.</a:t>
            </a:r>
          </a:p>
          <a:p>
            <a:pPr marL="0" indent="0">
              <a:buNone/>
            </a:pPr>
            <a:r>
              <a:rPr lang="en-GB" sz="1400" dirty="0"/>
              <a:t>ABC Learning Design is a collaborative programme and module design method created at University College London (UCL) and used widely across the sector. It enables programme and module teams to develop a storyboard visualising the learner journey based on their activities through the course of study. The ’session type’ cards can be used to consider how activities may be undertaken in different sessions and modes, linking these cards to the ABC design process.</a:t>
            </a:r>
          </a:p>
        </p:txBody>
      </p:sp>
    </p:spTree>
    <p:extLst>
      <p:ext uri="{BB962C8B-B14F-4D97-AF65-F5344CB8AC3E}">
        <p14:creationId xmlns:p14="http://schemas.microsoft.com/office/powerpoint/2010/main" val="7761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45E0624-0458-5B9F-C2DB-21CE60B2BB13}"/>
              </a:ext>
            </a:extLst>
          </p:cNvPr>
          <p:cNvSpPr>
            <a:spLocks noGrp="1"/>
          </p:cNvSpPr>
          <p:nvPr>
            <p:ph type="title"/>
          </p:nvPr>
        </p:nvSpPr>
        <p:spPr>
          <a:xfrm>
            <a:off x="387702" y="-683036"/>
            <a:ext cx="7200900" cy="412499"/>
          </a:xfrm>
        </p:spPr>
        <p:txBody>
          <a:bodyPr/>
          <a:lstStyle/>
          <a:p>
            <a:r>
              <a:rPr lang="en-GB" dirty="0"/>
              <a:t>Four modes of participation in learning</a:t>
            </a:r>
          </a:p>
        </p:txBody>
      </p:sp>
      <p:pic>
        <p:nvPicPr>
          <p:cNvPr id="10" name="Content Placeholder 9">
            <a:extLst>
              <a:ext uri="{FF2B5EF4-FFF2-40B4-BE49-F238E27FC236}">
                <a16:creationId xmlns:a16="http://schemas.microsoft.com/office/drawing/2014/main" id="{43D28462-7A1A-C646-C942-62C82809472C}"/>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452437" y="1196975"/>
            <a:ext cx="7903559" cy="5184775"/>
          </a:xfrm>
        </p:spPr>
      </p:pic>
    </p:spTree>
    <p:extLst>
      <p:ext uri="{BB962C8B-B14F-4D97-AF65-F5344CB8AC3E}">
        <p14:creationId xmlns:p14="http://schemas.microsoft.com/office/powerpoint/2010/main" val="251414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6170-7FBB-BFED-A03B-9326B10F3E2F}"/>
              </a:ext>
            </a:extLst>
          </p:cNvPr>
          <p:cNvSpPr>
            <a:spLocks noGrp="1"/>
          </p:cNvSpPr>
          <p:nvPr>
            <p:ph type="title"/>
          </p:nvPr>
        </p:nvSpPr>
        <p:spPr>
          <a:xfrm>
            <a:off x="1289052" y="474125"/>
            <a:ext cx="6364286" cy="720725"/>
          </a:xfrm>
        </p:spPr>
        <p:txBody>
          <a:bodyPr lIns="270000" anchor="ctr"/>
          <a:lstStyle/>
          <a:p>
            <a:r>
              <a:rPr lang="en-US" dirty="0">
                <a:cs typeface="Arial"/>
              </a:rPr>
              <a:t>Asynchronous</a:t>
            </a:r>
            <a:endParaRPr lang="en-GB" dirty="0"/>
          </a:p>
        </p:txBody>
      </p:sp>
      <p:sp>
        <p:nvSpPr>
          <p:cNvPr id="3" name="Text Placeholder 2">
            <a:extLst>
              <a:ext uri="{FF2B5EF4-FFF2-40B4-BE49-F238E27FC236}">
                <a16:creationId xmlns:a16="http://schemas.microsoft.com/office/drawing/2014/main" id="{F72B04E1-EAC6-430B-797F-C5B97C116B45}"/>
              </a:ext>
            </a:extLst>
          </p:cNvPr>
          <p:cNvSpPr>
            <a:spLocks noGrp="1"/>
          </p:cNvSpPr>
          <p:nvPr>
            <p:ph type="body" idx="13"/>
          </p:nvPr>
        </p:nvSpPr>
        <p:spPr>
          <a:xfrm>
            <a:off x="452438" y="1733055"/>
            <a:ext cx="7200900" cy="340988"/>
          </a:xfrm>
        </p:spPr>
        <p:txBody>
          <a:bodyPr/>
          <a:lstStyle/>
          <a:p>
            <a:r>
              <a:rPr lang="en-GB" dirty="0"/>
              <a:t>Asynchronous learning</a:t>
            </a:r>
          </a:p>
        </p:txBody>
      </p:sp>
      <p:sp>
        <p:nvSpPr>
          <p:cNvPr id="4" name="Content Placeholder 3">
            <a:extLst>
              <a:ext uri="{FF2B5EF4-FFF2-40B4-BE49-F238E27FC236}">
                <a16:creationId xmlns:a16="http://schemas.microsoft.com/office/drawing/2014/main" id="{750EBD83-2A2E-5D6B-4EF3-2F67CA8CFC39}"/>
              </a:ext>
            </a:extLst>
          </p:cNvPr>
          <p:cNvSpPr>
            <a:spLocks noGrp="1"/>
          </p:cNvSpPr>
          <p:nvPr>
            <p:ph idx="1"/>
          </p:nvPr>
        </p:nvSpPr>
        <p:spPr>
          <a:xfrm>
            <a:off x="452437" y="2274870"/>
            <a:ext cx="9001125" cy="4000996"/>
          </a:xfrm>
        </p:spPr>
        <p:txBody>
          <a:bodyPr/>
          <a:lstStyle/>
          <a:p>
            <a:r>
              <a:rPr lang="en-GB" dirty="0"/>
              <a:t>Students usually choose time and place, pace and path</a:t>
            </a:r>
          </a:p>
          <a:p>
            <a:r>
              <a:rPr lang="en-GB" dirty="0"/>
              <a:t>Can be experienced by students as more: self-directed, independent and convenient</a:t>
            </a:r>
          </a:p>
          <a:p>
            <a:r>
              <a:rPr lang="en-GB" dirty="0"/>
              <a:t>Can be experienced by students as less, dynamic, supportive and engaging </a:t>
            </a:r>
          </a:p>
          <a:p>
            <a:r>
              <a:rPr lang="en-GB" dirty="0"/>
              <a:t>Supports extended knowledge building and iterative learning processes</a:t>
            </a:r>
          </a:p>
          <a:p>
            <a:r>
              <a:rPr lang="en-GB" dirty="0"/>
              <a:t>Supports preview and preparation, review and reflection </a:t>
            </a:r>
          </a:p>
          <a:p>
            <a:r>
              <a:rPr lang="en-GB" dirty="0"/>
              <a:t>Tasks may be more or less structured as learners gain independent study skills</a:t>
            </a:r>
          </a:p>
          <a:p>
            <a:r>
              <a:rPr lang="en-GB" dirty="0"/>
              <a:t>Learning materials are used to provide structure, pace and interactivity</a:t>
            </a:r>
          </a:p>
          <a:p>
            <a:r>
              <a:rPr lang="en-GB" dirty="0"/>
              <a:t>Requires task and time management</a:t>
            </a:r>
          </a:p>
          <a:p>
            <a:r>
              <a:rPr lang="en-GB" dirty="0"/>
              <a:t>Collaborative learning is still valuable but requires iterative engagement and can be time consuming</a:t>
            </a:r>
          </a:p>
        </p:txBody>
      </p:sp>
      <p:pic>
        <p:nvPicPr>
          <p:cNvPr id="10" name="Graphic 9">
            <a:extLst>
              <a:ext uri="{FF2B5EF4-FFF2-40B4-BE49-F238E27FC236}">
                <a16:creationId xmlns:a16="http://schemas.microsoft.com/office/drawing/2014/main" id="{92605756-8CB9-AC06-0E09-2FA88C33AAA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438" y="474125"/>
            <a:ext cx="836614" cy="702756"/>
          </a:xfrm>
          <a:prstGeom prst="rect">
            <a:avLst/>
          </a:prstGeom>
        </p:spPr>
      </p:pic>
    </p:spTree>
    <p:extLst>
      <p:ext uri="{BB962C8B-B14F-4D97-AF65-F5344CB8AC3E}">
        <p14:creationId xmlns:p14="http://schemas.microsoft.com/office/powerpoint/2010/main" val="247992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AECC-2DA3-089B-0C11-FE111A756B7D}"/>
              </a:ext>
            </a:extLst>
          </p:cNvPr>
          <p:cNvSpPr>
            <a:spLocks noGrp="1"/>
          </p:cNvSpPr>
          <p:nvPr>
            <p:ph type="title"/>
          </p:nvPr>
        </p:nvSpPr>
        <p:spPr>
          <a:xfrm>
            <a:off x="1289052" y="474125"/>
            <a:ext cx="6364285" cy="722850"/>
          </a:xfrm>
        </p:spPr>
        <p:txBody>
          <a:bodyPr lIns="270000" anchor="ctr"/>
          <a:lstStyle/>
          <a:p>
            <a:r>
              <a:rPr lang="en-US" dirty="0">
                <a:cs typeface="Arial"/>
              </a:rPr>
              <a:t>Asynchronous online</a:t>
            </a:r>
            <a:endParaRPr lang="en-GB" dirty="0">
              <a:cs typeface="Arial"/>
            </a:endParaRPr>
          </a:p>
        </p:txBody>
      </p:sp>
      <p:sp>
        <p:nvSpPr>
          <p:cNvPr id="3" name="Text Placeholder 2">
            <a:extLst>
              <a:ext uri="{FF2B5EF4-FFF2-40B4-BE49-F238E27FC236}">
                <a16:creationId xmlns:a16="http://schemas.microsoft.com/office/drawing/2014/main" id="{F72B04E1-EAC6-430B-797F-C5B97C116B45}"/>
              </a:ext>
            </a:extLst>
          </p:cNvPr>
          <p:cNvSpPr>
            <a:spLocks noGrp="1"/>
          </p:cNvSpPr>
          <p:nvPr>
            <p:ph type="body" idx="13"/>
          </p:nvPr>
        </p:nvSpPr>
        <p:spPr>
          <a:xfrm>
            <a:off x="452438" y="1733055"/>
            <a:ext cx="7200900" cy="340988"/>
          </a:xfrm>
        </p:spPr>
        <p:txBody>
          <a:bodyPr/>
          <a:lstStyle/>
          <a:p>
            <a:r>
              <a:rPr lang="en-GB" dirty="0"/>
              <a:t>Online learning</a:t>
            </a:r>
          </a:p>
        </p:txBody>
      </p:sp>
      <p:sp>
        <p:nvSpPr>
          <p:cNvPr id="4" name="Content Placeholder 3">
            <a:extLst>
              <a:ext uri="{FF2B5EF4-FFF2-40B4-BE49-F238E27FC236}">
                <a16:creationId xmlns:a16="http://schemas.microsoft.com/office/drawing/2014/main" id="{750EBD83-2A2E-5D6B-4EF3-2F67CA8CFC39}"/>
              </a:ext>
            </a:extLst>
          </p:cNvPr>
          <p:cNvSpPr>
            <a:spLocks noGrp="1"/>
          </p:cNvSpPr>
          <p:nvPr>
            <p:ph idx="1"/>
          </p:nvPr>
        </p:nvSpPr>
        <p:spPr>
          <a:xfrm>
            <a:off x="452437" y="2274870"/>
            <a:ext cx="9001125" cy="4000996"/>
          </a:xfrm>
        </p:spPr>
        <p:txBody>
          <a:bodyPr/>
          <a:lstStyle/>
          <a:p>
            <a:r>
              <a:rPr lang="en-GB" dirty="0"/>
              <a:t>Can be experienced by students as more: explicit, reflective and convenient</a:t>
            </a:r>
          </a:p>
          <a:p>
            <a:r>
              <a:rPr lang="en-GB" dirty="0"/>
              <a:t>Can be experienced by students as less: responsive, (inter)personal and engaging </a:t>
            </a:r>
          </a:p>
          <a:p>
            <a:r>
              <a:rPr lang="en-GB" dirty="0"/>
              <a:t>Online environment may be specialist or generic</a:t>
            </a:r>
          </a:p>
          <a:p>
            <a:r>
              <a:rPr lang="en-GB" dirty="0"/>
              <a:t>Platform shapes roles and interactions; rules and norms may need to be negotiated explicitly</a:t>
            </a:r>
          </a:p>
          <a:p>
            <a:r>
              <a:rPr lang="en-GB" dirty="0"/>
              <a:t>Some students benefit from a slower pace, more explicit rules and diverse ways to engage</a:t>
            </a:r>
          </a:p>
          <a:p>
            <a:r>
              <a:rPr lang="en-GB" dirty="0"/>
              <a:t>Learning naturally produces a trace or record (some students may be concerned about this)</a:t>
            </a:r>
          </a:p>
          <a:p>
            <a:r>
              <a:rPr lang="en-GB" dirty="0"/>
              <a:t>Easy to share materials, ideas and work in progress; contributions are easy to track</a:t>
            </a:r>
          </a:p>
          <a:p>
            <a:r>
              <a:rPr lang="en-GB" dirty="0"/>
              <a:t>Allows learning beyond the classroom </a:t>
            </a:r>
            <a:r>
              <a:rPr lang="en-GB" dirty="0" err="1"/>
              <a:t>eg</a:t>
            </a:r>
            <a:r>
              <a:rPr lang="en-GB" dirty="0"/>
              <a:t> external exchanges, virtual site visits, public pedagogies</a:t>
            </a:r>
          </a:p>
        </p:txBody>
      </p:sp>
      <p:pic>
        <p:nvPicPr>
          <p:cNvPr id="10" name="Graphic 9">
            <a:extLst>
              <a:ext uri="{FF2B5EF4-FFF2-40B4-BE49-F238E27FC236}">
                <a16:creationId xmlns:a16="http://schemas.microsoft.com/office/drawing/2014/main" id="{0AAC3264-E717-9476-8025-9A48F151938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438" y="474125"/>
            <a:ext cx="836614" cy="702756"/>
          </a:xfrm>
          <a:prstGeom prst="rect">
            <a:avLst/>
          </a:prstGeom>
        </p:spPr>
      </p:pic>
    </p:spTree>
    <p:extLst>
      <p:ext uri="{BB962C8B-B14F-4D97-AF65-F5344CB8AC3E}">
        <p14:creationId xmlns:p14="http://schemas.microsoft.com/office/powerpoint/2010/main" val="161831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Asynchronous discussion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participate in discussion using a text-based environment</a:t>
            </a:r>
          </a:p>
          <a:p>
            <a:r>
              <a:rPr lang="en-GB" sz="1400" dirty="0"/>
              <a:t>Teacher as facilitator: establishes theme, poses questions, amplifies points</a:t>
            </a:r>
          </a:p>
          <a:p>
            <a:r>
              <a:rPr lang="en-GB" sz="1400" dirty="0"/>
              <a:t>Students share information, arguments, clarifications, further questions, responses</a:t>
            </a:r>
          </a:p>
          <a:p>
            <a:r>
              <a:rPr lang="en-GB" sz="1400" dirty="0"/>
              <a:t>Learners may be asked to research content or prepare arguments in advance</a:t>
            </a:r>
            <a:br>
              <a:rPr lang="en-GB" sz="1400" dirty="0"/>
            </a:br>
            <a:endParaRPr lang="en-GB" sz="1400" dirty="0"/>
          </a:p>
          <a:p>
            <a:pPr marL="0" indent="0">
              <a:buNone/>
            </a:pPr>
            <a:r>
              <a:rPr lang="en-GB" sz="1400" b="1" dirty="0"/>
              <a:t>Pedagogic benefits</a:t>
            </a:r>
          </a:p>
          <a:p>
            <a:r>
              <a:rPr lang="en-GB" sz="1400" dirty="0"/>
              <a:t>Shared knowledge building</a:t>
            </a:r>
          </a:p>
          <a:p>
            <a:r>
              <a:rPr lang="en-GB" sz="1400" dirty="0"/>
              <a:t>Clear record of contributions and exchanges</a:t>
            </a:r>
          </a:p>
          <a:p>
            <a:r>
              <a:rPr lang="en-GB" sz="1400" dirty="0"/>
              <a:t>Time to reflect</a:t>
            </a:r>
          </a:p>
          <a:p>
            <a:r>
              <a:rPr lang="en-GB" sz="1400" dirty="0"/>
              <a:t>Iterative engagement</a:t>
            </a:r>
          </a:p>
          <a:p>
            <a:r>
              <a:rPr lang="en-GB" sz="1400" dirty="0"/>
              <a:t>Possibility of extending to public spaces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Online discussion environment OR</a:t>
            </a:r>
          </a:p>
          <a:p>
            <a:r>
              <a:rPr lang="en-GB" sz="1400" dirty="0"/>
              <a:t>text-based social media (usually closed group)</a:t>
            </a:r>
          </a:p>
          <a:p>
            <a:endParaRPr lang="en-GB" sz="1400" dirty="0"/>
          </a:p>
          <a:p>
            <a:pPr marL="0" indent="0">
              <a:buNone/>
            </a:pPr>
            <a:r>
              <a:rPr lang="en-GB" sz="1400" b="1" dirty="0"/>
              <a:t>Facilities may include:</a:t>
            </a:r>
          </a:p>
          <a:p>
            <a:r>
              <a:rPr lang="en-GB" sz="1400" dirty="0"/>
              <a:t>Messaging media</a:t>
            </a:r>
          </a:p>
          <a:p>
            <a:r>
              <a:rPr lang="en-GB" sz="1400" dirty="0"/>
              <a:t>Targeted (person to person) chat</a:t>
            </a:r>
          </a:p>
          <a:p>
            <a:r>
              <a:rPr lang="en-GB" sz="1400" dirty="0"/>
              <a:t>Shared document(s)</a:t>
            </a:r>
          </a:p>
          <a:p>
            <a:r>
              <a:rPr lang="en-GB" sz="1400" dirty="0"/>
              <a:t>Annotation tool</a:t>
            </a:r>
          </a:p>
          <a:p>
            <a:r>
              <a:rPr lang="en-GB" sz="1400" dirty="0"/>
              <a:t>Public space (wiki, social media)</a:t>
            </a:r>
          </a:p>
          <a:p>
            <a:r>
              <a:rPr lang="en-GB" sz="1400" dirty="0"/>
              <a:t>Media attachments</a:t>
            </a:r>
          </a:p>
          <a:p>
            <a:r>
              <a:rPr lang="en-GB" sz="1400" dirty="0"/>
              <a:t>Sub-groups</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Discussion (</a:t>
            </a:r>
            <a:r>
              <a:rPr lang="en-GB" sz="1400" i="1" dirty="0"/>
              <a:t>discuss</a:t>
            </a:r>
            <a:r>
              <a:rPr lang="en-GB" sz="1400" dirty="0"/>
              <a:t>)</a:t>
            </a:r>
          </a:p>
          <a:p>
            <a:r>
              <a:rPr lang="en-GB" sz="1400" dirty="0"/>
              <a:t>Pre-discussion research (</a:t>
            </a:r>
            <a:r>
              <a:rPr lang="en-GB" sz="1400" i="1" dirty="0"/>
              <a:t>acquire, enquire</a:t>
            </a:r>
            <a:r>
              <a:rPr lang="en-GB" sz="1400" dirty="0"/>
              <a:t>)</a:t>
            </a:r>
          </a:p>
          <a:p>
            <a:r>
              <a:rPr lang="en-GB" sz="1400" dirty="0"/>
              <a:t>Students may facilitate and support discussion (</a:t>
            </a:r>
            <a:r>
              <a:rPr lang="en-GB" sz="1400" i="1" dirty="0"/>
              <a:t>collaborate</a:t>
            </a:r>
            <a:r>
              <a:rPr lang="en-GB" sz="1400" dirty="0"/>
              <a:t>)</a:t>
            </a:r>
          </a:p>
          <a:p>
            <a:r>
              <a:rPr lang="en-GB" sz="1400" dirty="0"/>
              <a:t>Open/public discussion allows students to explore ideas further (</a:t>
            </a:r>
            <a:r>
              <a:rPr lang="en-GB" sz="1400" i="1" dirty="0"/>
              <a:t>explore</a:t>
            </a:r>
            <a:r>
              <a:rPr lang="en-GB" sz="1400" dirty="0"/>
              <a:t>)</a:t>
            </a:r>
          </a:p>
          <a:p>
            <a:endParaRPr lang="en-GB" sz="1400" dirty="0"/>
          </a:p>
        </p:txBody>
      </p:sp>
      <p:sp>
        <p:nvSpPr>
          <p:cNvPr id="36" name="Rectangle: Rounded Corners 35">
            <a:hlinkClick r:id="rId3" action="ppaction://hlinksldjump"/>
            <a:extLst>
              <a:ext uri="{FF2B5EF4-FFF2-40B4-BE49-F238E27FC236}">
                <a16:creationId xmlns:a16="http://schemas.microsoft.com/office/drawing/2014/main" id="{E252031C-6274-2AAE-02D8-2543CD159964}"/>
              </a:ext>
            </a:extLst>
          </p:cNvPr>
          <p:cNvSpPr/>
          <p:nvPr/>
        </p:nvSpPr>
        <p:spPr>
          <a:xfrm>
            <a:off x="7385308" y="6092982"/>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Tree>
    <p:extLst>
      <p:ext uri="{BB962C8B-B14F-4D97-AF65-F5344CB8AC3E}">
        <p14:creationId xmlns:p14="http://schemas.microsoft.com/office/powerpoint/2010/main" val="61472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GB" dirty="0">
                <a:cs typeface="Arial"/>
              </a:rPr>
              <a:t>Virtual practical or lab session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practice a method or procedure</a:t>
            </a:r>
          </a:p>
          <a:p>
            <a:r>
              <a:rPr lang="en-GB" sz="1400" dirty="0"/>
              <a:t>Activities set by tutor; time and pace may be set by students</a:t>
            </a:r>
          </a:p>
          <a:p>
            <a:r>
              <a:rPr lang="en-GB" sz="1400" dirty="0"/>
              <a:t>May be preparation for live practical, or may support practice in safe/consistent environment</a:t>
            </a:r>
            <a:br>
              <a:rPr lang="en-GB" sz="1400" dirty="0"/>
            </a:br>
            <a:endParaRPr lang="en-GB" sz="1400" dirty="0"/>
          </a:p>
          <a:p>
            <a:pPr marL="0" indent="0">
              <a:buNone/>
            </a:pPr>
            <a:r>
              <a:rPr lang="en-GB" sz="1400" b="1" dirty="0"/>
              <a:t>Pedagogic benefits</a:t>
            </a:r>
          </a:p>
          <a:p>
            <a:r>
              <a:rPr lang="en-GB" sz="1400" dirty="0"/>
              <a:t>Learning from specially designed environments</a:t>
            </a:r>
          </a:p>
          <a:p>
            <a:r>
              <a:rPr lang="en-GB" sz="1400" dirty="0"/>
              <a:t>Safe, consistent and repeatable</a:t>
            </a:r>
          </a:p>
          <a:p>
            <a:r>
              <a:rPr lang="en-GB" sz="1400" dirty="0"/>
              <a:t>Highly relevant subject-specialist skills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Platforms and functions</a:t>
            </a:r>
          </a:p>
          <a:p>
            <a:r>
              <a:rPr lang="en-GB" sz="1400" dirty="0"/>
              <a:t>Specialist virtual environment (lab, ward, studio etc)</a:t>
            </a:r>
          </a:p>
          <a:p>
            <a:endParaRPr lang="en-GB" sz="1400" dirty="0"/>
          </a:p>
          <a:p>
            <a:pPr marL="0" indent="0">
              <a:buNone/>
            </a:pPr>
            <a:r>
              <a:rPr lang="en-GB" sz="1400" b="1" dirty="0"/>
              <a:t>Facilities may include:</a:t>
            </a:r>
          </a:p>
          <a:p>
            <a:r>
              <a:rPr lang="en-GB" sz="1400" dirty="0"/>
              <a:t>Virtual instruments</a:t>
            </a:r>
          </a:p>
          <a:p>
            <a:r>
              <a:rPr lang="en-GB" sz="1400" dirty="0"/>
              <a:t>Models and simulations</a:t>
            </a:r>
          </a:p>
          <a:p>
            <a:r>
              <a:rPr lang="en-GB" sz="1400" dirty="0"/>
              <a:t>Guidance (embedded or free-standing, how-to videos)</a:t>
            </a:r>
          </a:p>
          <a:p>
            <a:r>
              <a:rPr lang="en-GB" sz="1400" dirty="0"/>
              <a:t>Recording practice for assessment/review</a:t>
            </a:r>
          </a:p>
          <a:p>
            <a:endParaRPr lang="en-GB" sz="1400" dirty="0"/>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Activities similar to real-world practice OR gain skills in specialist virtual environment  (</a:t>
            </a:r>
            <a:r>
              <a:rPr lang="en-GB" sz="1400" i="1" dirty="0"/>
              <a:t>practice</a:t>
            </a:r>
            <a:r>
              <a:rPr lang="en-GB" sz="1400" dirty="0"/>
              <a:t>)</a:t>
            </a:r>
          </a:p>
          <a:p>
            <a:r>
              <a:rPr lang="en-GB" sz="1400" dirty="0"/>
              <a:t>Explore inputs and outcomes (</a:t>
            </a:r>
            <a:r>
              <a:rPr lang="en-GB" sz="1400" i="1" dirty="0"/>
              <a:t>inquire</a:t>
            </a:r>
            <a:r>
              <a:rPr lang="en-GB" sz="1400" dirty="0"/>
              <a:t>)</a:t>
            </a:r>
          </a:p>
          <a:p>
            <a:r>
              <a:rPr lang="en-GB" sz="1400" dirty="0"/>
              <a:t>May be used to prepare (</a:t>
            </a:r>
            <a:r>
              <a:rPr lang="en-GB" sz="1400" i="1" dirty="0"/>
              <a:t>plan</a:t>
            </a:r>
            <a:r>
              <a:rPr lang="en-GB" sz="1400" dirty="0"/>
              <a:t>)</a:t>
            </a:r>
          </a:p>
          <a:p>
            <a:r>
              <a:rPr lang="en-GB" sz="1400" dirty="0"/>
              <a:t>May generate notes, recordings (</a:t>
            </a:r>
            <a:r>
              <a:rPr lang="en-GB" sz="1400" i="1" dirty="0"/>
              <a:t>organise, review</a:t>
            </a:r>
            <a:r>
              <a:rPr lang="en-GB" sz="1400" dirty="0"/>
              <a:t>)</a:t>
            </a:r>
          </a:p>
          <a:p>
            <a:endParaRPr lang="en-GB" sz="1400" dirty="0"/>
          </a:p>
        </p:txBody>
      </p:sp>
      <p:sp>
        <p:nvSpPr>
          <p:cNvPr id="38" name="Rectangle: Rounded Corners 37">
            <a:hlinkClick r:id="rId3" action="ppaction://hlinksldjump"/>
            <a:extLst>
              <a:ext uri="{FF2B5EF4-FFF2-40B4-BE49-F238E27FC236}">
                <a16:creationId xmlns:a16="http://schemas.microsoft.com/office/drawing/2014/main" id="{66295874-B312-44F9-F7A6-53E6E99370D4}"/>
              </a:ext>
            </a:extLst>
          </p:cNvPr>
          <p:cNvSpPr/>
          <p:nvPr/>
        </p:nvSpPr>
        <p:spPr>
          <a:xfrm>
            <a:off x="7385308" y="6092982"/>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Tree>
    <p:extLst>
      <p:ext uri="{BB962C8B-B14F-4D97-AF65-F5344CB8AC3E}">
        <p14:creationId xmlns:p14="http://schemas.microsoft.com/office/powerpoint/2010/main" val="165409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Virtual fieldwork or site visit</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guide and facilitator</a:t>
            </a:r>
          </a:p>
          <a:p>
            <a:r>
              <a:rPr lang="en-GB" sz="1400" dirty="0"/>
              <a:t>Students gain experience of context or environment via virtual platform(s)</a:t>
            </a:r>
          </a:p>
          <a:p>
            <a:r>
              <a:rPr lang="en-GB" sz="1400" dirty="0"/>
              <a:t>May be used to prepare for visit to real world site, or as an alternative</a:t>
            </a:r>
            <a:br>
              <a:rPr lang="en-GB" sz="1400" dirty="0"/>
            </a:br>
            <a:endParaRPr lang="en-GB" sz="1400" dirty="0"/>
          </a:p>
          <a:p>
            <a:pPr marL="0" indent="0">
              <a:buNone/>
            </a:pPr>
            <a:r>
              <a:rPr lang="en-GB" sz="1400" b="1" dirty="0"/>
              <a:t>Pedagogic benefits</a:t>
            </a:r>
          </a:p>
          <a:p>
            <a:r>
              <a:rPr lang="en-GB" sz="1400" dirty="0"/>
              <a:t>Convenient, equitable access in students’ own time</a:t>
            </a:r>
          </a:p>
          <a:p>
            <a:r>
              <a:rPr lang="en-GB" sz="1400" dirty="0"/>
              <a:t>Intrinsic learning and feedback from  environment</a:t>
            </a:r>
          </a:p>
          <a:p>
            <a:r>
              <a:rPr lang="en-GB" sz="1400" dirty="0"/>
              <a:t>Safe, consistent experience; can be repeated as needed</a:t>
            </a:r>
          </a:p>
          <a:p>
            <a:r>
              <a:rPr lang="en-GB" sz="1400" dirty="0"/>
              <a:t>Access to wider range of sites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Platforms and functions</a:t>
            </a:r>
          </a:p>
          <a:p>
            <a:r>
              <a:rPr lang="en-GB" sz="1400" dirty="0"/>
              <a:t>Specialist virtual environment, ideally interactive/immersive</a:t>
            </a:r>
          </a:p>
          <a:p>
            <a:endParaRPr lang="en-GB" sz="1400" dirty="0"/>
          </a:p>
          <a:p>
            <a:pPr marL="0" indent="0">
              <a:buNone/>
            </a:pPr>
            <a:r>
              <a:rPr lang="en-GB" sz="1400" b="1" dirty="0"/>
              <a:t>Functions may include:</a:t>
            </a:r>
          </a:p>
          <a:p>
            <a:r>
              <a:rPr lang="en-GB" sz="1400" dirty="0"/>
              <a:t>Video, multi-media resources</a:t>
            </a:r>
          </a:p>
          <a:p>
            <a:r>
              <a:rPr lang="en-GB" sz="1400" dirty="0"/>
              <a:t>Virtual tools or instruments for acting in-world</a:t>
            </a:r>
          </a:p>
          <a:p>
            <a:r>
              <a:rPr lang="en-GB" sz="1400" dirty="0"/>
              <a:t>Preparation and guidance media</a:t>
            </a:r>
          </a:p>
          <a:p>
            <a:endParaRPr lang="en-GB" sz="1400" dirty="0"/>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study environment (</a:t>
            </a:r>
            <a:r>
              <a:rPr lang="en-GB" sz="1400" i="1" dirty="0"/>
              <a:t>investigate</a:t>
            </a:r>
            <a:r>
              <a:rPr lang="en-GB" sz="1400" dirty="0"/>
              <a:t>)</a:t>
            </a:r>
          </a:p>
          <a:p>
            <a:r>
              <a:rPr lang="en-GB" sz="1400" dirty="0"/>
              <a:t>Students practice methods in situ (</a:t>
            </a:r>
            <a:r>
              <a:rPr lang="en-GB" sz="1400" i="1" dirty="0"/>
              <a:t>practice, produce</a:t>
            </a:r>
            <a:r>
              <a:rPr lang="en-GB" sz="1400" dirty="0"/>
              <a:t>)</a:t>
            </a:r>
          </a:p>
          <a:p>
            <a:r>
              <a:rPr lang="en-GB" sz="1400" dirty="0"/>
              <a:t>Students record processes and data  (</a:t>
            </a:r>
            <a:r>
              <a:rPr lang="en-GB" sz="1400" i="1" dirty="0"/>
              <a:t>reflect, review</a:t>
            </a:r>
            <a:r>
              <a:rPr lang="en-GB" sz="1400" dirty="0"/>
              <a:t>)</a:t>
            </a:r>
          </a:p>
          <a:p>
            <a:r>
              <a:rPr lang="en-GB" sz="1400" dirty="0"/>
              <a:t>May solve problems or undertake research tasks</a:t>
            </a:r>
          </a:p>
          <a:p>
            <a:endParaRPr lang="en-GB" sz="1400" dirty="0"/>
          </a:p>
        </p:txBody>
      </p:sp>
      <p:sp>
        <p:nvSpPr>
          <p:cNvPr id="37" name="Rectangle: Rounded Corners 36">
            <a:hlinkClick r:id="rId3" action="ppaction://hlinksldjump"/>
            <a:extLst>
              <a:ext uri="{FF2B5EF4-FFF2-40B4-BE49-F238E27FC236}">
                <a16:creationId xmlns:a16="http://schemas.microsoft.com/office/drawing/2014/main" id="{087B6071-1E6E-BAFB-21BA-3E949E5A6C3A}"/>
              </a:ext>
            </a:extLst>
          </p:cNvPr>
          <p:cNvSpPr/>
          <p:nvPr/>
        </p:nvSpPr>
        <p:spPr>
          <a:xfrm>
            <a:off x="7385308" y="6092982"/>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Tree>
    <p:extLst>
      <p:ext uri="{BB962C8B-B14F-4D97-AF65-F5344CB8AC3E}">
        <p14:creationId xmlns:p14="http://schemas.microsoft.com/office/powerpoint/2010/main" val="164674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Study session (content focus)</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access course materials online to learn new concepts, plan, prepare, review, revise, make and organise notes, do tasks and assignments</a:t>
            </a:r>
          </a:p>
          <a:p>
            <a:r>
              <a:rPr lang="en-GB" sz="1400" dirty="0"/>
              <a:t>Materials may be more or less structured; tasks may be more or less open-ended</a:t>
            </a:r>
            <a:br>
              <a:rPr lang="en-GB" sz="1400" dirty="0"/>
            </a:br>
            <a:endParaRPr lang="en-GB" sz="1400" dirty="0"/>
          </a:p>
          <a:p>
            <a:pPr marL="0" indent="0">
              <a:buNone/>
            </a:pPr>
            <a:r>
              <a:rPr lang="en-GB" sz="1400" b="1" dirty="0"/>
              <a:t>Pedagogic benefits</a:t>
            </a:r>
          </a:p>
          <a:p>
            <a:r>
              <a:rPr lang="en-GB" sz="1400" dirty="0"/>
              <a:t>Independence, self-direction, time and task management</a:t>
            </a:r>
          </a:p>
          <a:p>
            <a:r>
              <a:rPr lang="en-GB" sz="1400" dirty="0"/>
              <a:t>Student preferences and needs to the fore </a:t>
            </a:r>
            <a:r>
              <a:rPr lang="en-GB" sz="1400" dirty="0" err="1"/>
              <a:t>eg</a:t>
            </a:r>
            <a:r>
              <a:rPr lang="en-GB" sz="1400" dirty="0"/>
              <a:t> study with peers, solo, in preferred locations and sensory environments</a:t>
            </a:r>
          </a:p>
          <a:p>
            <a:r>
              <a:rPr lang="en-GB" sz="1400" dirty="0"/>
              <a:t>Multiple media can support different learning needs and approaches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Platforms and functions</a:t>
            </a:r>
          </a:p>
          <a:p>
            <a:pPr marL="0" indent="0">
              <a:buNone/>
            </a:pPr>
            <a:r>
              <a:rPr lang="en-GB" sz="1400" dirty="0"/>
              <a:t>Virtual/personal learning environment with </a:t>
            </a:r>
            <a:r>
              <a:rPr lang="en-GB" sz="1400" dirty="0" err="1"/>
              <a:t>eg</a:t>
            </a:r>
            <a:endParaRPr lang="en-GB" sz="1400" dirty="0"/>
          </a:p>
          <a:p>
            <a:r>
              <a:rPr lang="en-GB" sz="1400" dirty="0"/>
              <a:t>e-books and journals</a:t>
            </a:r>
          </a:p>
          <a:p>
            <a:r>
              <a:rPr lang="en-GB" sz="1400" dirty="0"/>
              <a:t>digital images</a:t>
            </a:r>
          </a:p>
          <a:p>
            <a:r>
              <a:rPr lang="en-GB" sz="1400" dirty="0"/>
              <a:t>videos, animations, podcasts, web pages, wikis, blogs</a:t>
            </a:r>
          </a:p>
          <a:p>
            <a:r>
              <a:rPr lang="en-GB" sz="1400" dirty="0"/>
              <a:t>data sets</a:t>
            </a:r>
          </a:p>
          <a:p>
            <a:r>
              <a:rPr lang="en-GB" sz="1400" dirty="0"/>
              <a:t>interactive maps, timelines</a:t>
            </a:r>
          </a:p>
          <a:p>
            <a:r>
              <a:rPr lang="en-GB" sz="1400" dirty="0"/>
              <a:t>subject specialist courseware </a:t>
            </a:r>
          </a:p>
          <a:p>
            <a:r>
              <a:rPr lang="en-GB" sz="1400" dirty="0"/>
              <a:t>quizzes and tests</a:t>
            </a:r>
          </a:p>
          <a:p>
            <a:r>
              <a:rPr lang="en-GB" sz="1400" dirty="0"/>
              <a:t>study apps</a:t>
            </a:r>
          </a:p>
          <a:p>
            <a:r>
              <a:rPr lang="en-GB" sz="1400" dirty="0"/>
              <a:t>tasks, success criteria</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Explore content (</a:t>
            </a:r>
            <a:r>
              <a:rPr lang="en-GB" sz="1400" i="1" dirty="0"/>
              <a:t>acquire, enquire</a:t>
            </a:r>
            <a:r>
              <a:rPr lang="en-GB" sz="1400" dirty="0"/>
              <a:t>)</a:t>
            </a:r>
          </a:p>
          <a:p>
            <a:r>
              <a:rPr lang="en-GB" sz="1400" dirty="0"/>
              <a:t>Review notes, references, recordings (</a:t>
            </a:r>
            <a:r>
              <a:rPr lang="en-GB" sz="1400" i="1" dirty="0"/>
              <a:t>review, organise</a:t>
            </a:r>
            <a:r>
              <a:rPr lang="en-GB" sz="1400" dirty="0"/>
              <a:t>)</a:t>
            </a:r>
          </a:p>
          <a:p>
            <a:r>
              <a:rPr lang="en-GB" sz="1400" dirty="0"/>
              <a:t>Prepare assignments (</a:t>
            </a:r>
            <a:r>
              <a:rPr lang="en-GB" sz="1400" i="1" dirty="0"/>
              <a:t>produce</a:t>
            </a:r>
            <a:r>
              <a:rPr lang="en-GB" sz="1400" dirty="0"/>
              <a:t>)</a:t>
            </a:r>
          </a:p>
          <a:p>
            <a:r>
              <a:rPr lang="en-GB" sz="1400" dirty="0"/>
              <a:t>Optionally, collaborate around study tasks (</a:t>
            </a:r>
            <a:r>
              <a:rPr lang="en-GB" sz="1400" i="1" dirty="0"/>
              <a:t>collaborate</a:t>
            </a:r>
            <a:r>
              <a:rPr lang="en-GB" sz="1400" dirty="0"/>
              <a:t>)</a:t>
            </a:r>
          </a:p>
          <a:p>
            <a:endParaRPr lang="en-GB" sz="1400" dirty="0"/>
          </a:p>
        </p:txBody>
      </p:sp>
      <p:sp>
        <p:nvSpPr>
          <p:cNvPr id="39" name="Rectangle: Rounded Corners 38">
            <a:hlinkClick r:id="rId4" action="ppaction://hlinksldjump"/>
            <a:extLst>
              <a:ext uri="{FF2B5EF4-FFF2-40B4-BE49-F238E27FC236}">
                <a16:creationId xmlns:a16="http://schemas.microsoft.com/office/drawing/2014/main" id="{81BB8F12-8E5A-6FC9-10C0-1C37DDA22928}"/>
              </a:ext>
            </a:extLst>
          </p:cNvPr>
          <p:cNvSpPr/>
          <p:nvPr/>
        </p:nvSpPr>
        <p:spPr>
          <a:xfrm>
            <a:off x="7385308" y="6092982"/>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spTree>
    <p:extLst>
      <p:ext uri="{BB962C8B-B14F-4D97-AF65-F5344CB8AC3E}">
        <p14:creationId xmlns:p14="http://schemas.microsoft.com/office/powerpoint/2010/main" val="3872030671"/>
      </p:ext>
    </p:extLst>
  </p:cSld>
  <p:clrMapOvr>
    <a:masterClrMapping/>
  </p:clrMapOvr>
</p:sld>
</file>

<file path=ppt/theme/theme1.xml><?xml version="1.0" encoding="utf-8"?>
<a:theme xmlns:a="http://schemas.openxmlformats.org/drawingml/2006/main" name="BEYOND BLENDED A4 COVER">
  <a:themeElements>
    <a:clrScheme name="JISC STANDARD PALETTE">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F16D9198-E040-4ACB-A94C-A86376A081FA}"/>
    </a:ext>
  </a:extLst>
</a:theme>
</file>

<file path=ppt/theme/theme2.xml><?xml version="1.0" encoding="utf-8"?>
<a:theme xmlns:a="http://schemas.openxmlformats.org/drawingml/2006/main" name="BEYOND BLENDED A4 NAVY">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3.xml><?xml version="1.0" encoding="utf-8"?>
<a:theme xmlns:a="http://schemas.openxmlformats.org/drawingml/2006/main" name="1_BEYOND BLENDED A4 BLUE">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4.xml><?xml version="1.0" encoding="utf-8"?>
<a:theme xmlns:a="http://schemas.openxmlformats.org/drawingml/2006/main" name="BEYOND BLENDED A4 TEAL">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5.xml><?xml version="1.0" encoding="utf-8"?>
<a:theme xmlns:a="http://schemas.openxmlformats.org/drawingml/2006/main" name="1_BEYOND BLENDED A4 LIGHT TEAL">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6.xml><?xml version="1.0" encoding="utf-8"?>
<a:theme xmlns:a="http://schemas.openxmlformats.org/drawingml/2006/main" name="BEYOND BLENDED A4 WHITE">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1a080c-7386-44f3-81c6-2c71b2b3b237}" enabled="1" method="Standard" siteId="{48f9394d-8a14-4d27-82a6-f35f12361205}" contentBits="0" removed="0"/>
</clbl:labelList>
</file>

<file path=docProps/app.xml><?xml version="1.0" encoding="utf-8"?>
<Properties xmlns="http://schemas.openxmlformats.org/officeDocument/2006/extended-properties" xmlns:vt="http://schemas.openxmlformats.org/officeDocument/2006/docPropsVTypes">
  <Template>Jisc branded PowerPoint template_FEBRUARY_2024</Template>
  <TotalTime>0</TotalTime>
  <Words>1695</Words>
  <Application>Microsoft Office PowerPoint</Application>
  <PresentationFormat>A4 Paper (210x297 mm)</PresentationFormat>
  <Paragraphs>249</Paragraphs>
  <Slides>14</Slides>
  <Notes>5</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14</vt:i4>
      </vt:variant>
    </vt:vector>
  </HeadingPairs>
  <TitlesOfParts>
    <vt:vector size="22" baseType="lpstr">
      <vt:lpstr>Arial</vt:lpstr>
      <vt:lpstr>Calibri</vt:lpstr>
      <vt:lpstr>BEYOND BLENDED A4 COVER</vt:lpstr>
      <vt:lpstr>BEYOND BLENDED A4 NAVY</vt:lpstr>
      <vt:lpstr>1_BEYOND BLENDED A4 BLUE</vt:lpstr>
      <vt:lpstr>BEYOND BLENDED A4 TEAL</vt:lpstr>
      <vt:lpstr>1_BEYOND BLENDED A4 LIGHT TEAL</vt:lpstr>
      <vt:lpstr>BEYOND BLENDED A4 WHITE</vt:lpstr>
      <vt:lpstr>Session types: Asynchronous online</vt:lpstr>
      <vt:lpstr>About these cards</vt:lpstr>
      <vt:lpstr>Four modes of participation in learning</vt:lpstr>
      <vt:lpstr>Asynchronous</vt:lpstr>
      <vt:lpstr>Asynchronous online</vt:lpstr>
      <vt:lpstr>Asynchronous discussion</vt:lpstr>
      <vt:lpstr>Virtual practical or lab session</vt:lpstr>
      <vt:lpstr>Virtual fieldwork or site visit</vt:lpstr>
      <vt:lpstr>Study session (content focus)</vt:lpstr>
      <vt:lpstr>Learning support (asynchronous)</vt:lpstr>
      <vt:lpstr>Online practice test/exam</vt:lpstr>
      <vt:lpstr>Online time-limited assignment</vt:lpstr>
      <vt:lpstr>Project work (extended)</vt:lpstr>
      <vt:lpstr>Describe your own asynchronous online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 BMCH</dc:creator>
  <cp:lastModifiedBy>Beth Jones</cp:lastModifiedBy>
  <cp:revision>70</cp:revision>
  <cp:lastPrinted>2018-08-23T11:32:46Z</cp:lastPrinted>
  <dcterms:created xsi:type="dcterms:W3CDTF">2024-04-17T09:37:34Z</dcterms:created>
  <dcterms:modified xsi:type="dcterms:W3CDTF">2024-04-25T13:00:22Z</dcterms:modified>
</cp:coreProperties>
</file>