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652" r:id="rId2"/>
    <p:sldMasterId id="2147483738" r:id="rId3"/>
    <p:sldMasterId id="2147483742" r:id="rId4"/>
    <p:sldMasterId id="2147483746" r:id="rId5"/>
    <p:sldMasterId id="2147483734" r:id="rId6"/>
  </p:sldMasterIdLst>
  <p:notesMasterIdLst>
    <p:notesMasterId r:id="rId21"/>
  </p:notesMasterIdLst>
  <p:handoutMasterIdLst>
    <p:handoutMasterId r:id="rId22"/>
  </p:handoutMasterIdLst>
  <p:sldIdLst>
    <p:sldId id="541" r:id="rId7"/>
    <p:sldId id="542" r:id="rId8"/>
    <p:sldId id="545" r:id="rId9"/>
    <p:sldId id="543" r:id="rId10"/>
    <p:sldId id="544" r:id="rId11"/>
    <p:sldId id="546" r:id="rId12"/>
    <p:sldId id="553" r:id="rId13"/>
    <p:sldId id="554" r:id="rId14"/>
    <p:sldId id="555" r:id="rId15"/>
    <p:sldId id="556" r:id="rId16"/>
    <p:sldId id="557" r:id="rId17"/>
    <p:sldId id="558" r:id="rId18"/>
    <p:sldId id="559" r:id="rId19"/>
    <p:sldId id="552" r:id="rId20"/>
  </p:sldIdLst>
  <p:sldSz cx="9906000" cy="6858000" type="A4"/>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0DB"/>
    <a:srgbClr val="BDEA75"/>
    <a:srgbClr val="BB98DC"/>
    <a:srgbClr val="F8807F"/>
    <a:srgbClr val="7AAEEA"/>
    <a:srgbClr val="FFD966"/>
    <a:srgbClr val="A1F5ED"/>
    <a:srgbClr val="7797BC"/>
    <a:srgbClr val="EDECEC"/>
    <a:srgbClr val="3849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87211" autoAdjust="0"/>
  </p:normalViewPr>
  <p:slideViewPr>
    <p:cSldViewPr snapToGrid="0" snapToObjects="1" showGuides="1">
      <p:cViewPr varScale="1">
        <p:scale>
          <a:sx n="93" d="100"/>
          <a:sy n="93" d="100"/>
        </p:scale>
        <p:origin x="1128"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162" d="100"/>
          <a:sy n="162" d="100"/>
        </p:scale>
        <p:origin x="5552"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1416490-CC85-444F-957E-7EDE2DF62D7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481A4F1-4F56-6840-97A0-5D99C0EA96A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498A0A-2E8D-DF4F-9C31-A81C00E300DB}" type="datetimeFigureOut">
              <a:rPr lang="en-GB" smtClean="0"/>
              <a:t>25/04/2024</a:t>
            </a:fld>
            <a:endParaRPr lang="en-GB"/>
          </a:p>
        </p:txBody>
      </p:sp>
      <p:sp>
        <p:nvSpPr>
          <p:cNvPr id="4" name="Footer Placeholder 3">
            <a:extLst>
              <a:ext uri="{FF2B5EF4-FFF2-40B4-BE49-F238E27FC236}">
                <a16:creationId xmlns:a16="http://schemas.microsoft.com/office/drawing/2014/main" id="{EB89A510-34A7-3B44-B012-7C929876E9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AC024C06-B906-CB40-A7E2-6054534BD8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F633EF-120A-2C48-B885-0B1F58D5D76B}" type="slidenum">
              <a:rPr lang="en-GB" smtClean="0"/>
              <a:t>‹#›</a:t>
            </a:fld>
            <a:endParaRPr lang="en-GB"/>
          </a:p>
        </p:txBody>
      </p:sp>
    </p:spTree>
    <p:extLst>
      <p:ext uri="{BB962C8B-B14F-4D97-AF65-F5344CB8AC3E}">
        <p14:creationId xmlns:p14="http://schemas.microsoft.com/office/powerpoint/2010/main" val="10355684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C2C31F-EDF8-D64C-B235-4BEA7689D6AD}" type="datetimeFigureOut">
              <a:rPr lang="en-GB" smtClean="0"/>
              <a:t>25/04/2024</a:t>
            </a:fld>
            <a:endParaRPr lang="en-GB"/>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11567F-F019-E948-A7D1-1F94AF06001C}" type="slidenum">
              <a:rPr lang="en-GB" smtClean="0"/>
              <a:t>‹#›</a:t>
            </a:fld>
            <a:endParaRPr lang="en-GB"/>
          </a:p>
        </p:txBody>
      </p:sp>
    </p:spTree>
    <p:extLst>
      <p:ext uri="{BB962C8B-B14F-4D97-AF65-F5344CB8AC3E}">
        <p14:creationId xmlns:p14="http://schemas.microsoft.com/office/powerpoint/2010/main" val="1780200895"/>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hasCustomPrompt="1"/>
          </p:nvPr>
        </p:nvSpPr>
        <p:spPr>
          <a:xfrm>
            <a:off x="452438" y="2565399"/>
            <a:ext cx="7200900" cy="1439863"/>
          </a:xfrm>
          <a:prstGeom prst="rect">
            <a:avLst/>
          </a:prstGeom>
        </p:spPr>
        <p:txBody>
          <a:bodyPr lIns="0" tIns="0" rIns="0" bIns="0"/>
          <a:lstStyle>
            <a:lvl1pPr algn="l">
              <a:lnSpc>
                <a:spcPct val="100000"/>
              </a:lnSpc>
              <a:defRPr sz="3200" b="1" i="0">
                <a:solidFill>
                  <a:schemeClr val="tx1"/>
                </a:solidFill>
                <a:latin typeface="+mn-lt"/>
                <a:ea typeface="Roboto Black" panose="02000000000000000000" pitchFamily="2" charset="0"/>
              </a:defRPr>
            </a:lvl1pPr>
          </a:lstStyle>
          <a:p>
            <a:r>
              <a:rPr lang="en-US" dirty="0"/>
              <a:t>Click to edit Master title style (white or black text)</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hasCustomPrompt="1"/>
          </p:nvPr>
        </p:nvSpPr>
        <p:spPr>
          <a:xfrm>
            <a:off x="452438" y="4001716"/>
            <a:ext cx="7200900" cy="2380033"/>
          </a:xfrm>
          <a:prstGeom prst="rect">
            <a:avLst/>
          </a:prstGeom>
        </p:spPr>
        <p:txBody>
          <a:bodyPr lIns="0" tIns="0" rIns="0" bIns="0" anchor="t" anchorCtr="0"/>
          <a:lstStyle>
            <a:lvl1pPr marL="0" indent="0">
              <a:spcBef>
                <a:spcPts val="1200"/>
              </a:spcBef>
              <a:buNone/>
              <a:defRPr sz="2400" b="0" i="0">
                <a:solidFill>
                  <a:schemeClr val="tx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 (white or black text)</a:t>
            </a:r>
          </a:p>
        </p:txBody>
      </p:sp>
    </p:spTree>
    <p:extLst>
      <p:ext uri="{BB962C8B-B14F-4D97-AF65-F5344CB8AC3E}">
        <p14:creationId xmlns:p14="http://schemas.microsoft.com/office/powerpoint/2010/main" val="1831806424"/>
      </p:ext>
    </p:extLst>
  </p:cSld>
  <p:clrMapOvr>
    <a:masterClrMapping/>
  </p:clrMapOvr>
  <p:extLst>
    <p:ext uri="{DCECCB84-F9BA-43D5-87BE-67443E8EF086}">
      <p15:sldGuideLst xmlns:p15="http://schemas.microsoft.com/office/powerpoint/2012/main">
        <p15:guide id="1" orient="horz" pos="1616" userDrawn="1">
          <p15:clr>
            <a:srgbClr val="FBAE40"/>
          </p15:clr>
        </p15:guide>
        <p15:guide id="2" pos="4821" userDrawn="1">
          <p15:clr>
            <a:srgbClr val="FBAE40"/>
          </p15:clr>
        </p15:guide>
        <p15:guide id="3"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hasCustomPrompt="1"/>
          </p:nvPr>
        </p:nvSpPr>
        <p:spPr>
          <a:xfrm>
            <a:off x="1172438" y="474125"/>
            <a:ext cx="6480900" cy="720538"/>
          </a:xfrm>
          <a:prstGeom prst="rect">
            <a:avLst/>
          </a:prstGeom>
        </p:spPr>
        <p:txBody>
          <a:bodyPr lIns="270000" tIns="0" rIns="0" bIns="0" anchor="ctr"/>
          <a:lstStyle>
            <a:lvl1pPr algn="l">
              <a:lnSpc>
                <a:spcPct val="100000"/>
              </a:lnSpc>
              <a:defRPr sz="2600" b="1" i="0">
                <a:solidFill>
                  <a:schemeClr val="bg1"/>
                </a:solidFill>
                <a:latin typeface="+mn-lt"/>
                <a:ea typeface="Roboto Black" panose="02000000000000000000" pitchFamily="2" charset="0"/>
              </a:defRPr>
            </a:lvl1pPr>
          </a:lstStyle>
          <a:p>
            <a:r>
              <a:rPr lang="en-US" dirty="0"/>
              <a:t>Session type</a:t>
            </a:r>
            <a:endParaRPr lang="en-GB" dirty="0"/>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964002" y="1733055"/>
            <a:ext cx="2149586"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Picture Placeholder 5">
            <a:extLst>
              <a:ext uri="{FF2B5EF4-FFF2-40B4-BE49-F238E27FC236}">
                <a16:creationId xmlns:a16="http://schemas.microsoft.com/office/drawing/2014/main" id="{72E4259E-CA0C-BC0B-C9A2-17EAAA36FFA0}"/>
              </a:ext>
            </a:extLst>
          </p:cNvPr>
          <p:cNvSpPr>
            <a:spLocks noGrp="1"/>
          </p:cNvSpPr>
          <p:nvPr>
            <p:ph type="pic" sz="quarter" idx="10"/>
          </p:nvPr>
        </p:nvSpPr>
        <p:spPr>
          <a:xfrm>
            <a:off x="452438" y="474663"/>
            <a:ext cx="720000" cy="720000"/>
          </a:xfrm>
          <a:prstGeom prst="rect">
            <a:avLst/>
          </a:prstGeom>
        </p:spPr>
        <p:txBody>
          <a:bodyPr/>
          <a:lstStyle>
            <a:lvl1pPr marL="0" indent="0">
              <a:buNone/>
              <a:defRPr sz="1000">
                <a:solidFill>
                  <a:schemeClr val="bg1"/>
                </a:solidFill>
              </a:defRPr>
            </a:lvl1pPr>
          </a:lstStyle>
          <a:p>
            <a:endParaRPr lang="en-GB" dirty="0"/>
          </a:p>
        </p:txBody>
      </p:sp>
      <p:sp>
        <p:nvSpPr>
          <p:cNvPr id="8" name="Content Placeholder 2">
            <a:extLst>
              <a:ext uri="{FF2B5EF4-FFF2-40B4-BE49-F238E27FC236}">
                <a16:creationId xmlns:a16="http://schemas.microsoft.com/office/drawing/2014/main" id="{43774AEC-68DA-360E-346B-E41886383E88}"/>
              </a:ext>
            </a:extLst>
          </p:cNvPr>
          <p:cNvSpPr>
            <a:spLocks noGrp="1"/>
          </p:cNvSpPr>
          <p:nvPr>
            <p:ph idx="11" hasCustomPrompt="1"/>
          </p:nvPr>
        </p:nvSpPr>
        <p:spPr>
          <a:xfrm>
            <a:off x="7295308" y="1736725"/>
            <a:ext cx="2160000"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a:extLst>
              <a:ext uri="{FF2B5EF4-FFF2-40B4-BE49-F238E27FC236}">
                <a16:creationId xmlns:a16="http://schemas.microsoft.com/office/drawing/2014/main" id="{BF0CFBFE-6D11-9226-5B5E-E3D956F9D263}"/>
              </a:ext>
            </a:extLst>
          </p:cNvPr>
          <p:cNvSpPr>
            <a:spLocks noGrp="1"/>
          </p:cNvSpPr>
          <p:nvPr>
            <p:ph idx="12" hasCustomPrompt="1"/>
          </p:nvPr>
        </p:nvSpPr>
        <p:spPr>
          <a:xfrm>
            <a:off x="450692" y="1736725"/>
            <a:ext cx="4322921"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214479768"/>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594" userDrawn="1">
          <p15:clr>
            <a:srgbClr val="FBAE40"/>
          </p15:clr>
        </p15:guide>
        <p15:guide id="3" orient="horz" pos="754" userDrawn="1">
          <p15:clr>
            <a:srgbClr val="FBAE40"/>
          </p15:clr>
        </p15:guide>
        <p15:guide id="4" pos="4481" userDrawn="1">
          <p15:clr>
            <a:srgbClr val="FBAE40"/>
          </p15:clr>
        </p15:guide>
        <p15:guide id="5" pos="3120" userDrawn="1">
          <p15:clr>
            <a:srgbClr val="FBAE40"/>
          </p15:clr>
        </p15:guide>
        <p15:guide id="6" pos="300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9" y="2973571"/>
            <a:ext cx="7200000" cy="455429"/>
          </a:xfrm>
          <a:prstGeom prst="rect">
            <a:avLst/>
          </a:prstGeom>
        </p:spPr>
        <p:txBody>
          <a:bodyPr lIns="0" tIns="0" rIns="0" bIns="0"/>
          <a:lstStyle>
            <a:lvl1pPr algn="l">
              <a:lnSpc>
                <a:spcPct val="100000"/>
              </a:lnSpc>
              <a:defRPr sz="2400" b="1" i="0">
                <a:solidFill>
                  <a:schemeClr val="tx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40" y="3471882"/>
            <a:ext cx="7200000" cy="340988"/>
          </a:xfrm>
          <a:prstGeom prst="rect">
            <a:avLst/>
          </a:prstGeom>
        </p:spPr>
        <p:txBody>
          <a:bodyPr lIns="0" tIns="0" rIns="0" bIns="0" anchor="t" anchorCtr="0"/>
          <a:lstStyle>
            <a:lvl1pPr marL="0" indent="0">
              <a:buNone/>
              <a:defRPr sz="1800" b="0" i="0">
                <a:solidFill>
                  <a:schemeClr val="tx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Tree>
    <p:extLst>
      <p:ext uri="{BB962C8B-B14F-4D97-AF65-F5344CB8AC3E}">
        <p14:creationId xmlns:p14="http://schemas.microsoft.com/office/powerpoint/2010/main" val="20364017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82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8" y="474125"/>
            <a:ext cx="7200900" cy="412499"/>
          </a:xfrm>
          <a:prstGeom prst="rect">
            <a:avLst/>
          </a:prstGeom>
        </p:spPr>
        <p:txBody>
          <a:bodyPr lIns="0" tIns="0" rIns="0" bIns="0"/>
          <a:lstStyle>
            <a:lvl1pPr algn="l">
              <a:lnSpc>
                <a:spcPct val="100000"/>
              </a:lnSpc>
              <a:defRPr sz="2600" b="1" i="0">
                <a:solidFill>
                  <a:schemeClr val="tx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38" y="1191240"/>
            <a:ext cx="7200900" cy="340988"/>
          </a:xfrm>
          <a:prstGeom prst="rect">
            <a:avLst/>
          </a:prstGeom>
        </p:spPr>
        <p:txBody>
          <a:bodyPr lIns="0" tIns="0" rIns="0" bIns="0" anchor="t" anchorCtr="0"/>
          <a:lstStyle>
            <a:lvl1pPr marL="0" indent="0">
              <a:buNone/>
              <a:defRPr sz="1800" b="1" i="0">
                <a:solidFill>
                  <a:schemeClr val="tx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52438" y="1733055"/>
            <a:ext cx="7178752" cy="4000996"/>
          </a:xfrm>
          <a:prstGeom prst="rect">
            <a:avLst/>
          </a:prstGeom>
        </p:spPr>
        <p:txBody>
          <a:bodyPr lIns="0" tIns="0" rIns="0" bIns="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878627843"/>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821" userDrawn="1">
          <p15:clr>
            <a:srgbClr val="FBAE40"/>
          </p15:clr>
        </p15:guide>
        <p15:guide id="3" orient="horz" pos="75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hasCustomPrompt="1"/>
          </p:nvPr>
        </p:nvSpPr>
        <p:spPr>
          <a:xfrm>
            <a:off x="1172438" y="474125"/>
            <a:ext cx="6480900" cy="720538"/>
          </a:xfrm>
          <a:prstGeom prst="rect">
            <a:avLst/>
          </a:prstGeom>
        </p:spPr>
        <p:txBody>
          <a:bodyPr lIns="270000" tIns="0" rIns="0" bIns="0" anchor="ctr"/>
          <a:lstStyle>
            <a:lvl1pPr algn="l">
              <a:lnSpc>
                <a:spcPct val="100000"/>
              </a:lnSpc>
              <a:defRPr sz="2600" b="1" i="0">
                <a:solidFill>
                  <a:schemeClr val="tx1"/>
                </a:solidFill>
                <a:latin typeface="+mn-lt"/>
                <a:ea typeface="Roboto Black" panose="02000000000000000000" pitchFamily="2" charset="0"/>
              </a:defRPr>
            </a:lvl1pPr>
          </a:lstStyle>
          <a:p>
            <a:r>
              <a:rPr lang="en-US" dirty="0"/>
              <a:t>Session type</a:t>
            </a:r>
            <a:endParaRPr lang="en-GB" dirty="0"/>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964002" y="1733055"/>
            <a:ext cx="2149586"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Picture Placeholder 5">
            <a:extLst>
              <a:ext uri="{FF2B5EF4-FFF2-40B4-BE49-F238E27FC236}">
                <a16:creationId xmlns:a16="http://schemas.microsoft.com/office/drawing/2014/main" id="{72E4259E-CA0C-BC0B-C9A2-17EAAA36FFA0}"/>
              </a:ext>
            </a:extLst>
          </p:cNvPr>
          <p:cNvSpPr>
            <a:spLocks noGrp="1"/>
          </p:cNvSpPr>
          <p:nvPr>
            <p:ph type="pic" sz="quarter" idx="10"/>
          </p:nvPr>
        </p:nvSpPr>
        <p:spPr>
          <a:xfrm>
            <a:off x="452438" y="474663"/>
            <a:ext cx="720000" cy="720000"/>
          </a:xfrm>
          <a:prstGeom prst="rect">
            <a:avLst/>
          </a:prstGeom>
        </p:spPr>
        <p:txBody>
          <a:bodyPr/>
          <a:lstStyle>
            <a:lvl1pPr marL="0" indent="0">
              <a:buNone/>
              <a:defRPr sz="1000">
                <a:solidFill>
                  <a:schemeClr val="bg1"/>
                </a:solidFill>
              </a:defRPr>
            </a:lvl1pPr>
          </a:lstStyle>
          <a:p>
            <a:endParaRPr lang="en-GB" dirty="0"/>
          </a:p>
        </p:txBody>
      </p:sp>
      <p:sp>
        <p:nvSpPr>
          <p:cNvPr id="8" name="Content Placeholder 2">
            <a:extLst>
              <a:ext uri="{FF2B5EF4-FFF2-40B4-BE49-F238E27FC236}">
                <a16:creationId xmlns:a16="http://schemas.microsoft.com/office/drawing/2014/main" id="{43774AEC-68DA-360E-346B-E41886383E88}"/>
              </a:ext>
            </a:extLst>
          </p:cNvPr>
          <p:cNvSpPr>
            <a:spLocks noGrp="1"/>
          </p:cNvSpPr>
          <p:nvPr>
            <p:ph idx="11" hasCustomPrompt="1"/>
          </p:nvPr>
        </p:nvSpPr>
        <p:spPr>
          <a:xfrm>
            <a:off x="7295308" y="1736725"/>
            <a:ext cx="2160000"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a:extLst>
              <a:ext uri="{FF2B5EF4-FFF2-40B4-BE49-F238E27FC236}">
                <a16:creationId xmlns:a16="http://schemas.microsoft.com/office/drawing/2014/main" id="{BF0CFBFE-6D11-9226-5B5E-E3D956F9D263}"/>
              </a:ext>
            </a:extLst>
          </p:cNvPr>
          <p:cNvSpPr>
            <a:spLocks noGrp="1"/>
          </p:cNvSpPr>
          <p:nvPr>
            <p:ph idx="12" hasCustomPrompt="1"/>
          </p:nvPr>
        </p:nvSpPr>
        <p:spPr>
          <a:xfrm>
            <a:off x="450692" y="1736725"/>
            <a:ext cx="4322921"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522118463"/>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594" userDrawn="1">
          <p15:clr>
            <a:srgbClr val="FBAE40"/>
          </p15:clr>
        </p15:guide>
        <p15:guide id="3" orient="horz" pos="754" userDrawn="1">
          <p15:clr>
            <a:srgbClr val="FBAE40"/>
          </p15:clr>
        </p15:guide>
        <p15:guide id="4" pos="4481" userDrawn="1">
          <p15:clr>
            <a:srgbClr val="FBAE40"/>
          </p15:clr>
        </p15:guide>
        <p15:guide id="5" pos="3120" userDrawn="1">
          <p15:clr>
            <a:srgbClr val="FBAE40"/>
          </p15:clr>
        </p15:guide>
        <p15:guide id="6" pos="300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9" y="2973571"/>
            <a:ext cx="7200000" cy="455429"/>
          </a:xfrm>
          <a:prstGeom prst="rect">
            <a:avLst/>
          </a:prstGeom>
        </p:spPr>
        <p:txBody>
          <a:bodyPr lIns="0" tIns="0" rIns="0" bIns="0"/>
          <a:lstStyle>
            <a:lvl1pPr algn="l">
              <a:lnSpc>
                <a:spcPct val="100000"/>
              </a:lnSpc>
              <a:defRPr sz="2400" b="1" i="0">
                <a:solidFill>
                  <a:schemeClr val="tx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40" y="3471882"/>
            <a:ext cx="7200000" cy="340988"/>
          </a:xfrm>
          <a:prstGeom prst="rect">
            <a:avLst/>
          </a:prstGeom>
        </p:spPr>
        <p:txBody>
          <a:bodyPr lIns="0" tIns="0" rIns="0" bIns="0" anchor="t" anchorCtr="0"/>
          <a:lstStyle>
            <a:lvl1pPr marL="0" indent="0">
              <a:buNone/>
              <a:defRPr sz="1800" b="0" i="0">
                <a:solidFill>
                  <a:schemeClr val="tx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Tree>
    <p:extLst>
      <p:ext uri="{BB962C8B-B14F-4D97-AF65-F5344CB8AC3E}">
        <p14:creationId xmlns:p14="http://schemas.microsoft.com/office/powerpoint/2010/main" val="21007841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82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8" y="474125"/>
            <a:ext cx="7200900" cy="412499"/>
          </a:xfrm>
          <a:prstGeom prst="rect">
            <a:avLst/>
          </a:prstGeom>
        </p:spPr>
        <p:txBody>
          <a:bodyPr lIns="0" tIns="0" rIns="0" bIns="0"/>
          <a:lstStyle>
            <a:lvl1pPr algn="l">
              <a:lnSpc>
                <a:spcPct val="100000"/>
              </a:lnSpc>
              <a:defRPr sz="2600" b="1" i="0">
                <a:solidFill>
                  <a:schemeClr val="tx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38" y="1191240"/>
            <a:ext cx="7200900" cy="340988"/>
          </a:xfrm>
          <a:prstGeom prst="rect">
            <a:avLst/>
          </a:prstGeom>
        </p:spPr>
        <p:txBody>
          <a:bodyPr lIns="0" tIns="0" rIns="0" bIns="0" anchor="t" anchorCtr="0"/>
          <a:lstStyle>
            <a:lvl1pPr marL="0" indent="0">
              <a:buNone/>
              <a:defRPr sz="1800" b="1" i="0">
                <a:solidFill>
                  <a:schemeClr val="tx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52438" y="1733055"/>
            <a:ext cx="7178752" cy="4000996"/>
          </a:xfrm>
          <a:prstGeom prst="rect">
            <a:avLst/>
          </a:prstGeom>
        </p:spPr>
        <p:txBody>
          <a:bodyPr lIns="0" tIns="0" rIns="0" bIns="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168233418"/>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821" userDrawn="1">
          <p15:clr>
            <a:srgbClr val="FBAE40"/>
          </p15:clr>
        </p15:guide>
        <p15:guide id="3" orient="horz" pos="75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hasCustomPrompt="1"/>
          </p:nvPr>
        </p:nvSpPr>
        <p:spPr>
          <a:xfrm>
            <a:off x="1172438" y="474125"/>
            <a:ext cx="6480900" cy="720538"/>
          </a:xfrm>
          <a:prstGeom prst="rect">
            <a:avLst/>
          </a:prstGeom>
        </p:spPr>
        <p:txBody>
          <a:bodyPr lIns="270000" tIns="0" rIns="0" bIns="0" anchor="ctr"/>
          <a:lstStyle>
            <a:lvl1pPr algn="l">
              <a:lnSpc>
                <a:spcPct val="100000"/>
              </a:lnSpc>
              <a:defRPr sz="2600" b="1" i="0">
                <a:solidFill>
                  <a:schemeClr val="tx1"/>
                </a:solidFill>
                <a:latin typeface="+mn-lt"/>
                <a:ea typeface="Roboto Black" panose="02000000000000000000" pitchFamily="2" charset="0"/>
              </a:defRPr>
            </a:lvl1pPr>
          </a:lstStyle>
          <a:p>
            <a:r>
              <a:rPr lang="en-US" dirty="0"/>
              <a:t>Session type</a:t>
            </a:r>
            <a:endParaRPr lang="en-GB" dirty="0"/>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964002" y="1733055"/>
            <a:ext cx="2149586" cy="4650282"/>
          </a:xfrm>
          <a:prstGeom prst="rect">
            <a:avLst/>
          </a:prstGeom>
          <a:solidFill>
            <a:srgbClr val="EDECEC"/>
          </a:solidFill>
        </p:spPr>
        <p:txBody>
          <a:bodyPr lIns="108000" tIns="108000" rIns="108000" bIns="108000"/>
          <a:lstStyle>
            <a:lvl1pPr marL="143173" indent="-143173" defTabSz="292493">
              <a:lnSpc>
                <a:spcPct val="100000"/>
              </a:lnSpc>
              <a:spcBef>
                <a:spcPts val="600"/>
              </a:spcBef>
              <a:tabLst/>
              <a:defRPr sz="1400" b="0" i="0">
                <a:solidFill>
                  <a:schemeClr val="tx1"/>
                </a:solidFill>
                <a:latin typeface="+mn-lt"/>
                <a:ea typeface="Roboto Light" panose="02000000000000000000" pitchFamily="2" charset="0"/>
              </a:defRPr>
            </a:lvl1pPr>
            <a:lvl2pPr marL="292795" indent="-149622" defTabSz="292493">
              <a:lnSpc>
                <a:spcPct val="100000"/>
              </a:lnSpc>
              <a:spcBef>
                <a:spcPts val="600"/>
              </a:spcBef>
              <a:tabLst/>
              <a:defRPr sz="1400" b="0" i="0">
                <a:solidFill>
                  <a:schemeClr val="tx1"/>
                </a:solidFill>
                <a:latin typeface="+mn-lt"/>
                <a:ea typeface="Roboto Light" panose="02000000000000000000" pitchFamily="2" charset="0"/>
              </a:defRPr>
            </a:lvl2pPr>
            <a:lvl3pPr marL="437257" indent="-144463" defTabSz="292493">
              <a:lnSpc>
                <a:spcPct val="100000"/>
              </a:lnSpc>
              <a:spcBef>
                <a:spcPts val="600"/>
              </a:spcBef>
              <a:tabLst/>
              <a:defRPr sz="1400" b="0" i="0">
                <a:solidFill>
                  <a:schemeClr val="tx1"/>
                </a:solidFill>
                <a:latin typeface="+mn-lt"/>
                <a:ea typeface="Roboto Light" panose="02000000000000000000" pitchFamily="2" charset="0"/>
              </a:defRPr>
            </a:lvl3pPr>
            <a:lvl4pPr marL="580430" indent="-143173" defTabSz="292493">
              <a:lnSpc>
                <a:spcPct val="100000"/>
              </a:lnSpc>
              <a:spcBef>
                <a:spcPts val="600"/>
              </a:spcBef>
              <a:tabLst/>
              <a:defRPr sz="1400" b="0" i="0">
                <a:solidFill>
                  <a:schemeClr val="tx1"/>
                </a:solidFill>
                <a:latin typeface="+mn-lt"/>
                <a:ea typeface="Roboto Light" panose="02000000000000000000" pitchFamily="2" charset="0"/>
              </a:defRPr>
            </a:lvl4pPr>
            <a:lvl5pPr marL="730052" indent="-149622" defTabSz="292493">
              <a:lnSpc>
                <a:spcPct val="100000"/>
              </a:lnSpc>
              <a:spcBef>
                <a:spcPts val="600"/>
              </a:spcBef>
              <a:tabLst/>
              <a:defRPr sz="14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Picture Placeholder 5">
            <a:extLst>
              <a:ext uri="{FF2B5EF4-FFF2-40B4-BE49-F238E27FC236}">
                <a16:creationId xmlns:a16="http://schemas.microsoft.com/office/drawing/2014/main" id="{72E4259E-CA0C-BC0B-C9A2-17EAAA36FFA0}"/>
              </a:ext>
            </a:extLst>
          </p:cNvPr>
          <p:cNvSpPr>
            <a:spLocks noGrp="1"/>
          </p:cNvSpPr>
          <p:nvPr>
            <p:ph type="pic" sz="quarter" idx="10"/>
          </p:nvPr>
        </p:nvSpPr>
        <p:spPr>
          <a:xfrm>
            <a:off x="452438" y="474663"/>
            <a:ext cx="720000" cy="720000"/>
          </a:xfrm>
          <a:prstGeom prst="rect">
            <a:avLst/>
          </a:prstGeom>
        </p:spPr>
        <p:txBody>
          <a:bodyPr/>
          <a:lstStyle>
            <a:lvl1pPr marL="0" indent="0">
              <a:buNone/>
              <a:defRPr sz="1000">
                <a:solidFill>
                  <a:schemeClr val="bg1"/>
                </a:solidFill>
              </a:defRPr>
            </a:lvl1pPr>
          </a:lstStyle>
          <a:p>
            <a:endParaRPr lang="en-GB" dirty="0"/>
          </a:p>
        </p:txBody>
      </p:sp>
      <p:sp>
        <p:nvSpPr>
          <p:cNvPr id="8" name="Content Placeholder 2">
            <a:extLst>
              <a:ext uri="{FF2B5EF4-FFF2-40B4-BE49-F238E27FC236}">
                <a16:creationId xmlns:a16="http://schemas.microsoft.com/office/drawing/2014/main" id="{43774AEC-68DA-360E-346B-E41886383E88}"/>
              </a:ext>
            </a:extLst>
          </p:cNvPr>
          <p:cNvSpPr>
            <a:spLocks noGrp="1"/>
          </p:cNvSpPr>
          <p:nvPr>
            <p:ph idx="11" hasCustomPrompt="1"/>
          </p:nvPr>
        </p:nvSpPr>
        <p:spPr>
          <a:xfrm>
            <a:off x="7295308" y="1733055"/>
            <a:ext cx="2160000" cy="4650282"/>
          </a:xfrm>
          <a:prstGeom prst="rect">
            <a:avLst/>
          </a:prstGeom>
          <a:solidFill>
            <a:srgbClr val="EDECEC"/>
          </a:solidFill>
        </p:spPr>
        <p:txBody>
          <a:bodyPr lIns="108000" tIns="108000" rIns="108000" bIns="108000"/>
          <a:lstStyle>
            <a:lvl1pPr marL="143173" indent="-143173" defTabSz="292493">
              <a:lnSpc>
                <a:spcPct val="100000"/>
              </a:lnSpc>
              <a:spcBef>
                <a:spcPts val="600"/>
              </a:spcBef>
              <a:tabLst/>
              <a:defRPr sz="1400" b="0" i="0">
                <a:solidFill>
                  <a:schemeClr val="tx1"/>
                </a:solidFill>
                <a:latin typeface="+mn-lt"/>
                <a:ea typeface="Roboto Light" panose="02000000000000000000" pitchFamily="2" charset="0"/>
              </a:defRPr>
            </a:lvl1pPr>
            <a:lvl2pPr marL="292795" indent="-149622" defTabSz="292493">
              <a:lnSpc>
                <a:spcPct val="100000"/>
              </a:lnSpc>
              <a:spcBef>
                <a:spcPts val="600"/>
              </a:spcBef>
              <a:tabLst/>
              <a:defRPr sz="1400" b="0" i="0">
                <a:solidFill>
                  <a:schemeClr val="tx1"/>
                </a:solidFill>
                <a:latin typeface="+mn-lt"/>
                <a:ea typeface="Roboto Light" panose="02000000000000000000" pitchFamily="2" charset="0"/>
              </a:defRPr>
            </a:lvl2pPr>
            <a:lvl3pPr marL="437257" indent="-144463" defTabSz="292493">
              <a:lnSpc>
                <a:spcPct val="100000"/>
              </a:lnSpc>
              <a:spcBef>
                <a:spcPts val="600"/>
              </a:spcBef>
              <a:tabLst/>
              <a:defRPr sz="1400" b="0" i="0">
                <a:solidFill>
                  <a:schemeClr val="tx1"/>
                </a:solidFill>
                <a:latin typeface="+mn-lt"/>
                <a:ea typeface="Roboto Light" panose="02000000000000000000" pitchFamily="2" charset="0"/>
              </a:defRPr>
            </a:lvl3pPr>
            <a:lvl4pPr marL="580430" indent="-143173" defTabSz="292493">
              <a:lnSpc>
                <a:spcPct val="100000"/>
              </a:lnSpc>
              <a:spcBef>
                <a:spcPts val="600"/>
              </a:spcBef>
              <a:tabLst/>
              <a:defRPr sz="1400" b="0" i="0">
                <a:solidFill>
                  <a:schemeClr val="tx1"/>
                </a:solidFill>
                <a:latin typeface="+mn-lt"/>
                <a:ea typeface="Roboto Light" panose="02000000000000000000" pitchFamily="2" charset="0"/>
              </a:defRPr>
            </a:lvl4pPr>
            <a:lvl5pPr marL="730052" indent="-149622" defTabSz="292493">
              <a:lnSpc>
                <a:spcPct val="100000"/>
              </a:lnSpc>
              <a:spcBef>
                <a:spcPts val="600"/>
              </a:spcBef>
              <a:tabLst/>
              <a:defRPr sz="14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a:extLst>
              <a:ext uri="{FF2B5EF4-FFF2-40B4-BE49-F238E27FC236}">
                <a16:creationId xmlns:a16="http://schemas.microsoft.com/office/drawing/2014/main" id="{BF0CFBFE-6D11-9226-5B5E-E3D956F9D263}"/>
              </a:ext>
            </a:extLst>
          </p:cNvPr>
          <p:cNvSpPr>
            <a:spLocks noGrp="1"/>
          </p:cNvSpPr>
          <p:nvPr>
            <p:ph idx="12" hasCustomPrompt="1"/>
          </p:nvPr>
        </p:nvSpPr>
        <p:spPr>
          <a:xfrm>
            <a:off x="450692" y="1733055"/>
            <a:ext cx="4322921" cy="4650282"/>
          </a:xfrm>
          <a:prstGeom prst="rect">
            <a:avLst/>
          </a:prstGeom>
          <a:solidFill>
            <a:srgbClr val="EDECEC"/>
          </a:solidFill>
        </p:spPr>
        <p:txBody>
          <a:bodyPr lIns="108000" tIns="108000" rIns="108000" bIns="108000"/>
          <a:lstStyle>
            <a:lvl1pPr marL="143173" indent="-143173" defTabSz="292493">
              <a:lnSpc>
                <a:spcPct val="100000"/>
              </a:lnSpc>
              <a:spcBef>
                <a:spcPts val="600"/>
              </a:spcBef>
              <a:tabLst/>
              <a:defRPr sz="1400" b="0" i="0">
                <a:solidFill>
                  <a:schemeClr val="tx1"/>
                </a:solidFill>
                <a:latin typeface="+mn-lt"/>
                <a:ea typeface="Roboto Light" panose="02000000000000000000" pitchFamily="2" charset="0"/>
              </a:defRPr>
            </a:lvl1pPr>
            <a:lvl2pPr marL="292795" indent="-149622" defTabSz="292493">
              <a:lnSpc>
                <a:spcPct val="100000"/>
              </a:lnSpc>
              <a:spcBef>
                <a:spcPts val="600"/>
              </a:spcBef>
              <a:tabLst/>
              <a:defRPr sz="1400" b="0" i="0">
                <a:solidFill>
                  <a:schemeClr val="tx1"/>
                </a:solidFill>
                <a:latin typeface="+mn-lt"/>
                <a:ea typeface="Roboto Light" panose="02000000000000000000" pitchFamily="2" charset="0"/>
              </a:defRPr>
            </a:lvl2pPr>
            <a:lvl3pPr marL="437257" indent="-144463" defTabSz="292493">
              <a:lnSpc>
                <a:spcPct val="100000"/>
              </a:lnSpc>
              <a:spcBef>
                <a:spcPts val="600"/>
              </a:spcBef>
              <a:tabLst/>
              <a:defRPr sz="1400" b="0" i="0">
                <a:solidFill>
                  <a:schemeClr val="tx1"/>
                </a:solidFill>
                <a:latin typeface="+mn-lt"/>
                <a:ea typeface="Roboto Light" panose="02000000000000000000" pitchFamily="2" charset="0"/>
              </a:defRPr>
            </a:lvl3pPr>
            <a:lvl4pPr marL="580430" indent="-143173" defTabSz="292493">
              <a:lnSpc>
                <a:spcPct val="100000"/>
              </a:lnSpc>
              <a:spcBef>
                <a:spcPts val="600"/>
              </a:spcBef>
              <a:tabLst/>
              <a:defRPr sz="1400" b="0" i="0">
                <a:solidFill>
                  <a:schemeClr val="tx1"/>
                </a:solidFill>
                <a:latin typeface="+mn-lt"/>
                <a:ea typeface="Roboto Light" panose="02000000000000000000" pitchFamily="2" charset="0"/>
              </a:defRPr>
            </a:lvl4pPr>
            <a:lvl5pPr marL="730052" indent="-149622" defTabSz="292493">
              <a:lnSpc>
                <a:spcPct val="100000"/>
              </a:lnSpc>
              <a:spcBef>
                <a:spcPts val="600"/>
              </a:spcBef>
              <a:tabLst/>
              <a:defRPr sz="14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141250140"/>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594" userDrawn="1">
          <p15:clr>
            <a:srgbClr val="FBAE40"/>
          </p15:clr>
        </p15:guide>
        <p15:guide id="3" orient="horz" pos="754" userDrawn="1">
          <p15:clr>
            <a:srgbClr val="FBAE40"/>
          </p15:clr>
        </p15:guide>
        <p15:guide id="4" pos="4481" userDrawn="1">
          <p15:clr>
            <a:srgbClr val="FBAE40"/>
          </p15:clr>
        </p15:guide>
        <p15:guide id="5" pos="3120" userDrawn="1">
          <p15:clr>
            <a:srgbClr val="FBAE40"/>
          </p15:clr>
        </p15:guide>
        <p15:guide id="6" pos="300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9" y="2973571"/>
            <a:ext cx="7200000" cy="455429"/>
          </a:xfrm>
          <a:prstGeom prst="rect">
            <a:avLst/>
          </a:prstGeom>
        </p:spPr>
        <p:txBody>
          <a:bodyPr lIns="0" tIns="0" rIns="0" bIns="0"/>
          <a:lstStyle>
            <a:lvl1pPr algn="l">
              <a:lnSpc>
                <a:spcPct val="100000"/>
              </a:lnSpc>
              <a:defRPr sz="2400" b="1" i="0">
                <a:solidFill>
                  <a:schemeClr val="bg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40" y="3471882"/>
            <a:ext cx="7200000" cy="340988"/>
          </a:xfrm>
          <a:prstGeom prst="rect">
            <a:avLst/>
          </a:prstGeom>
        </p:spPr>
        <p:txBody>
          <a:bodyPr lIns="0" tIns="0" rIns="0" bIns="0" anchor="t" anchorCtr="0"/>
          <a:lstStyle>
            <a:lvl1pPr marL="0" indent="0">
              <a:buNone/>
              <a:defRPr sz="1800" b="0" i="0">
                <a:solidFill>
                  <a:schemeClr val="bg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Tree>
    <p:extLst>
      <p:ext uri="{BB962C8B-B14F-4D97-AF65-F5344CB8AC3E}">
        <p14:creationId xmlns:p14="http://schemas.microsoft.com/office/powerpoint/2010/main" val="17227630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82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8" y="474125"/>
            <a:ext cx="7200900" cy="412499"/>
          </a:xfrm>
          <a:prstGeom prst="rect">
            <a:avLst/>
          </a:prstGeom>
        </p:spPr>
        <p:txBody>
          <a:bodyPr lIns="0" tIns="0" rIns="0" bIns="0"/>
          <a:lstStyle>
            <a:lvl1pPr algn="l">
              <a:lnSpc>
                <a:spcPct val="100000"/>
              </a:lnSpc>
              <a:defRPr sz="2600" b="1" i="0">
                <a:solidFill>
                  <a:schemeClr val="bg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38" y="1191240"/>
            <a:ext cx="7200900" cy="340988"/>
          </a:xfrm>
          <a:prstGeom prst="rect">
            <a:avLst/>
          </a:prstGeom>
        </p:spPr>
        <p:txBody>
          <a:bodyPr lIns="0" tIns="0" rIns="0" bIns="0" anchor="t" anchorCtr="0"/>
          <a:lstStyle>
            <a:lvl1pPr marL="0" indent="0">
              <a:buNone/>
              <a:defRPr sz="1800" b="1" i="0">
                <a:solidFill>
                  <a:schemeClr val="bg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52438" y="1733055"/>
            <a:ext cx="7178752" cy="4000996"/>
          </a:xfrm>
          <a:prstGeom prst="rect">
            <a:avLst/>
          </a:prstGeom>
        </p:spPr>
        <p:txBody>
          <a:bodyPr lIns="0" tIns="0" rIns="0" bIns="0"/>
          <a:lstStyle>
            <a:lvl1pPr marL="143173" indent="-143173" defTabSz="292493">
              <a:lnSpc>
                <a:spcPct val="100000"/>
              </a:lnSpc>
              <a:tabLst/>
              <a:defRPr sz="1600" b="0" i="0">
                <a:solidFill>
                  <a:schemeClr val="bg1"/>
                </a:solidFill>
                <a:latin typeface="+mn-lt"/>
                <a:ea typeface="Roboto Light" panose="02000000000000000000" pitchFamily="2" charset="0"/>
              </a:defRPr>
            </a:lvl1pPr>
            <a:lvl2pPr marL="292795" indent="-149622" defTabSz="292493">
              <a:lnSpc>
                <a:spcPct val="100000"/>
              </a:lnSpc>
              <a:tabLst/>
              <a:defRPr sz="1600" b="0" i="0">
                <a:solidFill>
                  <a:schemeClr val="bg1"/>
                </a:solidFill>
                <a:latin typeface="+mn-lt"/>
                <a:ea typeface="Roboto Light" panose="02000000000000000000" pitchFamily="2" charset="0"/>
              </a:defRPr>
            </a:lvl2pPr>
            <a:lvl3pPr marL="437257" indent="-144463" defTabSz="292493">
              <a:lnSpc>
                <a:spcPct val="100000"/>
              </a:lnSpc>
              <a:tabLst/>
              <a:defRPr sz="1600" b="0" i="0">
                <a:solidFill>
                  <a:schemeClr val="bg1"/>
                </a:solidFill>
                <a:latin typeface="+mn-lt"/>
                <a:ea typeface="Roboto Light" panose="02000000000000000000" pitchFamily="2" charset="0"/>
              </a:defRPr>
            </a:lvl3pPr>
            <a:lvl4pPr marL="580430" indent="-143173" defTabSz="292493">
              <a:lnSpc>
                <a:spcPct val="100000"/>
              </a:lnSpc>
              <a:tabLst/>
              <a:defRPr sz="1600" b="0" i="0">
                <a:solidFill>
                  <a:schemeClr val="bg1"/>
                </a:solidFill>
                <a:latin typeface="+mn-lt"/>
                <a:ea typeface="Roboto Light" panose="02000000000000000000" pitchFamily="2" charset="0"/>
              </a:defRPr>
            </a:lvl4pPr>
            <a:lvl5pPr marL="730052" indent="-149622" defTabSz="292493">
              <a:lnSpc>
                <a:spcPct val="100000"/>
              </a:lnSpc>
              <a:tabLst/>
              <a:defRPr sz="1600" b="0" i="0">
                <a:solidFill>
                  <a:schemeClr val="bg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887794908"/>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821" userDrawn="1">
          <p15:clr>
            <a:srgbClr val="FBAE40"/>
          </p15:clr>
        </p15:guide>
        <p15:guide id="3" orient="horz" pos="75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hasCustomPrompt="1"/>
          </p:nvPr>
        </p:nvSpPr>
        <p:spPr>
          <a:xfrm>
            <a:off x="1172438" y="474125"/>
            <a:ext cx="6480900" cy="720538"/>
          </a:xfrm>
          <a:prstGeom prst="rect">
            <a:avLst/>
          </a:prstGeom>
        </p:spPr>
        <p:txBody>
          <a:bodyPr lIns="270000" tIns="0" rIns="0" bIns="0" anchor="ctr"/>
          <a:lstStyle>
            <a:lvl1pPr algn="l">
              <a:lnSpc>
                <a:spcPct val="100000"/>
              </a:lnSpc>
              <a:defRPr sz="2600" b="1" i="0">
                <a:solidFill>
                  <a:schemeClr val="bg1"/>
                </a:solidFill>
                <a:latin typeface="+mn-lt"/>
                <a:ea typeface="Roboto Black" panose="02000000000000000000" pitchFamily="2" charset="0"/>
              </a:defRPr>
            </a:lvl1pPr>
          </a:lstStyle>
          <a:p>
            <a:r>
              <a:rPr lang="en-US" dirty="0"/>
              <a:t>Session type</a:t>
            </a:r>
            <a:endParaRPr lang="en-GB" dirty="0"/>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964002" y="1733055"/>
            <a:ext cx="2149586"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Picture Placeholder 5">
            <a:extLst>
              <a:ext uri="{FF2B5EF4-FFF2-40B4-BE49-F238E27FC236}">
                <a16:creationId xmlns:a16="http://schemas.microsoft.com/office/drawing/2014/main" id="{72E4259E-CA0C-BC0B-C9A2-17EAAA36FFA0}"/>
              </a:ext>
            </a:extLst>
          </p:cNvPr>
          <p:cNvSpPr>
            <a:spLocks noGrp="1"/>
          </p:cNvSpPr>
          <p:nvPr>
            <p:ph type="pic" sz="quarter" idx="10"/>
          </p:nvPr>
        </p:nvSpPr>
        <p:spPr>
          <a:xfrm>
            <a:off x="452438" y="474663"/>
            <a:ext cx="720000" cy="720000"/>
          </a:xfrm>
          <a:prstGeom prst="rect">
            <a:avLst/>
          </a:prstGeom>
        </p:spPr>
        <p:txBody>
          <a:bodyPr/>
          <a:lstStyle>
            <a:lvl1pPr marL="0" indent="0">
              <a:buNone/>
              <a:defRPr sz="1000">
                <a:solidFill>
                  <a:schemeClr val="bg1"/>
                </a:solidFill>
              </a:defRPr>
            </a:lvl1pPr>
          </a:lstStyle>
          <a:p>
            <a:endParaRPr lang="en-GB" dirty="0"/>
          </a:p>
        </p:txBody>
      </p:sp>
      <p:sp>
        <p:nvSpPr>
          <p:cNvPr id="8" name="Content Placeholder 2">
            <a:extLst>
              <a:ext uri="{FF2B5EF4-FFF2-40B4-BE49-F238E27FC236}">
                <a16:creationId xmlns:a16="http://schemas.microsoft.com/office/drawing/2014/main" id="{43774AEC-68DA-360E-346B-E41886383E88}"/>
              </a:ext>
            </a:extLst>
          </p:cNvPr>
          <p:cNvSpPr>
            <a:spLocks noGrp="1"/>
          </p:cNvSpPr>
          <p:nvPr>
            <p:ph idx="11" hasCustomPrompt="1"/>
          </p:nvPr>
        </p:nvSpPr>
        <p:spPr>
          <a:xfrm>
            <a:off x="7295308" y="1736725"/>
            <a:ext cx="2160000"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a:extLst>
              <a:ext uri="{FF2B5EF4-FFF2-40B4-BE49-F238E27FC236}">
                <a16:creationId xmlns:a16="http://schemas.microsoft.com/office/drawing/2014/main" id="{BF0CFBFE-6D11-9226-5B5E-E3D956F9D263}"/>
              </a:ext>
            </a:extLst>
          </p:cNvPr>
          <p:cNvSpPr>
            <a:spLocks noGrp="1"/>
          </p:cNvSpPr>
          <p:nvPr>
            <p:ph idx="12" hasCustomPrompt="1"/>
          </p:nvPr>
        </p:nvSpPr>
        <p:spPr>
          <a:xfrm>
            <a:off x="450692" y="1736725"/>
            <a:ext cx="4322921"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219183159"/>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594" userDrawn="1">
          <p15:clr>
            <a:srgbClr val="FBAE40"/>
          </p15:clr>
        </p15:guide>
        <p15:guide id="3" orient="horz" pos="754" userDrawn="1">
          <p15:clr>
            <a:srgbClr val="FBAE40"/>
          </p15:clr>
        </p15:guide>
        <p15:guide id="4" pos="4481" userDrawn="1">
          <p15:clr>
            <a:srgbClr val="FBAE40"/>
          </p15:clr>
        </p15:guide>
        <p15:guide id="5" pos="3120" userDrawn="1">
          <p15:clr>
            <a:srgbClr val="FBAE40"/>
          </p15:clr>
        </p15:guide>
        <p15:guide id="6" pos="3007"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9" y="2973571"/>
            <a:ext cx="7200000" cy="455429"/>
          </a:xfrm>
          <a:prstGeom prst="rect">
            <a:avLst/>
          </a:prstGeom>
        </p:spPr>
        <p:txBody>
          <a:bodyPr lIns="0" tIns="0" rIns="0" bIns="0"/>
          <a:lstStyle>
            <a:lvl1pPr algn="l">
              <a:lnSpc>
                <a:spcPct val="100000"/>
              </a:lnSpc>
              <a:defRPr sz="2400" b="1" i="0">
                <a:solidFill>
                  <a:schemeClr val="tx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40" y="3471882"/>
            <a:ext cx="7200000" cy="340988"/>
          </a:xfrm>
          <a:prstGeom prst="rect">
            <a:avLst/>
          </a:prstGeom>
        </p:spPr>
        <p:txBody>
          <a:bodyPr lIns="0" tIns="0" rIns="0" bIns="0" anchor="t" anchorCtr="0"/>
          <a:lstStyle>
            <a:lvl1pPr marL="0" indent="0">
              <a:buNone/>
              <a:defRPr sz="1800" b="0" i="0">
                <a:solidFill>
                  <a:schemeClr val="tx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Tree>
    <p:extLst>
      <p:ext uri="{BB962C8B-B14F-4D97-AF65-F5344CB8AC3E}">
        <p14:creationId xmlns:p14="http://schemas.microsoft.com/office/powerpoint/2010/main" val="9864566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821"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8" y="474125"/>
            <a:ext cx="7200900" cy="412499"/>
          </a:xfrm>
          <a:prstGeom prst="rect">
            <a:avLst/>
          </a:prstGeom>
        </p:spPr>
        <p:txBody>
          <a:bodyPr lIns="0" tIns="0" rIns="0" bIns="0"/>
          <a:lstStyle>
            <a:lvl1pPr algn="l">
              <a:lnSpc>
                <a:spcPct val="100000"/>
              </a:lnSpc>
              <a:defRPr sz="2600" b="1" i="0">
                <a:solidFill>
                  <a:schemeClr val="tx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38" y="1191240"/>
            <a:ext cx="7200900" cy="340988"/>
          </a:xfrm>
          <a:prstGeom prst="rect">
            <a:avLst/>
          </a:prstGeom>
        </p:spPr>
        <p:txBody>
          <a:bodyPr lIns="0" tIns="0" rIns="0" bIns="0" anchor="t" anchorCtr="0"/>
          <a:lstStyle>
            <a:lvl1pPr marL="0" indent="0">
              <a:buNone/>
              <a:defRPr sz="1800" b="1" i="0">
                <a:solidFill>
                  <a:schemeClr val="tx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52438" y="1733055"/>
            <a:ext cx="7178752" cy="4000996"/>
          </a:xfrm>
          <a:prstGeom prst="rect">
            <a:avLst/>
          </a:prstGeom>
        </p:spPr>
        <p:txBody>
          <a:bodyPr lIns="0" tIns="0" rIns="0" bIns="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47728854"/>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821" userDrawn="1">
          <p15:clr>
            <a:srgbClr val="FBAE40"/>
          </p15:clr>
        </p15:guide>
        <p15:guide id="3" orient="horz" pos="75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hasCustomPrompt="1"/>
          </p:nvPr>
        </p:nvSpPr>
        <p:spPr>
          <a:xfrm>
            <a:off x="1172438" y="474125"/>
            <a:ext cx="6480900" cy="720538"/>
          </a:xfrm>
          <a:prstGeom prst="rect">
            <a:avLst/>
          </a:prstGeom>
        </p:spPr>
        <p:txBody>
          <a:bodyPr lIns="270000" tIns="0" rIns="0" bIns="0" anchor="ctr"/>
          <a:lstStyle>
            <a:lvl1pPr algn="l">
              <a:lnSpc>
                <a:spcPct val="100000"/>
              </a:lnSpc>
              <a:defRPr sz="2600" b="1" i="0">
                <a:solidFill>
                  <a:schemeClr val="tx1"/>
                </a:solidFill>
                <a:latin typeface="+mn-lt"/>
                <a:ea typeface="Roboto Black" panose="02000000000000000000" pitchFamily="2" charset="0"/>
              </a:defRPr>
            </a:lvl1pPr>
          </a:lstStyle>
          <a:p>
            <a:r>
              <a:rPr lang="en-US" dirty="0"/>
              <a:t>Session type</a:t>
            </a:r>
            <a:endParaRPr lang="en-GB" dirty="0"/>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964002" y="1733055"/>
            <a:ext cx="2149586"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Picture Placeholder 5">
            <a:extLst>
              <a:ext uri="{FF2B5EF4-FFF2-40B4-BE49-F238E27FC236}">
                <a16:creationId xmlns:a16="http://schemas.microsoft.com/office/drawing/2014/main" id="{72E4259E-CA0C-BC0B-C9A2-17EAAA36FFA0}"/>
              </a:ext>
            </a:extLst>
          </p:cNvPr>
          <p:cNvSpPr>
            <a:spLocks noGrp="1"/>
          </p:cNvSpPr>
          <p:nvPr>
            <p:ph type="pic" sz="quarter" idx="10"/>
          </p:nvPr>
        </p:nvSpPr>
        <p:spPr>
          <a:xfrm>
            <a:off x="452438" y="474663"/>
            <a:ext cx="720000" cy="720000"/>
          </a:xfrm>
          <a:prstGeom prst="rect">
            <a:avLst/>
          </a:prstGeom>
        </p:spPr>
        <p:txBody>
          <a:bodyPr/>
          <a:lstStyle>
            <a:lvl1pPr marL="0" indent="0">
              <a:buNone/>
              <a:defRPr sz="1000">
                <a:solidFill>
                  <a:schemeClr val="bg1"/>
                </a:solidFill>
              </a:defRPr>
            </a:lvl1pPr>
          </a:lstStyle>
          <a:p>
            <a:endParaRPr lang="en-GB" dirty="0"/>
          </a:p>
        </p:txBody>
      </p:sp>
      <p:sp>
        <p:nvSpPr>
          <p:cNvPr id="8" name="Content Placeholder 2">
            <a:extLst>
              <a:ext uri="{FF2B5EF4-FFF2-40B4-BE49-F238E27FC236}">
                <a16:creationId xmlns:a16="http://schemas.microsoft.com/office/drawing/2014/main" id="{43774AEC-68DA-360E-346B-E41886383E88}"/>
              </a:ext>
            </a:extLst>
          </p:cNvPr>
          <p:cNvSpPr>
            <a:spLocks noGrp="1"/>
          </p:cNvSpPr>
          <p:nvPr>
            <p:ph idx="11" hasCustomPrompt="1"/>
          </p:nvPr>
        </p:nvSpPr>
        <p:spPr>
          <a:xfrm>
            <a:off x="7295308" y="1736725"/>
            <a:ext cx="2160000"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a:extLst>
              <a:ext uri="{FF2B5EF4-FFF2-40B4-BE49-F238E27FC236}">
                <a16:creationId xmlns:a16="http://schemas.microsoft.com/office/drawing/2014/main" id="{BF0CFBFE-6D11-9226-5B5E-E3D956F9D263}"/>
              </a:ext>
            </a:extLst>
          </p:cNvPr>
          <p:cNvSpPr>
            <a:spLocks noGrp="1"/>
          </p:cNvSpPr>
          <p:nvPr>
            <p:ph idx="12" hasCustomPrompt="1"/>
          </p:nvPr>
        </p:nvSpPr>
        <p:spPr>
          <a:xfrm>
            <a:off x="450692" y="1736725"/>
            <a:ext cx="4322921"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506749259"/>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594" userDrawn="1">
          <p15:clr>
            <a:srgbClr val="FBAE40"/>
          </p15:clr>
        </p15:guide>
        <p15:guide id="3" orient="horz" pos="754" userDrawn="1">
          <p15:clr>
            <a:srgbClr val="FBAE40"/>
          </p15:clr>
        </p15:guide>
        <p15:guide id="4" pos="4481" userDrawn="1">
          <p15:clr>
            <a:srgbClr val="FBAE40"/>
          </p15:clr>
        </p15:guide>
        <p15:guide id="5" pos="3120" userDrawn="1">
          <p15:clr>
            <a:srgbClr val="FBAE40"/>
          </p15:clr>
        </p15:guide>
        <p15:guide id="6" pos="300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9" y="2973571"/>
            <a:ext cx="7200000" cy="455429"/>
          </a:xfrm>
          <a:prstGeom prst="rect">
            <a:avLst/>
          </a:prstGeom>
        </p:spPr>
        <p:txBody>
          <a:bodyPr lIns="0" tIns="0" rIns="0" bIns="0"/>
          <a:lstStyle>
            <a:lvl1pPr algn="l">
              <a:lnSpc>
                <a:spcPct val="100000"/>
              </a:lnSpc>
              <a:defRPr sz="2400" b="1" i="0">
                <a:solidFill>
                  <a:schemeClr val="bg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40" y="3471882"/>
            <a:ext cx="7200000" cy="340988"/>
          </a:xfrm>
          <a:prstGeom prst="rect">
            <a:avLst/>
          </a:prstGeom>
        </p:spPr>
        <p:txBody>
          <a:bodyPr lIns="0" tIns="0" rIns="0" bIns="0" anchor="t" anchorCtr="0"/>
          <a:lstStyle>
            <a:lvl1pPr marL="0" indent="0">
              <a:buNone/>
              <a:defRPr sz="1800" b="0" i="0">
                <a:solidFill>
                  <a:schemeClr val="bg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Tree>
    <p:extLst>
      <p:ext uri="{BB962C8B-B14F-4D97-AF65-F5344CB8AC3E}">
        <p14:creationId xmlns:p14="http://schemas.microsoft.com/office/powerpoint/2010/main" val="23629081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82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8" y="474125"/>
            <a:ext cx="7200900" cy="412499"/>
          </a:xfrm>
          <a:prstGeom prst="rect">
            <a:avLst/>
          </a:prstGeom>
        </p:spPr>
        <p:txBody>
          <a:bodyPr lIns="0" tIns="0" rIns="0" bIns="0"/>
          <a:lstStyle>
            <a:lvl1pPr algn="l">
              <a:lnSpc>
                <a:spcPct val="100000"/>
              </a:lnSpc>
              <a:defRPr sz="2600" b="1" i="0">
                <a:solidFill>
                  <a:schemeClr val="bg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38" y="1191240"/>
            <a:ext cx="7200900" cy="340988"/>
          </a:xfrm>
          <a:prstGeom prst="rect">
            <a:avLst/>
          </a:prstGeom>
        </p:spPr>
        <p:txBody>
          <a:bodyPr lIns="0" tIns="0" rIns="0" bIns="0" anchor="t" anchorCtr="0"/>
          <a:lstStyle>
            <a:lvl1pPr marL="0" indent="0">
              <a:buNone/>
              <a:defRPr sz="1800" b="1" i="0">
                <a:solidFill>
                  <a:schemeClr val="bg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52438" y="1733055"/>
            <a:ext cx="7178752" cy="4000996"/>
          </a:xfrm>
          <a:prstGeom prst="rect">
            <a:avLst/>
          </a:prstGeom>
        </p:spPr>
        <p:txBody>
          <a:bodyPr lIns="0" tIns="0" rIns="0" bIns="0"/>
          <a:lstStyle>
            <a:lvl1pPr marL="143173" indent="-143173" defTabSz="292493">
              <a:lnSpc>
                <a:spcPct val="100000"/>
              </a:lnSpc>
              <a:tabLst/>
              <a:defRPr sz="1600" b="0" i="0">
                <a:solidFill>
                  <a:schemeClr val="bg1"/>
                </a:solidFill>
                <a:latin typeface="+mn-lt"/>
                <a:ea typeface="Roboto Light" panose="02000000000000000000" pitchFamily="2" charset="0"/>
              </a:defRPr>
            </a:lvl1pPr>
            <a:lvl2pPr marL="292795" indent="-149622" defTabSz="292493">
              <a:lnSpc>
                <a:spcPct val="100000"/>
              </a:lnSpc>
              <a:tabLst/>
              <a:defRPr sz="1600" b="0" i="0">
                <a:solidFill>
                  <a:schemeClr val="bg1"/>
                </a:solidFill>
                <a:latin typeface="+mn-lt"/>
                <a:ea typeface="Roboto Light" panose="02000000000000000000" pitchFamily="2" charset="0"/>
              </a:defRPr>
            </a:lvl2pPr>
            <a:lvl3pPr marL="437257" indent="-144463" defTabSz="292493">
              <a:lnSpc>
                <a:spcPct val="100000"/>
              </a:lnSpc>
              <a:tabLst/>
              <a:defRPr sz="1600" b="0" i="0">
                <a:solidFill>
                  <a:schemeClr val="bg1"/>
                </a:solidFill>
                <a:latin typeface="+mn-lt"/>
                <a:ea typeface="Roboto Light" panose="02000000000000000000" pitchFamily="2" charset="0"/>
              </a:defRPr>
            </a:lvl3pPr>
            <a:lvl4pPr marL="580430" indent="-143173" defTabSz="292493">
              <a:lnSpc>
                <a:spcPct val="100000"/>
              </a:lnSpc>
              <a:tabLst/>
              <a:defRPr sz="1600" b="0" i="0">
                <a:solidFill>
                  <a:schemeClr val="bg1"/>
                </a:solidFill>
                <a:latin typeface="+mn-lt"/>
                <a:ea typeface="Roboto Light" panose="02000000000000000000" pitchFamily="2" charset="0"/>
              </a:defRPr>
            </a:lvl4pPr>
            <a:lvl5pPr marL="730052" indent="-149622" defTabSz="292493">
              <a:lnSpc>
                <a:spcPct val="100000"/>
              </a:lnSpc>
              <a:tabLst/>
              <a:defRPr sz="1600" b="0" i="0">
                <a:solidFill>
                  <a:schemeClr val="bg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114876888"/>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821" userDrawn="1">
          <p15:clr>
            <a:srgbClr val="FBAE40"/>
          </p15:clr>
        </p15:guide>
        <p15:guide id="3" orient="horz" pos="754"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1.jp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image" Target="../media/image1.jp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image" Target="../media/image1.jp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1.jpg"/><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AD7AA7-DF94-4AFF-A5FA-B3EEEEDACC32}"/>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452438" y="476250"/>
            <a:ext cx="540000" cy="540000"/>
          </a:xfrm>
          <a:prstGeom prst="rect">
            <a:avLst/>
          </a:prstGeom>
        </p:spPr>
      </p:pic>
    </p:spTree>
    <p:extLst>
      <p:ext uri="{BB962C8B-B14F-4D97-AF65-F5344CB8AC3E}">
        <p14:creationId xmlns:p14="http://schemas.microsoft.com/office/powerpoint/2010/main" val="2324101128"/>
      </p:ext>
    </p:extLst>
  </p:cSld>
  <p:clrMap bg1="lt1" tx1="dk1" bg2="lt2" tx2="dk2" accent1="accent1" accent2="accent2" accent3="accent3" accent4="accent4" accent5="accent5" accent6="accent6" hlink="hlink" folHlink="folHlink"/>
  <p:sldLayoutIdLst>
    <p:sldLayoutId id="2147483687" r:id="rId1"/>
  </p:sldLayoutIdLst>
  <p:hf hdr="0" dt="0"/>
  <p:txStyles>
    <p:titleStyle>
      <a:lvl1pPr algn="l" defTabSz="742931"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3" indent="-185733" algn="l" defTabSz="742931"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199" indent="-185733" algn="l" defTabSz="742931"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64" indent="-185733" algn="l" defTabSz="742931"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30"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596"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061"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27"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5993"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459"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31" rtl="0" eaLnBrk="1" latinLnBrk="0" hangingPunct="1">
        <a:defRPr sz="1463" kern="1200">
          <a:solidFill>
            <a:schemeClr val="tx1"/>
          </a:solidFill>
          <a:latin typeface="+mn-lt"/>
          <a:ea typeface="+mn-ea"/>
          <a:cs typeface="+mn-cs"/>
        </a:defRPr>
      </a:lvl1pPr>
      <a:lvl2pPr marL="371466" algn="l" defTabSz="742931" rtl="0" eaLnBrk="1" latinLnBrk="0" hangingPunct="1">
        <a:defRPr sz="1463" kern="1200">
          <a:solidFill>
            <a:schemeClr val="tx1"/>
          </a:solidFill>
          <a:latin typeface="+mn-lt"/>
          <a:ea typeface="+mn-ea"/>
          <a:cs typeface="+mn-cs"/>
        </a:defRPr>
      </a:lvl2pPr>
      <a:lvl3pPr marL="742931" algn="l" defTabSz="742931" rtl="0" eaLnBrk="1" latinLnBrk="0" hangingPunct="1">
        <a:defRPr sz="1463" kern="1200">
          <a:solidFill>
            <a:schemeClr val="tx1"/>
          </a:solidFill>
          <a:latin typeface="+mn-lt"/>
          <a:ea typeface="+mn-ea"/>
          <a:cs typeface="+mn-cs"/>
        </a:defRPr>
      </a:lvl3pPr>
      <a:lvl4pPr marL="1114397" algn="l" defTabSz="742931" rtl="0" eaLnBrk="1" latinLnBrk="0" hangingPunct="1">
        <a:defRPr sz="1463" kern="1200">
          <a:solidFill>
            <a:schemeClr val="tx1"/>
          </a:solidFill>
          <a:latin typeface="+mn-lt"/>
          <a:ea typeface="+mn-ea"/>
          <a:cs typeface="+mn-cs"/>
        </a:defRPr>
      </a:lvl4pPr>
      <a:lvl5pPr marL="1485863" algn="l" defTabSz="742931" rtl="0" eaLnBrk="1" latinLnBrk="0" hangingPunct="1">
        <a:defRPr sz="1463" kern="1200">
          <a:solidFill>
            <a:schemeClr val="tx1"/>
          </a:solidFill>
          <a:latin typeface="+mn-lt"/>
          <a:ea typeface="+mn-ea"/>
          <a:cs typeface="+mn-cs"/>
        </a:defRPr>
      </a:lvl5pPr>
      <a:lvl6pPr marL="1857329" algn="l" defTabSz="742931" rtl="0" eaLnBrk="1" latinLnBrk="0" hangingPunct="1">
        <a:defRPr sz="1463" kern="1200">
          <a:solidFill>
            <a:schemeClr val="tx1"/>
          </a:solidFill>
          <a:latin typeface="+mn-lt"/>
          <a:ea typeface="+mn-ea"/>
          <a:cs typeface="+mn-cs"/>
        </a:defRPr>
      </a:lvl6pPr>
      <a:lvl7pPr marL="2228794" algn="l" defTabSz="742931" rtl="0" eaLnBrk="1" latinLnBrk="0" hangingPunct="1">
        <a:defRPr sz="1463" kern="1200">
          <a:solidFill>
            <a:schemeClr val="tx1"/>
          </a:solidFill>
          <a:latin typeface="+mn-lt"/>
          <a:ea typeface="+mn-ea"/>
          <a:cs typeface="+mn-cs"/>
        </a:defRPr>
      </a:lvl7pPr>
      <a:lvl8pPr marL="2600260" algn="l" defTabSz="742931" rtl="0" eaLnBrk="1" latinLnBrk="0" hangingPunct="1">
        <a:defRPr sz="1463" kern="1200">
          <a:solidFill>
            <a:schemeClr val="tx1"/>
          </a:solidFill>
          <a:latin typeface="+mn-lt"/>
          <a:ea typeface="+mn-ea"/>
          <a:cs typeface="+mn-cs"/>
        </a:defRPr>
      </a:lvl8pPr>
      <a:lvl9pPr marL="2971726" algn="l" defTabSz="742931"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5" userDrawn="1">
          <p15:clr>
            <a:srgbClr val="F26B43"/>
          </p15:clr>
        </p15:guide>
        <p15:guide id="2" pos="5955" userDrawn="1">
          <p15:clr>
            <a:srgbClr val="F26B43"/>
          </p15:clr>
        </p15:guide>
        <p15:guide id="3" orient="horz" pos="300" userDrawn="1">
          <p15:clr>
            <a:srgbClr val="F26B43"/>
          </p15:clr>
        </p15:guide>
        <p15:guide id="4" orient="horz" pos="402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AB1DED-6AED-832C-D3B4-C4322217664B}"/>
              </a:ext>
              <a:ext uri="{C183D7F6-B498-43B3-948B-1728B52AA6E4}">
                <adec:decorative xmlns:adec="http://schemas.microsoft.com/office/drawing/2017/decorative" val="1"/>
              </a:ext>
            </a:extLst>
          </p:cNvPr>
          <p:cNvPicPr>
            <a:picLocks/>
          </p:cNvPicPr>
          <p:nvPr userDrawn="1"/>
        </p:nvPicPr>
        <p:blipFill>
          <a:blip r:embed="rId5"/>
          <a:stretch>
            <a:fillRect/>
          </a:stretch>
        </p:blipFill>
        <p:spPr>
          <a:xfrm>
            <a:off x="9003563" y="476250"/>
            <a:ext cx="450000" cy="453600"/>
          </a:xfrm>
          <a:prstGeom prst="rect">
            <a:avLst/>
          </a:prstGeom>
        </p:spPr>
      </p:pic>
    </p:spTree>
    <p:extLst>
      <p:ext uri="{BB962C8B-B14F-4D97-AF65-F5344CB8AC3E}">
        <p14:creationId xmlns:p14="http://schemas.microsoft.com/office/powerpoint/2010/main" val="3019905254"/>
      </p:ext>
    </p:extLst>
  </p:cSld>
  <p:clrMap bg1="lt1" tx1="dk1" bg2="lt2" tx2="dk2" accent1="accent1" accent2="accent2" accent3="accent3" accent4="accent4" accent5="accent5" accent6="accent6" hlink="hlink" folHlink="folHlink"/>
  <p:sldLayoutIdLst>
    <p:sldLayoutId id="2147483681" r:id="rId1"/>
    <p:sldLayoutId id="2147483654" r:id="rId2"/>
    <p:sldLayoutId id="2147483733" r:id="rId3"/>
  </p:sldLayoutIdLst>
  <p:hf hdr="0" dt="0"/>
  <p:txStyles>
    <p:titleStyle>
      <a:lvl1pPr algn="l" defTabSz="742931"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3" indent="-185733" algn="l" defTabSz="742931"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199" indent="-185733" algn="l" defTabSz="742931"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64" indent="-185733" algn="l" defTabSz="742931"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30"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596"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061"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27"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5993"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459"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31" rtl="0" eaLnBrk="1" latinLnBrk="0" hangingPunct="1">
        <a:defRPr sz="1463" kern="1200">
          <a:solidFill>
            <a:schemeClr val="tx1"/>
          </a:solidFill>
          <a:latin typeface="+mn-lt"/>
          <a:ea typeface="+mn-ea"/>
          <a:cs typeface="+mn-cs"/>
        </a:defRPr>
      </a:lvl1pPr>
      <a:lvl2pPr marL="371466" algn="l" defTabSz="742931" rtl="0" eaLnBrk="1" latinLnBrk="0" hangingPunct="1">
        <a:defRPr sz="1463" kern="1200">
          <a:solidFill>
            <a:schemeClr val="tx1"/>
          </a:solidFill>
          <a:latin typeface="+mn-lt"/>
          <a:ea typeface="+mn-ea"/>
          <a:cs typeface="+mn-cs"/>
        </a:defRPr>
      </a:lvl2pPr>
      <a:lvl3pPr marL="742931" algn="l" defTabSz="742931" rtl="0" eaLnBrk="1" latinLnBrk="0" hangingPunct="1">
        <a:defRPr sz="1463" kern="1200">
          <a:solidFill>
            <a:schemeClr val="tx1"/>
          </a:solidFill>
          <a:latin typeface="+mn-lt"/>
          <a:ea typeface="+mn-ea"/>
          <a:cs typeface="+mn-cs"/>
        </a:defRPr>
      </a:lvl3pPr>
      <a:lvl4pPr marL="1114397" algn="l" defTabSz="742931" rtl="0" eaLnBrk="1" latinLnBrk="0" hangingPunct="1">
        <a:defRPr sz="1463" kern="1200">
          <a:solidFill>
            <a:schemeClr val="tx1"/>
          </a:solidFill>
          <a:latin typeface="+mn-lt"/>
          <a:ea typeface="+mn-ea"/>
          <a:cs typeface="+mn-cs"/>
        </a:defRPr>
      </a:lvl4pPr>
      <a:lvl5pPr marL="1485863" algn="l" defTabSz="742931" rtl="0" eaLnBrk="1" latinLnBrk="0" hangingPunct="1">
        <a:defRPr sz="1463" kern="1200">
          <a:solidFill>
            <a:schemeClr val="tx1"/>
          </a:solidFill>
          <a:latin typeface="+mn-lt"/>
          <a:ea typeface="+mn-ea"/>
          <a:cs typeface="+mn-cs"/>
        </a:defRPr>
      </a:lvl5pPr>
      <a:lvl6pPr marL="1857329" algn="l" defTabSz="742931" rtl="0" eaLnBrk="1" latinLnBrk="0" hangingPunct="1">
        <a:defRPr sz="1463" kern="1200">
          <a:solidFill>
            <a:schemeClr val="tx1"/>
          </a:solidFill>
          <a:latin typeface="+mn-lt"/>
          <a:ea typeface="+mn-ea"/>
          <a:cs typeface="+mn-cs"/>
        </a:defRPr>
      </a:lvl6pPr>
      <a:lvl7pPr marL="2228794" algn="l" defTabSz="742931" rtl="0" eaLnBrk="1" latinLnBrk="0" hangingPunct="1">
        <a:defRPr sz="1463" kern="1200">
          <a:solidFill>
            <a:schemeClr val="tx1"/>
          </a:solidFill>
          <a:latin typeface="+mn-lt"/>
          <a:ea typeface="+mn-ea"/>
          <a:cs typeface="+mn-cs"/>
        </a:defRPr>
      </a:lvl7pPr>
      <a:lvl8pPr marL="2600260" algn="l" defTabSz="742931" rtl="0" eaLnBrk="1" latinLnBrk="0" hangingPunct="1">
        <a:defRPr sz="1463" kern="1200">
          <a:solidFill>
            <a:schemeClr val="tx1"/>
          </a:solidFill>
          <a:latin typeface="+mn-lt"/>
          <a:ea typeface="+mn-ea"/>
          <a:cs typeface="+mn-cs"/>
        </a:defRPr>
      </a:lvl8pPr>
      <a:lvl9pPr marL="2971726" algn="l" defTabSz="742931"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5" userDrawn="1">
          <p15:clr>
            <a:srgbClr val="F26B43"/>
          </p15:clr>
        </p15:guide>
        <p15:guide id="2" pos="5955" userDrawn="1">
          <p15:clr>
            <a:srgbClr val="F26B43"/>
          </p15:clr>
        </p15:guide>
        <p15:guide id="3" orient="horz" pos="300" userDrawn="1">
          <p15:clr>
            <a:srgbClr val="F26B43"/>
          </p15:clr>
        </p15:guide>
        <p15:guide id="4" orient="horz" pos="4020" userDrawn="1">
          <p15:clr>
            <a:srgbClr val="F26B43"/>
          </p15:clr>
        </p15:guide>
        <p15:guide id="5" orient="horz" pos="361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7797BC"/>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AB1DED-6AED-832C-D3B4-C4322217664B}"/>
              </a:ext>
              <a:ext uri="{C183D7F6-B498-43B3-948B-1728B52AA6E4}">
                <adec:decorative xmlns:adec="http://schemas.microsoft.com/office/drawing/2017/decorative" val="1"/>
              </a:ext>
            </a:extLst>
          </p:cNvPr>
          <p:cNvPicPr>
            <a:picLocks/>
          </p:cNvPicPr>
          <p:nvPr userDrawn="1"/>
        </p:nvPicPr>
        <p:blipFill>
          <a:blip r:embed="rId5"/>
          <a:stretch>
            <a:fillRect/>
          </a:stretch>
        </p:blipFill>
        <p:spPr>
          <a:xfrm>
            <a:off x="9003563" y="476250"/>
            <a:ext cx="450000" cy="453600"/>
          </a:xfrm>
          <a:prstGeom prst="rect">
            <a:avLst/>
          </a:prstGeom>
        </p:spPr>
      </p:pic>
    </p:spTree>
    <p:extLst>
      <p:ext uri="{BB962C8B-B14F-4D97-AF65-F5344CB8AC3E}">
        <p14:creationId xmlns:p14="http://schemas.microsoft.com/office/powerpoint/2010/main" val="302826102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Lst>
  <p:hf hdr="0" dt="0"/>
  <p:txStyles>
    <p:titleStyle>
      <a:lvl1pPr algn="l" defTabSz="742931"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3" indent="-185733" algn="l" defTabSz="742931"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199" indent="-185733" algn="l" defTabSz="742931"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64" indent="-185733" algn="l" defTabSz="742931"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30"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596"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061"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27"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5993"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459"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31" rtl="0" eaLnBrk="1" latinLnBrk="0" hangingPunct="1">
        <a:defRPr sz="1463" kern="1200">
          <a:solidFill>
            <a:schemeClr val="tx1"/>
          </a:solidFill>
          <a:latin typeface="+mn-lt"/>
          <a:ea typeface="+mn-ea"/>
          <a:cs typeface="+mn-cs"/>
        </a:defRPr>
      </a:lvl1pPr>
      <a:lvl2pPr marL="371466" algn="l" defTabSz="742931" rtl="0" eaLnBrk="1" latinLnBrk="0" hangingPunct="1">
        <a:defRPr sz="1463" kern="1200">
          <a:solidFill>
            <a:schemeClr val="tx1"/>
          </a:solidFill>
          <a:latin typeface="+mn-lt"/>
          <a:ea typeface="+mn-ea"/>
          <a:cs typeface="+mn-cs"/>
        </a:defRPr>
      </a:lvl2pPr>
      <a:lvl3pPr marL="742931" algn="l" defTabSz="742931" rtl="0" eaLnBrk="1" latinLnBrk="0" hangingPunct="1">
        <a:defRPr sz="1463" kern="1200">
          <a:solidFill>
            <a:schemeClr val="tx1"/>
          </a:solidFill>
          <a:latin typeface="+mn-lt"/>
          <a:ea typeface="+mn-ea"/>
          <a:cs typeface="+mn-cs"/>
        </a:defRPr>
      </a:lvl3pPr>
      <a:lvl4pPr marL="1114397" algn="l" defTabSz="742931" rtl="0" eaLnBrk="1" latinLnBrk="0" hangingPunct="1">
        <a:defRPr sz="1463" kern="1200">
          <a:solidFill>
            <a:schemeClr val="tx1"/>
          </a:solidFill>
          <a:latin typeface="+mn-lt"/>
          <a:ea typeface="+mn-ea"/>
          <a:cs typeface="+mn-cs"/>
        </a:defRPr>
      </a:lvl4pPr>
      <a:lvl5pPr marL="1485863" algn="l" defTabSz="742931" rtl="0" eaLnBrk="1" latinLnBrk="0" hangingPunct="1">
        <a:defRPr sz="1463" kern="1200">
          <a:solidFill>
            <a:schemeClr val="tx1"/>
          </a:solidFill>
          <a:latin typeface="+mn-lt"/>
          <a:ea typeface="+mn-ea"/>
          <a:cs typeface="+mn-cs"/>
        </a:defRPr>
      </a:lvl5pPr>
      <a:lvl6pPr marL="1857329" algn="l" defTabSz="742931" rtl="0" eaLnBrk="1" latinLnBrk="0" hangingPunct="1">
        <a:defRPr sz="1463" kern="1200">
          <a:solidFill>
            <a:schemeClr val="tx1"/>
          </a:solidFill>
          <a:latin typeface="+mn-lt"/>
          <a:ea typeface="+mn-ea"/>
          <a:cs typeface="+mn-cs"/>
        </a:defRPr>
      </a:lvl6pPr>
      <a:lvl7pPr marL="2228794" algn="l" defTabSz="742931" rtl="0" eaLnBrk="1" latinLnBrk="0" hangingPunct="1">
        <a:defRPr sz="1463" kern="1200">
          <a:solidFill>
            <a:schemeClr val="tx1"/>
          </a:solidFill>
          <a:latin typeface="+mn-lt"/>
          <a:ea typeface="+mn-ea"/>
          <a:cs typeface="+mn-cs"/>
        </a:defRPr>
      </a:lvl7pPr>
      <a:lvl8pPr marL="2600260" algn="l" defTabSz="742931" rtl="0" eaLnBrk="1" latinLnBrk="0" hangingPunct="1">
        <a:defRPr sz="1463" kern="1200">
          <a:solidFill>
            <a:schemeClr val="tx1"/>
          </a:solidFill>
          <a:latin typeface="+mn-lt"/>
          <a:ea typeface="+mn-ea"/>
          <a:cs typeface="+mn-cs"/>
        </a:defRPr>
      </a:lvl8pPr>
      <a:lvl9pPr marL="2971726" algn="l" defTabSz="742931"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5" userDrawn="1">
          <p15:clr>
            <a:srgbClr val="F26B43"/>
          </p15:clr>
        </p15:guide>
        <p15:guide id="2" pos="5955" userDrawn="1">
          <p15:clr>
            <a:srgbClr val="F26B43"/>
          </p15:clr>
        </p15:guide>
        <p15:guide id="3" orient="horz" pos="300" userDrawn="1">
          <p15:clr>
            <a:srgbClr val="F26B43"/>
          </p15:clr>
        </p15:guide>
        <p15:guide id="4" orient="horz" pos="4020" userDrawn="1">
          <p15:clr>
            <a:srgbClr val="F26B43"/>
          </p15:clr>
        </p15:guide>
        <p15:guide id="5" orient="horz" pos="3612"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AB1DED-6AED-832C-D3B4-C4322217664B}"/>
              </a:ext>
              <a:ext uri="{C183D7F6-B498-43B3-948B-1728B52AA6E4}">
                <adec:decorative xmlns:adec="http://schemas.microsoft.com/office/drawing/2017/decorative" val="1"/>
              </a:ext>
            </a:extLst>
          </p:cNvPr>
          <p:cNvPicPr>
            <a:picLocks/>
          </p:cNvPicPr>
          <p:nvPr userDrawn="1"/>
        </p:nvPicPr>
        <p:blipFill>
          <a:blip r:embed="rId5"/>
          <a:stretch>
            <a:fillRect/>
          </a:stretch>
        </p:blipFill>
        <p:spPr>
          <a:xfrm>
            <a:off x="9003563" y="476250"/>
            <a:ext cx="450000" cy="453600"/>
          </a:xfrm>
          <a:prstGeom prst="rect">
            <a:avLst/>
          </a:prstGeom>
        </p:spPr>
      </p:pic>
    </p:spTree>
    <p:extLst>
      <p:ext uri="{BB962C8B-B14F-4D97-AF65-F5344CB8AC3E}">
        <p14:creationId xmlns:p14="http://schemas.microsoft.com/office/powerpoint/2010/main" val="77351297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Lst>
  <p:hf hdr="0" dt="0"/>
  <p:txStyles>
    <p:titleStyle>
      <a:lvl1pPr algn="l" defTabSz="742931"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3" indent="-185733" algn="l" defTabSz="742931"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199" indent="-185733" algn="l" defTabSz="742931"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64" indent="-185733" algn="l" defTabSz="742931"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30"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596"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061"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27"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5993"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459"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31" rtl="0" eaLnBrk="1" latinLnBrk="0" hangingPunct="1">
        <a:defRPr sz="1463" kern="1200">
          <a:solidFill>
            <a:schemeClr val="tx1"/>
          </a:solidFill>
          <a:latin typeface="+mn-lt"/>
          <a:ea typeface="+mn-ea"/>
          <a:cs typeface="+mn-cs"/>
        </a:defRPr>
      </a:lvl1pPr>
      <a:lvl2pPr marL="371466" algn="l" defTabSz="742931" rtl="0" eaLnBrk="1" latinLnBrk="0" hangingPunct="1">
        <a:defRPr sz="1463" kern="1200">
          <a:solidFill>
            <a:schemeClr val="tx1"/>
          </a:solidFill>
          <a:latin typeface="+mn-lt"/>
          <a:ea typeface="+mn-ea"/>
          <a:cs typeface="+mn-cs"/>
        </a:defRPr>
      </a:lvl2pPr>
      <a:lvl3pPr marL="742931" algn="l" defTabSz="742931" rtl="0" eaLnBrk="1" latinLnBrk="0" hangingPunct="1">
        <a:defRPr sz="1463" kern="1200">
          <a:solidFill>
            <a:schemeClr val="tx1"/>
          </a:solidFill>
          <a:latin typeface="+mn-lt"/>
          <a:ea typeface="+mn-ea"/>
          <a:cs typeface="+mn-cs"/>
        </a:defRPr>
      </a:lvl3pPr>
      <a:lvl4pPr marL="1114397" algn="l" defTabSz="742931" rtl="0" eaLnBrk="1" latinLnBrk="0" hangingPunct="1">
        <a:defRPr sz="1463" kern="1200">
          <a:solidFill>
            <a:schemeClr val="tx1"/>
          </a:solidFill>
          <a:latin typeface="+mn-lt"/>
          <a:ea typeface="+mn-ea"/>
          <a:cs typeface="+mn-cs"/>
        </a:defRPr>
      </a:lvl4pPr>
      <a:lvl5pPr marL="1485863" algn="l" defTabSz="742931" rtl="0" eaLnBrk="1" latinLnBrk="0" hangingPunct="1">
        <a:defRPr sz="1463" kern="1200">
          <a:solidFill>
            <a:schemeClr val="tx1"/>
          </a:solidFill>
          <a:latin typeface="+mn-lt"/>
          <a:ea typeface="+mn-ea"/>
          <a:cs typeface="+mn-cs"/>
        </a:defRPr>
      </a:lvl5pPr>
      <a:lvl6pPr marL="1857329" algn="l" defTabSz="742931" rtl="0" eaLnBrk="1" latinLnBrk="0" hangingPunct="1">
        <a:defRPr sz="1463" kern="1200">
          <a:solidFill>
            <a:schemeClr val="tx1"/>
          </a:solidFill>
          <a:latin typeface="+mn-lt"/>
          <a:ea typeface="+mn-ea"/>
          <a:cs typeface="+mn-cs"/>
        </a:defRPr>
      </a:lvl6pPr>
      <a:lvl7pPr marL="2228794" algn="l" defTabSz="742931" rtl="0" eaLnBrk="1" latinLnBrk="0" hangingPunct="1">
        <a:defRPr sz="1463" kern="1200">
          <a:solidFill>
            <a:schemeClr val="tx1"/>
          </a:solidFill>
          <a:latin typeface="+mn-lt"/>
          <a:ea typeface="+mn-ea"/>
          <a:cs typeface="+mn-cs"/>
        </a:defRPr>
      </a:lvl7pPr>
      <a:lvl8pPr marL="2600260" algn="l" defTabSz="742931" rtl="0" eaLnBrk="1" latinLnBrk="0" hangingPunct="1">
        <a:defRPr sz="1463" kern="1200">
          <a:solidFill>
            <a:schemeClr val="tx1"/>
          </a:solidFill>
          <a:latin typeface="+mn-lt"/>
          <a:ea typeface="+mn-ea"/>
          <a:cs typeface="+mn-cs"/>
        </a:defRPr>
      </a:lvl8pPr>
      <a:lvl9pPr marL="2971726" algn="l" defTabSz="742931"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5" userDrawn="1">
          <p15:clr>
            <a:srgbClr val="F26B43"/>
          </p15:clr>
        </p15:guide>
        <p15:guide id="2" pos="5955" userDrawn="1">
          <p15:clr>
            <a:srgbClr val="F26B43"/>
          </p15:clr>
        </p15:guide>
        <p15:guide id="3" orient="horz" pos="300" userDrawn="1">
          <p15:clr>
            <a:srgbClr val="F26B43"/>
          </p15:clr>
        </p15:guide>
        <p15:guide id="4" orient="horz" pos="4020" userDrawn="1">
          <p15:clr>
            <a:srgbClr val="F26B43"/>
          </p15:clr>
        </p15:guide>
        <p15:guide id="5" orient="horz" pos="3612"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B7E0DB"/>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AB1DED-6AED-832C-D3B4-C4322217664B}"/>
              </a:ext>
              <a:ext uri="{C183D7F6-B498-43B3-948B-1728B52AA6E4}">
                <adec:decorative xmlns:adec="http://schemas.microsoft.com/office/drawing/2017/decorative" val="1"/>
              </a:ext>
            </a:extLst>
          </p:cNvPr>
          <p:cNvPicPr>
            <a:picLocks/>
          </p:cNvPicPr>
          <p:nvPr userDrawn="1"/>
        </p:nvPicPr>
        <p:blipFill>
          <a:blip r:embed="rId5"/>
          <a:stretch>
            <a:fillRect/>
          </a:stretch>
        </p:blipFill>
        <p:spPr>
          <a:xfrm>
            <a:off x="9003563" y="476250"/>
            <a:ext cx="450000" cy="453600"/>
          </a:xfrm>
          <a:prstGeom prst="rect">
            <a:avLst/>
          </a:prstGeom>
        </p:spPr>
      </p:pic>
    </p:spTree>
    <p:extLst>
      <p:ext uri="{BB962C8B-B14F-4D97-AF65-F5344CB8AC3E}">
        <p14:creationId xmlns:p14="http://schemas.microsoft.com/office/powerpoint/2010/main" val="4215463330"/>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Lst>
  <p:hf hdr="0" dt="0"/>
  <p:txStyles>
    <p:titleStyle>
      <a:lvl1pPr algn="l" defTabSz="742931"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3" indent="-185733" algn="l" defTabSz="742931"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199" indent="-185733" algn="l" defTabSz="742931"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64" indent="-185733" algn="l" defTabSz="742931"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30"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596"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061"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27"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5993"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459"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31" rtl="0" eaLnBrk="1" latinLnBrk="0" hangingPunct="1">
        <a:defRPr sz="1463" kern="1200">
          <a:solidFill>
            <a:schemeClr val="tx1"/>
          </a:solidFill>
          <a:latin typeface="+mn-lt"/>
          <a:ea typeface="+mn-ea"/>
          <a:cs typeface="+mn-cs"/>
        </a:defRPr>
      </a:lvl1pPr>
      <a:lvl2pPr marL="371466" algn="l" defTabSz="742931" rtl="0" eaLnBrk="1" latinLnBrk="0" hangingPunct="1">
        <a:defRPr sz="1463" kern="1200">
          <a:solidFill>
            <a:schemeClr val="tx1"/>
          </a:solidFill>
          <a:latin typeface="+mn-lt"/>
          <a:ea typeface="+mn-ea"/>
          <a:cs typeface="+mn-cs"/>
        </a:defRPr>
      </a:lvl2pPr>
      <a:lvl3pPr marL="742931" algn="l" defTabSz="742931" rtl="0" eaLnBrk="1" latinLnBrk="0" hangingPunct="1">
        <a:defRPr sz="1463" kern="1200">
          <a:solidFill>
            <a:schemeClr val="tx1"/>
          </a:solidFill>
          <a:latin typeface="+mn-lt"/>
          <a:ea typeface="+mn-ea"/>
          <a:cs typeface="+mn-cs"/>
        </a:defRPr>
      </a:lvl3pPr>
      <a:lvl4pPr marL="1114397" algn="l" defTabSz="742931" rtl="0" eaLnBrk="1" latinLnBrk="0" hangingPunct="1">
        <a:defRPr sz="1463" kern="1200">
          <a:solidFill>
            <a:schemeClr val="tx1"/>
          </a:solidFill>
          <a:latin typeface="+mn-lt"/>
          <a:ea typeface="+mn-ea"/>
          <a:cs typeface="+mn-cs"/>
        </a:defRPr>
      </a:lvl4pPr>
      <a:lvl5pPr marL="1485863" algn="l" defTabSz="742931" rtl="0" eaLnBrk="1" latinLnBrk="0" hangingPunct="1">
        <a:defRPr sz="1463" kern="1200">
          <a:solidFill>
            <a:schemeClr val="tx1"/>
          </a:solidFill>
          <a:latin typeface="+mn-lt"/>
          <a:ea typeface="+mn-ea"/>
          <a:cs typeface="+mn-cs"/>
        </a:defRPr>
      </a:lvl5pPr>
      <a:lvl6pPr marL="1857329" algn="l" defTabSz="742931" rtl="0" eaLnBrk="1" latinLnBrk="0" hangingPunct="1">
        <a:defRPr sz="1463" kern="1200">
          <a:solidFill>
            <a:schemeClr val="tx1"/>
          </a:solidFill>
          <a:latin typeface="+mn-lt"/>
          <a:ea typeface="+mn-ea"/>
          <a:cs typeface="+mn-cs"/>
        </a:defRPr>
      </a:lvl6pPr>
      <a:lvl7pPr marL="2228794" algn="l" defTabSz="742931" rtl="0" eaLnBrk="1" latinLnBrk="0" hangingPunct="1">
        <a:defRPr sz="1463" kern="1200">
          <a:solidFill>
            <a:schemeClr val="tx1"/>
          </a:solidFill>
          <a:latin typeface="+mn-lt"/>
          <a:ea typeface="+mn-ea"/>
          <a:cs typeface="+mn-cs"/>
        </a:defRPr>
      </a:lvl7pPr>
      <a:lvl8pPr marL="2600260" algn="l" defTabSz="742931" rtl="0" eaLnBrk="1" latinLnBrk="0" hangingPunct="1">
        <a:defRPr sz="1463" kern="1200">
          <a:solidFill>
            <a:schemeClr val="tx1"/>
          </a:solidFill>
          <a:latin typeface="+mn-lt"/>
          <a:ea typeface="+mn-ea"/>
          <a:cs typeface="+mn-cs"/>
        </a:defRPr>
      </a:lvl8pPr>
      <a:lvl9pPr marL="2971726" algn="l" defTabSz="742931"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5" userDrawn="1">
          <p15:clr>
            <a:srgbClr val="F26B43"/>
          </p15:clr>
        </p15:guide>
        <p15:guide id="2" pos="5955" userDrawn="1">
          <p15:clr>
            <a:srgbClr val="F26B43"/>
          </p15:clr>
        </p15:guide>
        <p15:guide id="3" orient="horz" pos="300" userDrawn="1">
          <p15:clr>
            <a:srgbClr val="F26B43"/>
          </p15:clr>
        </p15:guide>
        <p15:guide id="4" orient="horz" pos="4020" userDrawn="1">
          <p15:clr>
            <a:srgbClr val="F26B43"/>
          </p15:clr>
        </p15:guide>
        <p15:guide id="5" orient="horz" pos="3612"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AB1DED-6AED-832C-D3B4-C4322217664B}"/>
              </a:ext>
              <a:ext uri="{C183D7F6-B498-43B3-948B-1728B52AA6E4}">
                <adec:decorative xmlns:adec="http://schemas.microsoft.com/office/drawing/2017/decorative" val="1"/>
              </a:ext>
            </a:extLst>
          </p:cNvPr>
          <p:cNvPicPr>
            <a:picLocks/>
          </p:cNvPicPr>
          <p:nvPr userDrawn="1"/>
        </p:nvPicPr>
        <p:blipFill>
          <a:blip r:embed="rId5"/>
          <a:stretch>
            <a:fillRect/>
          </a:stretch>
        </p:blipFill>
        <p:spPr>
          <a:xfrm>
            <a:off x="9003563" y="476250"/>
            <a:ext cx="450000" cy="453600"/>
          </a:xfrm>
          <a:prstGeom prst="rect">
            <a:avLst/>
          </a:prstGeom>
        </p:spPr>
      </p:pic>
    </p:spTree>
    <p:extLst>
      <p:ext uri="{BB962C8B-B14F-4D97-AF65-F5344CB8AC3E}">
        <p14:creationId xmlns:p14="http://schemas.microsoft.com/office/powerpoint/2010/main" val="480685240"/>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Lst>
  <p:hf hdr="0" dt="0"/>
  <p:txStyles>
    <p:titleStyle>
      <a:lvl1pPr algn="l" defTabSz="742931"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3" indent="-185733" algn="l" defTabSz="742931"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199" indent="-185733" algn="l" defTabSz="742931"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64" indent="-185733" algn="l" defTabSz="742931"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30"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596"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061"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27"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5993"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459"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31" rtl="0" eaLnBrk="1" latinLnBrk="0" hangingPunct="1">
        <a:defRPr sz="1463" kern="1200">
          <a:solidFill>
            <a:schemeClr val="tx1"/>
          </a:solidFill>
          <a:latin typeface="+mn-lt"/>
          <a:ea typeface="+mn-ea"/>
          <a:cs typeface="+mn-cs"/>
        </a:defRPr>
      </a:lvl1pPr>
      <a:lvl2pPr marL="371466" algn="l" defTabSz="742931" rtl="0" eaLnBrk="1" latinLnBrk="0" hangingPunct="1">
        <a:defRPr sz="1463" kern="1200">
          <a:solidFill>
            <a:schemeClr val="tx1"/>
          </a:solidFill>
          <a:latin typeface="+mn-lt"/>
          <a:ea typeface="+mn-ea"/>
          <a:cs typeface="+mn-cs"/>
        </a:defRPr>
      </a:lvl2pPr>
      <a:lvl3pPr marL="742931" algn="l" defTabSz="742931" rtl="0" eaLnBrk="1" latinLnBrk="0" hangingPunct="1">
        <a:defRPr sz="1463" kern="1200">
          <a:solidFill>
            <a:schemeClr val="tx1"/>
          </a:solidFill>
          <a:latin typeface="+mn-lt"/>
          <a:ea typeface="+mn-ea"/>
          <a:cs typeface="+mn-cs"/>
        </a:defRPr>
      </a:lvl3pPr>
      <a:lvl4pPr marL="1114397" algn="l" defTabSz="742931" rtl="0" eaLnBrk="1" latinLnBrk="0" hangingPunct="1">
        <a:defRPr sz="1463" kern="1200">
          <a:solidFill>
            <a:schemeClr val="tx1"/>
          </a:solidFill>
          <a:latin typeface="+mn-lt"/>
          <a:ea typeface="+mn-ea"/>
          <a:cs typeface="+mn-cs"/>
        </a:defRPr>
      </a:lvl4pPr>
      <a:lvl5pPr marL="1485863" algn="l" defTabSz="742931" rtl="0" eaLnBrk="1" latinLnBrk="0" hangingPunct="1">
        <a:defRPr sz="1463" kern="1200">
          <a:solidFill>
            <a:schemeClr val="tx1"/>
          </a:solidFill>
          <a:latin typeface="+mn-lt"/>
          <a:ea typeface="+mn-ea"/>
          <a:cs typeface="+mn-cs"/>
        </a:defRPr>
      </a:lvl5pPr>
      <a:lvl6pPr marL="1857329" algn="l" defTabSz="742931" rtl="0" eaLnBrk="1" latinLnBrk="0" hangingPunct="1">
        <a:defRPr sz="1463" kern="1200">
          <a:solidFill>
            <a:schemeClr val="tx1"/>
          </a:solidFill>
          <a:latin typeface="+mn-lt"/>
          <a:ea typeface="+mn-ea"/>
          <a:cs typeface="+mn-cs"/>
        </a:defRPr>
      </a:lvl6pPr>
      <a:lvl7pPr marL="2228794" algn="l" defTabSz="742931" rtl="0" eaLnBrk="1" latinLnBrk="0" hangingPunct="1">
        <a:defRPr sz="1463" kern="1200">
          <a:solidFill>
            <a:schemeClr val="tx1"/>
          </a:solidFill>
          <a:latin typeface="+mn-lt"/>
          <a:ea typeface="+mn-ea"/>
          <a:cs typeface="+mn-cs"/>
        </a:defRPr>
      </a:lvl7pPr>
      <a:lvl8pPr marL="2600260" algn="l" defTabSz="742931" rtl="0" eaLnBrk="1" latinLnBrk="0" hangingPunct="1">
        <a:defRPr sz="1463" kern="1200">
          <a:solidFill>
            <a:schemeClr val="tx1"/>
          </a:solidFill>
          <a:latin typeface="+mn-lt"/>
          <a:ea typeface="+mn-ea"/>
          <a:cs typeface="+mn-cs"/>
        </a:defRPr>
      </a:lvl8pPr>
      <a:lvl9pPr marL="2971726" algn="l" defTabSz="742931"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5" userDrawn="1">
          <p15:clr>
            <a:srgbClr val="F26B43"/>
          </p15:clr>
        </p15:guide>
        <p15:guide id="2" pos="5955" userDrawn="1">
          <p15:clr>
            <a:srgbClr val="F26B43"/>
          </p15:clr>
        </p15:guide>
        <p15:guide id="3" orient="horz" pos="300" userDrawn="1">
          <p15:clr>
            <a:srgbClr val="F26B43"/>
          </p15:clr>
        </p15:guide>
        <p15:guide id="4" orient="horz" pos="4020" userDrawn="1">
          <p15:clr>
            <a:srgbClr val="F26B43"/>
          </p15:clr>
        </p15:guide>
        <p15:guide id="5" orient="horz" pos="361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hyperlink" Target="https://creativecommons.org/licenses/by-nc-sa/4.0/"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ji.sc/beyond-blended-guid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slide" Target="slide4.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slide" Target="slide4.xml"/></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slide" Target="slide4.xml"/></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slide" Target="slide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xml"/><Relationship Id="rId1" Type="http://schemas.openxmlformats.org/officeDocument/2006/relationships/slideLayout" Target="../slideLayouts/slideLayout16.xml"/><Relationship Id="rId4" Type="http://schemas.openxmlformats.org/officeDocument/2006/relationships/image" Target="../media/image10.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slide" Target="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slide" Target="slide4.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slide" Target="slide4.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slide" Target="sl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FE8ED70B-7017-E6C3-20BF-FCB3ED059781}"/>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69791" y="504095"/>
            <a:ext cx="5583771" cy="5877653"/>
          </a:xfrm>
          <a:prstGeom prst="rect">
            <a:avLst/>
          </a:prstGeom>
        </p:spPr>
      </p:pic>
      <p:sp>
        <p:nvSpPr>
          <p:cNvPr id="2" name="Title 1">
            <a:extLst>
              <a:ext uri="{FF2B5EF4-FFF2-40B4-BE49-F238E27FC236}">
                <a16:creationId xmlns:a16="http://schemas.microsoft.com/office/drawing/2014/main" id="{26F9847D-1886-8D02-76ED-68C690A27C45}"/>
              </a:ext>
            </a:extLst>
          </p:cNvPr>
          <p:cNvSpPr>
            <a:spLocks noGrp="1"/>
          </p:cNvSpPr>
          <p:nvPr>
            <p:ph type="title"/>
          </p:nvPr>
        </p:nvSpPr>
        <p:spPr/>
        <p:txBody>
          <a:bodyPr/>
          <a:lstStyle/>
          <a:p>
            <a:r>
              <a:rPr lang="en-GB" dirty="0">
                <a:solidFill>
                  <a:schemeClr val="bg1"/>
                </a:solidFill>
              </a:rPr>
              <a:t>Session types:</a:t>
            </a:r>
            <a:br>
              <a:rPr lang="en-GB" dirty="0">
                <a:solidFill>
                  <a:schemeClr val="bg1"/>
                </a:solidFill>
              </a:rPr>
            </a:br>
            <a:r>
              <a:rPr lang="en-GB" dirty="0">
                <a:solidFill>
                  <a:schemeClr val="bg1"/>
                </a:solidFill>
              </a:rPr>
              <a:t>Live in-place</a:t>
            </a:r>
          </a:p>
        </p:txBody>
      </p:sp>
      <p:sp>
        <p:nvSpPr>
          <p:cNvPr id="3" name="Text Placeholder 2">
            <a:extLst>
              <a:ext uri="{FF2B5EF4-FFF2-40B4-BE49-F238E27FC236}">
                <a16:creationId xmlns:a16="http://schemas.microsoft.com/office/drawing/2014/main" id="{964C1C71-AD94-DCE3-86E2-8A9DE4FCF222}"/>
              </a:ext>
            </a:extLst>
          </p:cNvPr>
          <p:cNvSpPr>
            <a:spLocks noGrp="1"/>
          </p:cNvSpPr>
          <p:nvPr>
            <p:ph type="body" idx="13"/>
          </p:nvPr>
        </p:nvSpPr>
        <p:spPr/>
        <p:txBody>
          <a:bodyPr/>
          <a:lstStyle/>
          <a:p>
            <a:r>
              <a:rPr lang="en-GB" sz="2400" dirty="0">
                <a:solidFill>
                  <a:schemeClr val="bg1"/>
                </a:solidFill>
              </a:rPr>
              <a:t>These session type cards were produced by Jisc for the Beyond Blended project to support curriculum and course design. There are four sets of cards, one each for the four ‘modes of participation’ in learning. </a:t>
            </a:r>
          </a:p>
          <a:p>
            <a:r>
              <a:rPr lang="en-GB" sz="2400" dirty="0">
                <a:solidFill>
                  <a:schemeClr val="bg1"/>
                </a:solidFill>
              </a:rPr>
              <a:t>For more about the modes, visit the </a:t>
            </a:r>
            <a:r>
              <a:rPr lang="en-GB" sz="2400" dirty="0">
                <a:solidFill>
                  <a:schemeClr val="bg1"/>
                </a:solidFill>
                <a:hlinkClick r:id="rId4">
                  <a:extLst>
                    <a:ext uri="{A12FA001-AC4F-418D-AE19-62706E023703}">
                      <ahyp:hlinkClr xmlns:ahyp="http://schemas.microsoft.com/office/drawing/2018/hyperlinkcolor" val="tx"/>
                    </a:ext>
                  </a:extLst>
                </a:hlinkClick>
              </a:rPr>
              <a:t>Beyond Blended web guide</a:t>
            </a:r>
            <a:endParaRPr lang="en-GB" sz="2400" dirty="0">
              <a:solidFill>
                <a:schemeClr val="bg1"/>
              </a:solidFill>
            </a:endParaRPr>
          </a:p>
          <a:p>
            <a:endParaRPr lang="en-GB" dirty="0">
              <a:solidFill>
                <a:schemeClr val="bg1"/>
              </a:solidFill>
            </a:endParaRPr>
          </a:p>
        </p:txBody>
      </p:sp>
      <p:pic>
        <p:nvPicPr>
          <p:cNvPr id="4" name="Graphic 3" descr="CC-BY-NC-SA logo">
            <a:extLst>
              <a:ext uri="{FF2B5EF4-FFF2-40B4-BE49-F238E27FC236}">
                <a16:creationId xmlns:a16="http://schemas.microsoft.com/office/drawing/2014/main" id="{EACDE38A-14DD-97FB-EF5C-B12D8E348F6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10562" y="5912691"/>
            <a:ext cx="1143000" cy="393700"/>
          </a:xfrm>
          <a:prstGeom prst="rect">
            <a:avLst/>
          </a:prstGeom>
        </p:spPr>
      </p:pic>
      <p:sp>
        <p:nvSpPr>
          <p:cNvPr id="5" name="TextBox 4">
            <a:extLst>
              <a:ext uri="{FF2B5EF4-FFF2-40B4-BE49-F238E27FC236}">
                <a16:creationId xmlns:a16="http://schemas.microsoft.com/office/drawing/2014/main" id="{CB366B0D-B30C-42F4-3992-14A7D956AB2C}"/>
              </a:ext>
            </a:extLst>
          </p:cNvPr>
          <p:cNvSpPr txBox="1"/>
          <p:nvPr/>
        </p:nvSpPr>
        <p:spPr>
          <a:xfrm>
            <a:off x="6305049" y="6366371"/>
            <a:ext cx="3353803" cy="246221"/>
          </a:xfrm>
          <a:prstGeom prst="rect">
            <a:avLst/>
          </a:prstGeom>
          <a:noFill/>
        </p:spPr>
        <p:txBody>
          <a:bodyPr wrap="square">
            <a:spAutoFit/>
          </a:bodyPr>
          <a:lstStyle/>
          <a:p>
            <a:r>
              <a:rPr lang="en-US" sz="1000" dirty="0">
                <a:solidFill>
                  <a:schemeClr val="bg1"/>
                </a:solidFill>
              </a:rPr>
              <a:t> This document is made available under </a:t>
            </a:r>
            <a:r>
              <a:rPr lang="en-US" sz="1000" dirty="0">
                <a:solidFill>
                  <a:schemeClr val="bg1"/>
                </a:solidFill>
                <a:hlinkClick r:id="rId7">
                  <a:extLst>
                    <a:ext uri="{A12FA001-AC4F-418D-AE19-62706E023703}">
                      <ahyp:hlinkClr xmlns:ahyp="http://schemas.microsoft.com/office/drawing/2018/hyperlinkcolor" val="tx"/>
                    </a:ext>
                  </a:extLst>
                </a:hlinkClick>
              </a:rPr>
              <a:t>CC BY NC SA</a:t>
            </a:r>
            <a:endParaRPr lang="en-US" sz="1000" dirty="0">
              <a:solidFill>
                <a:schemeClr val="bg1"/>
              </a:solidFill>
            </a:endParaRPr>
          </a:p>
        </p:txBody>
      </p:sp>
    </p:spTree>
    <p:extLst>
      <p:ext uri="{BB962C8B-B14F-4D97-AF65-F5344CB8AC3E}">
        <p14:creationId xmlns:p14="http://schemas.microsoft.com/office/powerpoint/2010/main" val="3010961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C17B-F931-8CA2-100A-7A02EF0F266B}"/>
              </a:ext>
            </a:extLst>
          </p:cNvPr>
          <p:cNvSpPr>
            <a:spLocks noGrp="1"/>
          </p:cNvSpPr>
          <p:nvPr>
            <p:ph type="title"/>
          </p:nvPr>
        </p:nvSpPr>
        <p:spPr/>
        <p:txBody>
          <a:bodyPr/>
          <a:lstStyle/>
          <a:p>
            <a:r>
              <a:rPr lang="en-US" dirty="0">
                <a:cs typeface="Arial"/>
              </a:rPr>
              <a:t>Tutorial or support session</a:t>
            </a:r>
            <a:endParaRPr lang="en-GB" dirty="0"/>
          </a:p>
        </p:txBody>
      </p:sp>
      <p:pic>
        <p:nvPicPr>
          <p:cNvPr id="25" name="Picture Placeholder 24">
            <a:extLst>
              <a:ext uri="{FF2B5EF4-FFF2-40B4-BE49-F238E27FC236}">
                <a16:creationId xmlns:a16="http://schemas.microsoft.com/office/drawing/2014/main" id="{7E5C6838-9EB3-9767-A38A-C23119D50EEB}"/>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p:blipFill>
        <p:spPr/>
      </p:pic>
      <p:sp>
        <p:nvSpPr>
          <p:cNvPr id="23" name="Content Placeholder 22">
            <a:extLst>
              <a:ext uri="{FF2B5EF4-FFF2-40B4-BE49-F238E27FC236}">
                <a16:creationId xmlns:a16="http://schemas.microsoft.com/office/drawing/2014/main" id="{FDDAF0D1-7C54-A95D-FD74-98C916059B9E}"/>
              </a:ext>
            </a:extLst>
          </p:cNvPr>
          <p:cNvSpPr>
            <a:spLocks noGrp="1"/>
          </p:cNvSpPr>
          <p:nvPr>
            <p:ph idx="12"/>
          </p:nvPr>
        </p:nvSpPr>
        <p:spPr/>
        <p:txBody>
          <a:bodyPr/>
          <a:lstStyle/>
          <a:p>
            <a:pPr marL="0" indent="0">
              <a:buNone/>
            </a:pPr>
            <a:r>
              <a:rPr lang="en-GB" sz="1400" b="1" dirty="0"/>
              <a:t>Features</a:t>
            </a:r>
          </a:p>
          <a:p>
            <a:r>
              <a:rPr lang="en-GB" sz="1400" dirty="0"/>
              <a:t>Educator as tutor or mentor</a:t>
            </a:r>
          </a:p>
          <a:p>
            <a:r>
              <a:rPr lang="en-GB" sz="1400" dirty="0"/>
              <a:t>One-to-one or small group session focused on student progress</a:t>
            </a:r>
          </a:p>
          <a:p>
            <a:r>
              <a:rPr lang="en-GB" sz="1400" dirty="0"/>
              <a:t>Educator may be assigned to student(s) for whole course of study</a:t>
            </a:r>
            <a:br>
              <a:rPr lang="en-GB" sz="1400" dirty="0"/>
            </a:br>
            <a:endParaRPr lang="en-GB" sz="1400" dirty="0"/>
          </a:p>
          <a:p>
            <a:pPr marL="0" indent="0">
              <a:buNone/>
            </a:pPr>
            <a:r>
              <a:rPr lang="en-GB" sz="1400" b="1" dirty="0"/>
              <a:t>Pedagogic benefits</a:t>
            </a:r>
          </a:p>
          <a:p>
            <a:r>
              <a:rPr lang="en-GB" sz="1400" dirty="0"/>
              <a:t>Close attention</a:t>
            </a:r>
          </a:p>
          <a:p>
            <a:r>
              <a:rPr lang="en-GB" sz="1400" dirty="0"/>
              <a:t>Focus on development and progression</a:t>
            </a:r>
          </a:p>
          <a:p>
            <a:r>
              <a:rPr lang="en-GB" sz="1400" dirty="0"/>
              <a:t>Considered feedback</a:t>
            </a:r>
          </a:p>
          <a:p>
            <a:r>
              <a:rPr lang="en-GB" sz="1400" dirty="0"/>
              <a:t>Can foster feelings of being supported, mattering</a:t>
            </a:r>
          </a:p>
          <a:p>
            <a:endParaRPr lang="en-GB" sz="1400" dirty="0"/>
          </a:p>
        </p:txBody>
      </p:sp>
      <p:sp>
        <p:nvSpPr>
          <p:cNvPr id="20" name="Content Placeholder 19">
            <a:extLst>
              <a:ext uri="{FF2B5EF4-FFF2-40B4-BE49-F238E27FC236}">
                <a16:creationId xmlns:a16="http://schemas.microsoft.com/office/drawing/2014/main" id="{6BB207DC-0012-7EF6-A07B-3AA2EE74EA4C}"/>
              </a:ext>
            </a:extLst>
          </p:cNvPr>
          <p:cNvSpPr>
            <a:spLocks noGrp="1"/>
          </p:cNvSpPr>
          <p:nvPr>
            <p:ph idx="1"/>
          </p:nvPr>
        </p:nvSpPr>
        <p:spPr/>
        <p:txBody>
          <a:bodyPr/>
          <a:lstStyle/>
          <a:p>
            <a:pPr marL="0" indent="0">
              <a:buNone/>
            </a:pPr>
            <a:r>
              <a:rPr lang="en-GB" sz="1400" b="1" dirty="0"/>
              <a:t>Places</a:t>
            </a:r>
          </a:p>
          <a:p>
            <a:r>
              <a:rPr lang="en-GB" sz="1400" dirty="0"/>
              <a:t>Tutorial or meeting room</a:t>
            </a:r>
          </a:p>
          <a:p>
            <a:endParaRPr lang="en-GB" sz="1400" dirty="0"/>
          </a:p>
          <a:p>
            <a:pPr marL="0" indent="0">
              <a:buNone/>
            </a:pPr>
            <a:r>
              <a:rPr lang="en-GB" sz="1400" b="1" dirty="0"/>
              <a:t>Facilities may include:</a:t>
            </a:r>
          </a:p>
          <a:p>
            <a:r>
              <a:rPr lang="en-GB" sz="1400" dirty="0"/>
              <a:t>Shared screen</a:t>
            </a:r>
          </a:p>
          <a:p>
            <a:r>
              <a:rPr lang="en-GB" sz="1400" dirty="0"/>
              <a:t>Student dashboard or progress record</a:t>
            </a:r>
          </a:p>
          <a:p>
            <a:r>
              <a:rPr lang="en-GB" sz="1400" dirty="0"/>
              <a:t>Recording and/or note making facilities</a:t>
            </a:r>
          </a:p>
        </p:txBody>
      </p:sp>
      <p:sp>
        <p:nvSpPr>
          <p:cNvPr id="22" name="Content Placeholder 21">
            <a:extLst>
              <a:ext uri="{FF2B5EF4-FFF2-40B4-BE49-F238E27FC236}">
                <a16:creationId xmlns:a16="http://schemas.microsoft.com/office/drawing/2014/main" id="{3D5B1423-9EA7-D3D6-0C4B-188658807937}"/>
              </a:ext>
            </a:extLst>
          </p:cNvPr>
          <p:cNvSpPr>
            <a:spLocks noGrp="1"/>
          </p:cNvSpPr>
          <p:nvPr>
            <p:ph idx="11"/>
          </p:nvPr>
        </p:nvSpPr>
        <p:spPr/>
        <p:txBody>
          <a:bodyPr/>
          <a:lstStyle/>
          <a:p>
            <a:pPr marL="0" indent="0">
              <a:buNone/>
            </a:pPr>
            <a:r>
              <a:rPr lang="en-GB" sz="1400" b="1" dirty="0"/>
              <a:t>Typical activities and interactions</a:t>
            </a:r>
          </a:p>
          <a:p>
            <a:r>
              <a:rPr lang="en-GB" sz="1400" dirty="0"/>
              <a:t>Students share work and receive feedback (</a:t>
            </a:r>
            <a:r>
              <a:rPr lang="en-GB" sz="1400" i="1" dirty="0"/>
              <a:t>review</a:t>
            </a:r>
            <a:r>
              <a:rPr lang="en-GB" sz="1400" dirty="0"/>
              <a:t>)</a:t>
            </a:r>
          </a:p>
          <a:p>
            <a:r>
              <a:rPr lang="en-GB" sz="1400" dirty="0"/>
              <a:t>Students discuss their work (</a:t>
            </a:r>
            <a:r>
              <a:rPr lang="en-GB" sz="1400" i="1" dirty="0"/>
              <a:t>discuss</a:t>
            </a:r>
            <a:r>
              <a:rPr lang="en-GB" sz="1400" dirty="0"/>
              <a:t>)</a:t>
            </a:r>
          </a:p>
          <a:p>
            <a:r>
              <a:rPr lang="en-GB" sz="1400" dirty="0"/>
              <a:t>Students plan their learning (</a:t>
            </a:r>
            <a:r>
              <a:rPr lang="en-GB" sz="1400" i="1" dirty="0"/>
              <a:t>plan</a:t>
            </a:r>
            <a:r>
              <a:rPr lang="en-GB" sz="1400" dirty="0"/>
              <a:t>)</a:t>
            </a:r>
          </a:p>
          <a:p>
            <a:r>
              <a:rPr lang="en-GB" sz="1400" dirty="0"/>
              <a:t>Students generate notes, review outcomes </a:t>
            </a:r>
            <a:r>
              <a:rPr lang="en-GB" sz="1400" i="1" dirty="0"/>
              <a:t>(organise, reflect</a:t>
            </a:r>
            <a:r>
              <a:rPr lang="en-GB" sz="1400" dirty="0"/>
              <a:t>)</a:t>
            </a:r>
          </a:p>
          <a:p>
            <a:endParaRPr lang="en-GB" sz="1400" dirty="0"/>
          </a:p>
        </p:txBody>
      </p:sp>
      <p:sp>
        <p:nvSpPr>
          <p:cNvPr id="4" name="Rectangle: Rounded Corners 3">
            <a:hlinkClick r:id="rId4" action="ppaction://hlinksldjump"/>
            <a:extLst>
              <a:ext uri="{FF2B5EF4-FFF2-40B4-BE49-F238E27FC236}">
                <a16:creationId xmlns:a16="http://schemas.microsoft.com/office/drawing/2014/main" id="{6E8AF423-D504-7DA4-D840-05EA121E54EC}"/>
              </a:ext>
            </a:extLst>
          </p:cNvPr>
          <p:cNvSpPr/>
          <p:nvPr/>
        </p:nvSpPr>
        <p:spPr>
          <a:xfrm>
            <a:off x="7394362" y="6092982"/>
            <a:ext cx="1980000" cy="218690"/>
          </a:xfrm>
          <a:prstGeom prst="roundRect">
            <a:avLst>
              <a:gd name="adj" fmla="val 50000"/>
            </a:avLst>
          </a:prstGeom>
          <a:solidFill>
            <a:srgbClr val="7AAEE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Discussion</a:t>
            </a:r>
          </a:p>
        </p:txBody>
      </p:sp>
    </p:spTree>
    <p:extLst>
      <p:ext uri="{BB962C8B-B14F-4D97-AF65-F5344CB8AC3E}">
        <p14:creationId xmlns:p14="http://schemas.microsoft.com/office/powerpoint/2010/main" val="953708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C17B-F931-8CA2-100A-7A02EF0F266B}"/>
              </a:ext>
            </a:extLst>
          </p:cNvPr>
          <p:cNvSpPr>
            <a:spLocks noGrp="1"/>
          </p:cNvSpPr>
          <p:nvPr>
            <p:ph type="title"/>
          </p:nvPr>
        </p:nvSpPr>
        <p:spPr/>
        <p:txBody>
          <a:bodyPr/>
          <a:lstStyle/>
          <a:p>
            <a:r>
              <a:rPr lang="en-US" dirty="0">
                <a:cs typeface="Arial"/>
              </a:rPr>
              <a:t>Live groupwork</a:t>
            </a:r>
            <a:endParaRPr lang="en-GB" dirty="0"/>
          </a:p>
        </p:txBody>
      </p:sp>
      <p:pic>
        <p:nvPicPr>
          <p:cNvPr id="25" name="Picture Placeholder 24">
            <a:extLst>
              <a:ext uri="{FF2B5EF4-FFF2-40B4-BE49-F238E27FC236}">
                <a16:creationId xmlns:a16="http://schemas.microsoft.com/office/drawing/2014/main" id="{7E5C6838-9EB3-9767-A38A-C23119D50EEB}"/>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p:blipFill>
        <p:spPr/>
      </p:pic>
      <p:sp>
        <p:nvSpPr>
          <p:cNvPr id="23" name="Content Placeholder 22">
            <a:extLst>
              <a:ext uri="{FF2B5EF4-FFF2-40B4-BE49-F238E27FC236}">
                <a16:creationId xmlns:a16="http://schemas.microsoft.com/office/drawing/2014/main" id="{FDDAF0D1-7C54-A95D-FD74-98C916059B9E}"/>
              </a:ext>
            </a:extLst>
          </p:cNvPr>
          <p:cNvSpPr>
            <a:spLocks noGrp="1"/>
          </p:cNvSpPr>
          <p:nvPr>
            <p:ph idx="12"/>
          </p:nvPr>
        </p:nvSpPr>
        <p:spPr/>
        <p:txBody>
          <a:bodyPr/>
          <a:lstStyle/>
          <a:p>
            <a:pPr marL="0" indent="0">
              <a:buNone/>
            </a:pPr>
            <a:r>
              <a:rPr lang="en-GB" sz="1400" b="1" dirty="0"/>
              <a:t>Features</a:t>
            </a:r>
          </a:p>
          <a:p>
            <a:r>
              <a:rPr lang="en-GB" sz="1400" dirty="0"/>
              <a:t>Educator as facilitator (if present)</a:t>
            </a:r>
          </a:p>
          <a:p>
            <a:r>
              <a:rPr lang="en-GB" sz="1400" dirty="0"/>
              <a:t>Student-led session in small groups</a:t>
            </a:r>
          </a:p>
          <a:p>
            <a:r>
              <a:rPr lang="en-GB" sz="1400" dirty="0"/>
              <a:t>Tasks may be set by educator or agreed by students</a:t>
            </a:r>
          </a:p>
          <a:p>
            <a:r>
              <a:rPr lang="en-GB" sz="1400" dirty="0"/>
              <a:t>One-off session or ongoing project</a:t>
            </a:r>
            <a:br>
              <a:rPr lang="en-GB" sz="1400" dirty="0"/>
            </a:br>
            <a:endParaRPr lang="en-GB" sz="1400" dirty="0"/>
          </a:p>
          <a:p>
            <a:pPr marL="0" indent="0">
              <a:buNone/>
            </a:pPr>
            <a:r>
              <a:rPr lang="en-GB" sz="1400" b="1" dirty="0"/>
              <a:t>Pedagogic benefits</a:t>
            </a:r>
          </a:p>
          <a:p>
            <a:r>
              <a:rPr lang="en-GB" sz="1400" dirty="0"/>
              <a:t>Learning from peers </a:t>
            </a:r>
            <a:r>
              <a:rPr lang="en-GB" dirty="0"/>
              <a:t>(</a:t>
            </a:r>
            <a:r>
              <a:rPr lang="en-GB" sz="1400" dirty="0"/>
              <a:t>Zone of proximal development - ZPD)</a:t>
            </a:r>
          </a:p>
          <a:p>
            <a:r>
              <a:rPr lang="en-GB" sz="1400" dirty="0"/>
              <a:t>Authentic practice for professional teams</a:t>
            </a:r>
          </a:p>
          <a:p>
            <a:r>
              <a:rPr lang="en-GB" sz="1400" dirty="0"/>
              <a:t>Task and time management skills</a:t>
            </a:r>
          </a:p>
          <a:p>
            <a:r>
              <a:rPr lang="en-GB" sz="1400" dirty="0"/>
              <a:t>Building community and commitment</a:t>
            </a:r>
          </a:p>
          <a:p>
            <a:endParaRPr lang="en-GB" sz="1400" dirty="0"/>
          </a:p>
        </p:txBody>
      </p:sp>
      <p:sp>
        <p:nvSpPr>
          <p:cNvPr id="20" name="Content Placeholder 19">
            <a:extLst>
              <a:ext uri="{FF2B5EF4-FFF2-40B4-BE49-F238E27FC236}">
                <a16:creationId xmlns:a16="http://schemas.microsoft.com/office/drawing/2014/main" id="{6BB207DC-0012-7EF6-A07B-3AA2EE74EA4C}"/>
              </a:ext>
            </a:extLst>
          </p:cNvPr>
          <p:cNvSpPr>
            <a:spLocks noGrp="1"/>
          </p:cNvSpPr>
          <p:nvPr>
            <p:ph idx="1"/>
          </p:nvPr>
        </p:nvSpPr>
        <p:spPr/>
        <p:txBody>
          <a:bodyPr/>
          <a:lstStyle/>
          <a:p>
            <a:pPr marL="0" indent="0">
              <a:buNone/>
            </a:pPr>
            <a:r>
              <a:rPr lang="en-GB" sz="1400" b="1" dirty="0"/>
              <a:t>Places</a:t>
            </a:r>
          </a:p>
          <a:p>
            <a:r>
              <a:rPr lang="en-GB" sz="1400" dirty="0"/>
              <a:t>Any class space or informal meeting space</a:t>
            </a:r>
          </a:p>
          <a:p>
            <a:endParaRPr lang="en-GB" sz="1400" dirty="0"/>
          </a:p>
          <a:p>
            <a:pPr marL="0" indent="0">
              <a:buNone/>
            </a:pPr>
            <a:r>
              <a:rPr lang="en-GB" sz="1400" b="1" dirty="0"/>
              <a:t>Facilities may include:</a:t>
            </a:r>
          </a:p>
          <a:p>
            <a:r>
              <a:rPr lang="en-GB" sz="1400" dirty="0"/>
              <a:t>Specialist facilities and materials depending on groupwork tasks</a:t>
            </a:r>
          </a:p>
          <a:p>
            <a:r>
              <a:rPr lang="en-GB" sz="1400" dirty="0"/>
              <a:t>Recording, note-making, screen sharing</a:t>
            </a:r>
          </a:p>
          <a:p>
            <a:r>
              <a:rPr lang="en-GB" sz="1400" dirty="0"/>
              <a:t>Time, task or project management software</a:t>
            </a:r>
          </a:p>
        </p:txBody>
      </p:sp>
      <p:sp>
        <p:nvSpPr>
          <p:cNvPr id="22" name="Content Placeholder 21">
            <a:extLst>
              <a:ext uri="{FF2B5EF4-FFF2-40B4-BE49-F238E27FC236}">
                <a16:creationId xmlns:a16="http://schemas.microsoft.com/office/drawing/2014/main" id="{3D5B1423-9EA7-D3D6-0C4B-188658807937}"/>
              </a:ext>
            </a:extLst>
          </p:cNvPr>
          <p:cNvSpPr>
            <a:spLocks noGrp="1"/>
          </p:cNvSpPr>
          <p:nvPr>
            <p:ph idx="11"/>
          </p:nvPr>
        </p:nvSpPr>
        <p:spPr/>
        <p:txBody>
          <a:bodyPr/>
          <a:lstStyle/>
          <a:p>
            <a:pPr marL="0" indent="0">
              <a:buNone/>
            </a:pPr>
            <a:r>
              <a:rPr lang="en-GB" sz="1400" b="1" dirty="0"/>
              <a:t>Typical activities and interactions</a:t>
            </a:r>
          </a:p>
          <a:p>
            <a:r>
              <a:rPr lang="en-GB" sz="1400" dirty="0"/>
              <a:t>Students work together (</a:t>
            </a:r>
            <a:r>
              <a:rPr lang="en-GB" sz="1400" i="1" dirty="0"/>
              <a:t>collaborate</a:t>
            </a:r>
            <a:r>
              <a:rPr lang="en-GB" sz="1400" dirty="0"/>
              <a:t>) to produce an outcome (</a:t>
            </a:r>
            <a:r>
              <a:rPr lang="en-GB" sz="1400" i="1" dirty="0"/>
              <a:t>produce</a:t>
            </a:r>
            <a:r>
              <a:rPr lang="en-GB" sz="1400" dirty="0"/>
              <a:t>), or on a task of application (</a:t>
            </a:r>
            <a:r>
              <a:rPr lang="en-GB" sz="1400" i="1" dirty="0"/>
              <a:t>solve</a:t>
            </a:r>
            <a:r>
              <a:rPr lang="en-GB" sz="1400" dirty="0"/>
              <a:t>)</a:t>
            </a:r>
          </a:p>
          <a:p>
            <a:r>
              <a:rPr lang="en-GB" sz="1400" dirty="0"/>
              <a:t>Both collaboration and task outcomes may be assessed</a:t>
            </a:r>
          </a:p>
          <a:p>
            <a:endParaRPr lang="en-GB" sz="1400" dirty="0"/>
          </a:p>
        </p:txBody>
      </p:sp>
      <p:sp>
        <p:nvSpPr>
          <p:cNvPr id="5" name="Rectangle: Rounded Corners 4">
            <a:hlinkClick r:id="rId4" action="ppaction://hlinksldjump"/>
            <a:extLst>
              <a:ext uri="{FF2B5EF4-FFF2-40B4-BE49-F238E27FC236}">
                <a16:creationId xmlns:a16="http://schemas.microsoft.com/office/drawing/2014/main" id="{0894E4DD-2735-17AB-A8D2-D0FF75C5D83A}"/>
              </a:ext>
            </a:extLst>
          </p:cNvPr>
          <p:cNvSpPr/>
          <p:nvPr/>
        </p:nvSpPr>
        <p:spPr>
          <a:xfrm>
            <a:off x="7394362" y="5809642"/>
            <a:ext cx="1980000" cy="218690"/>
          </a:xfrm>
          <a:prstGeom prst="roundRect">
            <a:avLst>
              <a:gd name="adj" fmla="val 50000"/>
            </a:avLst>
          </a:prstGeom>
          <a:solidFill>
            <a:srgbClr val="BDEA7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Production</a:t>
            </a:r>
          </a:p>
        </p:txBody>
      </p:sp>
      <p:sp>
        <p:nvSpPr>
          <p:cNvPr id="3" name="Rectangle: Rounded Corners 2">
            <a:hlinkClick r:id="rId4" action="ppaction://hlinksldjump"/>
            <a:extLst>
              <a:ext uri="{FF2B5EF4-FFF2-40B4-BE49-F238E27FC236}">
                <a16:creationId xmlns:a16="http://schemas.microsoft.com/office/drawing/2014/main" id="{C2B46B72-D694-2216-9118-56BF28F10283}"/>
              </a:ext>
            </a:extLst>
          </p:cNvPr>
          <p:cNvSpPr/>
          <p:nvPr/>
        </p:nvSpPr>
        <p:spPr>
          <a:xfrm>
            <a:off x="7394362" y="6091135"/>
            <a:ext cx="1980000" cy="218690"/>
          </a:xfrm>
          <a:prstGeom prst="roundRect">
            <a:avLst>
              <a:gd name="adj" fmla="val 50000"/>
            </a:avLst>
          </a:prstGeom>
          <a:solidFill>
            <a:srgbClr val="FFD96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Collaboration</a:t>
            </a:r>
          </a:p>
        </p:txBody>
      </p:sp>
    </p:spTree>
    <p:extLst>
      <p:ext uri="{BB962C8B-B14F-4D97-AF65-F5344CB8AC3E}">
        <p14:creationId xmlns:p14="http://schemas.microsoft.com/office/powerpoint/2010/main" val="3816455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C17B-F931-8CA2-100A-7A02EF0F266B}"/>
              </a:ext>
            </a:extLst>
          </p:cNvPr>
          <p:cNvSpPr>
            <a:spLocks noGrp="1"/>
          </p:cNvSpPr>
          <p:nvPr>
            <p:ph type="title"/>
          </p:nvPr>
        </p:nvSpPr>
        <p:spPr/>
        <p:txBody>
          <a:bodyPr/>
          <a:lstStyle/>
          <a:p>
            <a:r>
              <a:rPr lang="en-US" dirty="0">
                <a:cs typeface="Arial"/>
              </a:rPr>
              <a:t>Surgery, drop-in, live Q&amp;A</a:t>
            </a:r>
            <a:endParaRPr lang="en-GB" dirty="0"/>
          </a:p>
        </p:txBody>
      </p:sp>
      <p:pic>
        <p:nvPicPr>
          <p:cNvPr id="25" name="Picture Placeholder 24">
            <a:extLst>
              <a:ext uri="{FF2B5EF4-FFF2-40B4-BE49-F238E27FC236}">
                <a16:creationId xmlns:a16="http://schemas.microsoft.com/office/drawing/2014/main" id="{7E5C6838-9EB3-9767-A38A-C23119D50EEB}"/>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p:blipFill>
        <p:spPr/>
      </p:pic>
      <p:sp>
        <p:nvSpPr>
          <p:cNvPr id="23" name="Content Placeholder 22">
            <a:extLst>
              <a:ext uri="{FF2B5EF4-FFF2-40B4-BE49-F238E27FC236}">
                <a16:creationId xmlns:a16="http://schemas.microsoft.com/office/drawing/2014/main" id="{FDDAF0D1-7C54-A95D-FD74-98C916059B9E}"/>
              </a:ext>
            </a:extLst>
          </p:cNvPr>
          <p:cNvSpPr>
            <a:spLocks noGrp="1"/>
          </p:cNvSpPr>
          <p:nvPr>
            <p:ph idx="12"/>
          </p:nvPr>
        </p:nvSpPr>
        <p:spPr/>
        <p:txBody>
          <a:bodyPr/>
          <a:lstStyle/>
          <a:p>
            <a:pPr marL="0" indent="0">
              <a:buNone/>
            </a:pPr>
            <a:r>
              <a:rPr lang="en-GB" sz="1400" b="1" dirty="0"/>
              <a:t>Features</a:t>
            </a:r>
          </a:p>
          <a:p>
            <a:r>
              <a:rPr lang="en-GB" sz="1400" dirty="0"/>
              <a:t>Educator as resource, mentor or tutor</a:t>
            </a:r>
          </a:p>
          <a:p>
            <a:r>
              <a:rPr lang="en-GB" sz="1400" dirty="0"/>
              <a:t>Students dictate content and pace</a:t>
            </a:r>
          </a:p>
          <a:p>
            <a:r>
              <a:rPr lang="en-GB" sz="1400" dirty="0"/>
              <a:t>May provide feedback on work in progress or general revision</a:t>
            </a:r>
            <a:br>
              <a:rPr lang="en-GB" sz="1400" dirty="0"/>
            </a:br>
            <a:endParaRPr lang="en-GB" sz="1400" dirty="0"/>
          </a:p>
          <a:p>
            <a:pPr marL="0" indent="0">
              <a:buNone/>
            </a:pPr>
            <a:r>
              <a:rPr lang="en-GB" sz="1400" b="1" dirty="0"/>
              <a:t>Pedagogic benefits</a:t>
            </a:r>
          </a:p>
          <a:p>
            <a:r>
              <a:rPr lang="en-GB" sz="1400" dirty="0"/>
              <a:t>Allows for adaptive feedback </a:t>
            </a:r>
            <a:r>
              <a:rPr lang="en-GB" sz="1400" dirty="0" err="1"/>
              <a:t>eg</a:t>
            </a:r>
            <a:r>
              <a:rPr lang="en-GB" sz="1400" dirty="0"/>
              <a:t> to check understanding</a:t>
            </a:r>
          </a:p>
          <a:p>
            <a:r>
              <a:rPr lang="en-GB" sz="1400" dirty="0"/>
              <a:t>Opportunities for students to lead</a:t>
            </a:r>
          </a:p>
          <a:p>
            <a:r>
              <a:rPr lang="en-GB" sz="1400" dirty="0"/>
              <a:t>Educator gains insight into student issues, perspectives and challenges</a:t>
            </a:r>
          </a:p>
          <a:p>
            <a:r>
              <a:rPr lang="en-GB" sz="1400" dirty="0"/>
              <a:t>If voluntary and/or informal, can deepen relationships</a:t>
            </a:r>
          </a:p>
          <a:p>
            <a:endParaRPr lang="en-GB" sz="1400" dirty="0"/>
          </a:p>
        </p:txBody>
      </p:sp>
      <p:sp>
        <p:nvSpPr>
          <p:cNvPr id="20" name="Content Placeholder 19">
            <a:extLst>
              <a:ext uri="{FF2B5EF4-FFF2-40B4-BE49-F238E27FC236}">
                <a16:creationId xmlns:a16="http://schemas.microsoft.com/office/drawing/2014/main" id="{6BB207DC-0012-7EF6-A07B-3AA2EE74EA4C}"/>
              </a:ext>
            </a:extLst>
          </p:cNvPr>
          <p:cNvSpPr>
            <a:spLocks noGrp="1"/>
          </p:cNvSpPr>
          <p:nvPr>
            <p:ph idx="1"/>
          </p:nvPr>
        </p:nvSpPr>
        <p:spPr/>
        <p:txBody>
          <a:bodyPr/>
          <a:lstStyle/>
          <a:p>
            <a:pPr marL="0" indent="0">
              <a:buNone/>
            </a:pPr>
            <a:r>
              <a:rPr lang="en-GB" sz="1400" b="1" dirty="0"/>
              <a:t>Places</a:t>
            </a:r>
          </a:p>
          <a:p>
            <a:r>
              <a:rPr lang="en-GB" sz="1400" dirty="0"/>
              <a:t>Any classroom or meeting room for small/ medium groups</a:t>
            </a:r>
          </a:p>
          <a:p>
            <a:endParaRPr lang="en-GB" sz="1400" dirty="0"/>
          </a:p>
          <a:p>
            <a:pPr marL="0" indent="0">
              <a:buNone/>
            </a:pPr>
            <a:r>
              <a:rPr lang="en-GB" sz="1400" b="1" dirty="0"/>
              <a:t>Facilities may include:</a:t>
            </a:r>
          </a:p>
          <a:p>
            <a:r>
              <a:rPr lang="en-GB" sz="1400" dirty="0"/>
              <a:t>Presentation and screen sharing</a:t>
            </a:r>
          </a:p>
          <a:p>
            <a:r>
              <a:rPr lang="en-GB" sz="1400" dirty="0"/>
              <a:t>Access to course materials</a:t>
            </a:r>
          </a:p>
          <a:p>
            <a:r>
              <a:rPr lang="en-GB" sz="1400" dirty="0"/>
              <a:t>Note-making or recording</a:t>
            </a:r>
          </a:p>
          <a:p>
            <a:r>
              <a:rPr lang="en-GB" sz="1400" dirty="0"/>
              <a:t>Quiz, poll or test to support responsive teaching</a:t>
            </a:r>
          </a:p>
        </p:txBody>
      </p:sp>
      <p:sp>
        <p:nvSpPr>
          <p:cNvPr id="22" name="Content Placeholder 21">
            <a:extLst>
              <a:ext uri="{FF2B5EF4-FFF2-40B4-BE49-F238E27FC236}">
                <a16:creationId xmlns:a16="http://schemas.microsoft.com/office/drawing/2014/main" id="{3D5B1423-9EA7-D3D6-0C4B-188658807937}"/>
              </a:ext>
            </a:extLst>
          </p:cNvPr>
          <p:cNvSpPr>
            <a:spLocks noGrp="1"/>
          </p:cNvSpPr>
          <p:nvPr>
            <p:ph idx="11"/>
          </p:nvPr>
        </p:nvSpPr>
        <p:spPr/>
        <p:txBody>
          <a:bodyPr/>
          <a:lstStyle/>
          <a:p>
            <a:pPr marL="0" indent="0">
              <a:buNone/>
            </a:pPr>
            <a:r>
              <a:rPr lang="en-GB" sz="1400" b="1" dirty="0"/>
              <a:t>Typical activities and interactions</a:t>
            </a:r>
          </a:p>
          <a:p>
            <a:r>
              <a:rPr lang="en-GB" sz="1400" dirty="0"/>
              <a:t>Students watch (</a:t>
            </a:r>
            <a:r>
              <a:rPr lang="en-GB" sz="1400" i="1" dirty="0"/>
              <a:t>acquire</a:t>
            </a:r>
            <a:r>
              <a:rPr lang="en-GB" sz="1400" dirty="0"/>
              <a:t>) and practice methods and procedures (</a:t>
            </a:r>
            <a:r>
              <a:rPr lang="en-GB" sz="1400" i="1" dirty="0"/>
              <a:t>practice, produce</a:t>
            </a:r>
            <a:r>
              <a:rPr lang="en-GB" sz="1400" dirty="0"/>
              <a:t>)</a:t>
            </a:r>
          </a:p>
          <a:p>
            <a:r>
              <a:rPr lang="en-GB" sz="1400" dirty="0"/>
              <a:t>Students generate their own notes, record processes, review outcomes (</a:t>
            </a:r>
            <a:r>
              <a:rPr lang="en-GB" sz="1400" i="1" dirty="0"/>
              <a:t>reflect, review</a:t>
            </a:r>
            <a:r>
              <a:rPr lang="en-GB" sz="1400" dirty="0"/>
              <a:t>)</a:t>
            </a:r>
          </a:p>
          <a:p>
            <a:endParaRPr lang="en-GB" sz="1400" dirty="0"/>
          </a:p>
        </p:txBody>
      </p:sp>
      <p:sp>
        <p:nvSpPr>
          <p:cNvPr id="4" name="Rectangle: Rounded Corners 3">
            <a:hlinkClick r:id="rId4" action="ppaction://hlinksldjump"/>
            <a:extLst>
              <a:ext uri="{FF2B5EF4-FFF2-40B4-BE49-F238E27FC236}">
                <a16:creationId xmlns:a16="http://schemas.microsoft.com/office/drawing/2014/main" id="{59D55BC5-1390-EDA9-5A48-3DF90B0B7C11}"/>
              </a:ext>
            </a:extLst>
          </p:cNvPr>
          <p:cNvSpPr/>
          <p:nvPr/>
        </p:nvSpPr>
        <p:spPr>
          <a:xfrm>
            <a:off x="7394362" y="6092982"/>
            <a:ext cx="1980000" cy="218690"/>
          </a:xfrm>
          <a:prstGeom prst="roundRect">
            <a:avLst>
              <a:gd name="adj" fmla="val 50000"/>
            </a:avLst>
          </a:prstGeom>
          <a:solidFill>
            <a:srgbClr val="A1F5E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Acquisition</a:t>
            </a:r>
          </a:p>
        </p:txBody>
      </p:sp>
      <p:sp>
        <p:nvSpPr>
          <p:cNvPr id="6" name="Rectangle: Rounded Corners 5">
            <a:hlinkClick r:id="rId4" action="ppaction://hlinksldjump"/>
            <a:extLst>
              <a:ext uri="{FF2B5EF4-FFF2-40B4-BE49-F238E27FC236}">
                <a16:creationId xmlns:a16="http://schemas.microsoft.com/office/drawing/2014/main" id="{EDD626CA-FD7A-4209-9B54-346809293A69}"/>
              </a:ext>
            </a:extLst>
          </p:cNvPr>
          <p:cNvSpPr/>
          <p:nvPr/>
        </p:nvSpPr>
        <p:spPr>
          <a:xfrm>
            <a:off x="7394362" y="5804545"/>
            <a:ext cx="1980000" cy="218690"/>
          </a:xfrm>
          <a:prstGeom prst="roundRect">
            <a:avLst>
              <a:gd name="adj" fmla="val 50000"/>
            </a:avLst>
          </a:prstGeom>
          <a:solidFill>
            <a:srgbClr val="BB98DC"/>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Practice</a:t>
            </a:r>
          </a:p>
        </p:txBody>
      </p:sp>
    </p:spTree>
    <p:extLst>
      <p:ext uri="{BB962C8B-B14F-4D97-AF65-F5344CB8AC3E}">
        <p14:creationId xmlns:p14="http://schemas.microsoft.com/office/powerpoint/2010/main" val="918969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C17B-F931-8CA2-100A-7A02EF0F266B}"/>
              </a:ext>
            </a:extLst>
          </p:cNvPr>
          <p:cNvSpPr>
            <a:spLocks noGrp="1"/>
          </p:cNvSpPr>
          <p:nvPr>
            <p:ph type="title"/>
          </p:nvPr>
        </p:nvSpPr>
        <p:spPr/>
        <p:txBody>
          <a:bodyPr/>
          <a:lstStyle/>
          <a:p>
            <a:r>
              <a:rPr lang="en-US" dirty="0">
                <a:cs typeface="Arial"/>
              </a:rPr>
              <a:t>Live assessment</a:t>
            </a:r>
            <a:endParaRPr lang="en-GB" dirty="0"/>
          </a:p>
        </p:txBody>
      </p:sp>
      <p:pic>
        <p:nvPicPr>
          <p:cNvPr id="25" name="Picture Placeholder 24">
            <a:extLst>
              <a:ext uri="{FF2B5EF4-FFF2-40B4-BE49-F238E27FC236}">
                <a16:creationId xmlns:a16="http://schemas.microsoft.com/office/drawing/2014/main" id="{7E5C6838-9EB3-9767-A38A-C23119D50EEB}"/>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p:blipFill>
        <p:spPr/>
      </p:pic>
      <p:sp>
        <p:nvSpPr>
          <p:cNvPr id="23" name="Content Placeholder 22">
            <a:extLst>
              <a:ext uri="{FF2B5EF4-FFF2-40B4-BE49-F238E27FC236}">
                <a16:creationId xmlns:a16="http://schemas.microsoft.com/office/drawing/2014/main" id="{FDDAF0D1-7C54-A95D-FD74-98C916059B9E}"/>
              </a:ext>
            </a:extLst>
          </p:cNvPr>
          <p:cNvSpPr>
            <a:spLocks noGrp="1"/>
          </p:cNvSpPr>
          <p:nvPr>
            <p:ph idx="12"/>
          </p:nvPr>
        </p:nvSpPr>
        <p:spPr/>
        <p:txBody>
          <a:bodyPr/>
          <a:lstStyle/>
          <a:p>
            <a:pPr marL="0" indent="0">
              <a:buNone/>
            </a:pPr>
            <a:r>
              <a:rPr lang="en-GB" sz="1400" b="1" dirty="0"/>
              <a:t>Features</a:t>
            </a:r>
          </a:p>
          <a:p>
            <a:r>
              <a:rPr lang="en-GB" sz="1400" dirty="0"/>
              <a:t>Educator as moderator or assessor</a:t>
            </a:r>
          </a:p>
          <a:p>
            <a:r>
              <a:rPr lang="en-GB" sz="1400" dirty="0"/>
              <a:t>Students are assessed on their performance at a specific time, for example at a moderated exam, practical or performance</a:t>
            </a:r>
          </a:p>
          <a:p>
            <a:r>
              <a:rPr lang="en-GB" sz="1400" dirty="0"/>
              <a:t>Peers may be involved as critical friends, reviewers, commentators</a:t>
            </a:r>
            <a:br>
              <a:rPr lang="en-GB" sz="1400" dirty="0"/>
            </a:br>
            <a:endParaRPr lang="en-GB" sz="1400" dirty="0"/>
          </a:p>
          <a:p>
            <a:pPr marL="0" indent="0">
              <a:buNone/>
            </a:pPr>
            <a:r>
              <a:rPr lang="en-GB" sz="1400" b="1" dirty="0"/>
              <a:t>Pedagogic benefits</a:t>
            </a:r>
          </a:p>
          <a:p>
            <a:r>
              <a:rPr lang="en-GB" sz="1400" dirty="0"/>
              <a:t>More authentic in some cases</a:t>
            </a:r>
          </a:p>
          <a:p>
            <a:r>
              <a:rPr lang="en-GB" sz="1400" dirty="0"/>
              <a:t>Motivating for some students (but stressful for many)</a:t>
            </a:r>
          </a:p>
          <a:p>
            <a:r>
              <a:rPr lang="en-GB" sz="1400" dirty="0"/>
              <a:t>Peer review has many learning benefits</a:t>
            </a:r>
          </a:p>
          <a:p>
            <a:endParaRPr lang="en-GB" sz="1400" dirty="0"/>
          </a:p>
        </p:txBody>
      </p:sp>
      <p:sp>
        <p:nvSpPr>
          <p:cNvPr id="20" name="Content Placeholder 19">
            <a:extLst>
              <a:ext uri="{FF2B5EF4-FFF2-40B4-BE49-F238E27FC236}">
                <a16:creationId xmlns:a16="http://schemas.microsoft.com/office/drawing/2014/main" id="{6BB207DC-0012-7EF6-A07B-3AA2EE74EA4C}"/>
              </a:ext>
            </a:extLst>
          </p:cNvPr>
          <p:cNvSpPr>
            <a:spLocks noGrp="1"/>
          </p:cNvSpPr>
          <p:nvPr>
            <p:ph idx="1"/>
          </p:nvPr>
        </p:nvSpPr>
        <p:spPr/>
        <p:txBody>
          <a:bodyPr/>
          <a:lstStyle/>
          <a:p>
            <a:pPr marL="0" indent="0">
              <a:buNone/>
            </a:pPr>
            <a:r>
              <a:rPr lang="en-GB" sz="1400" b="1" dirty="0"/>
              <a:t>Places</a:t>
            </a:r>
          </a:p>
          <a:p>
            <a:r>
              <a:rPr lang="en-GB" sz="1400" dirty="0"/>
              <a:t>Exam room, practice room, performance space</a:t>
            </a:r>
          </a:p>
          <a:p>
            <a:endParaRPr lang="en-GB" sz="1400" dirty="0"/>
          </a:p>
          <a:p>
            <a:pPr marL="0" indent="0">
              <a:buNone/>
            </a:pPr>
            <a:r>
              <a:rPr lang="en-GB" sz="1400" b="1" dirty="0"/>
              <a:t>Facilities may include:</a:t>
            </a:r>
          </a:p>
          <a:p>
            <a:r>
              <a:rPr lang="en-GB" sz="1400" dirty="0"/>
              <a:t>Practical resources</a:t>
            </a:r>
          </a:p>
          <a:p>
            <a:r>
              <a:rPr lang="en-GB" sz="1400" dirty="0"/>
              <a:t>Guidance media (questions, prompts, protocols)</a:t>
            </a:r>
          </a:p>
          <a:p>
            <a:r>
              <a:rPr lang="en-GB" sz="1400" dirty="0"/>
              <a:t>Assessors may need to record student performance, make notes, give feedback and share assessments</a:t>
            </a:r>
          </a:p>
        </p:txBody>
      </p:sp>
      <p:sp>
        <p:nvSpPr>
          <p:cNvPr id="22" name="Content Placeholder 21">
            <a:extLst>
              <a:ext uri="{FF2B5EF4-FFF2-40B4-BE49-F238E27FC236}">
                <a16:creationId xmlns:a16="http://schemas.microsoft.com/office/drawing/2014/main" id="{3D5B1423-9EA7-D3D6-0C4B-188658807937}"/>
              </a:ext>
            </a:extLst>
          </p:cNvPr>
          <p:cNvSpPr>
            <a:spLocks noGrp="1"/>
          </p:cNvSpPr>
          <p:nvPr>
            <p:ph idx="11"/>
          </p:nvPr>
        </p:nvSpPr>
        <p:spPr/>
        <p:txBody>
          <a:bodyPr/>
          <a:lstStyle/>
          <a:p>
            <a:pPr marL="0" indent="0">
              <a:buNone/>
            </a:pPr>
            <a:r>
              <a:rPr lang="en-GB" sz="1400" b="1" dirty="0"/>
              <a:t>Typical activities and interactions</a:t>
            </a:r>
          </a:p>
          <a:p>
            <a:r>
              <a:rPr lang="en-GB" sz="1400" dirty="0"/>
              <a:t>Students answer questions (</a:t>
            </a:r>
            <a:r>
              <a:rPr lang="en-GB" sz="1400" i="1" dirty="0"/>
              <a:t>solve, apply</a:t>
            </a:r>
            <a:r>
              <a:rPr lang="en-GB" sz="1400" dirty="0"/>
              <a:t>), produce work live (</a:t>
            </a:r>
            <a:r>
              <a:rPr lang="en-GB" sz="1400" i="1" dirty="0"/>
              <a:t>produce</a:t>
            </a:r>
            <a:r>
              <a:rPr lang="en-GB" sz="1400" dirty="0"/>
              <a:t>), practice or perform</a:t>
            </a:r>
          </a:p>
          <a:p>
            <a:r>
              <a:rPr lang="en-GB" sz="1400" dirty="0"/>
              <a:t>Students may receive feedback </a:t>
            </a:r>
            <a:r>
              <a:rPr lang="en-GB" sz="1400" dirty="0" err="1"/>
              <a:t>eg</a:t>
            </a:r>
            <a:r>
              <a:rPr lang="en-GB" sz="1400" dirty="0"/>
              <a:t> from peers, assessors  (</a:t>
            </a:r>
            <a:r>
              <a:rPr lang="en-GB" sz="1400" i="1" dirty="0"/>
              <a:t>review</a:t>
            </a:r>
            <a:r>
              <a:rPr lang="en-GB" sz="1400" dirty="0"/>
              <a:t>)</a:t>
            </a:r>
          </a:p>
          <a:p>
            <a:endParaRPr lang="en-GB" sz="1400" dirty="0"/>
          </a:p>
        </p:txBody>
      </p:sp>
      <p:sp>
        <p:nvSpPr>
          <p:cNvPr id="3" name="Rectangle: Rounded Corners 2">
            <a:hlinkClick r:id="rId4" action="ppaction://hlinksldjump"/>
            <a:extLst>
              <a:ext uri="{FF2B5EF4-FFF2-40B4-BE49-F238E27FC236}">
                <a16:creationId xmlns:a16="http://schemas.microsoft.com/office/drawing/2014/main" id="{802DAAEA-8B88-1ABE-6B9F-197987B8C548}"/>
              </a:ext>
            </a:extLst>
          </p:cNvPr>
          <p:cNvSpPr/>
          <p:nvPr/>
        </p:nvSpPr>
        <p:spPr>
          <a:xfrm>
            <a:off x="7385308" y="6091135"/>
            <a:ext cx="1980000" cy="218690"/>
          </a:xfrm>
          <a:prstGeom prst="roundRect">
            <a:avLst>
              <a:gd name="adj" fmla="val 50000"/>
            </a:avLst>
          </a:prstGeom>
          <a:solidFill>
            <a:srgbClr val="BDEA7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Production</a:t>
            </a:r>
          </a:p>
        </p:txBody>
      </p:sp>
    </p:spTree>
    <p:extLst>
      <p:ext uri="{BB962C8B-B14F-4D97-AF65-F5344CB8AC3E}">
        <p14:creationId xmlns:p14="http://schemas.microsoft.com/office/powerpoint/2010/main" val="3908667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C17B-F931-8CA2-100A-7A02EF0F266B}"/>
              </a:ext>
            </a:extLst>
          </p:cNvPr>
          <p:cNvSpPr>
            <a:spLocks noGrp="1"/>
          </p:cNvSpPr>
          <p:nvPr>
            <p:ph type="title"/>
          </p:nvPr>
        </p:nvSpPr>
        <p:spPr>
          <a:xfrm>
            <a:off x="1172438" y="474125"/>
            <a:ext cx="7093376" cy="720538"/>
          </a:xfrm>
        </p:spPr>
        <p:txBody>
          <a:bodyPr/>
          <a:lstStyle/>
          <a:p>
            <a:r>
              <a:rPr lang="en-GB" dirty="0">
                <a:cs typeface="Arial"/>
              </a:rPr>
              <a:t>Describe your own live in-place session</a:t>
            </a:r>
            <a:endParaRPr lang="en-GB" dirty="0"/>
          </a:p>
        </p:txBody>
      </p:sp>
      <p:sp>
        <p:nvSpPr>
          <p:cNvPr id="23" name="Content Placeholder 22">
            <a:extLst>
              <a:ext uri="{FF2B5EF4-FFF2-40B4-BE49-F238E27FC236}">
                <a16:creationId xmlns:a16="http://schemas.microsoft.com/office/drawing/2014/main" id="{FDDAF0D1-7C54-A95D-FD74-98C916059B9E}"/>
              </a:ext>
            </a:extLst>
          </p:cNvPr>
          <p:cNvSpPr>
            <a:spLocks noGrp="1"/>
          </p:cNvSpPr>
          <p:nvPr>
            <p:ph idx="12"/>
          </p:nvPr>
        </p:nvSpPr>
        <p:spPr/>
        <p:txBody>
          <a:bodyPr/>
          <a:lstStyle/>
          <a:p>
            <a:pPr marL="0" indent="0">
              <a:buNone/>
            </a:pPr>
            <a:r>
              <a:rPr lang="en-GB" sz="1400" b="1" dirty="0"/>
              <a:t>Features</a:t>
            </a:r>
          </a:p>
          <a:p>
            <a:r>
              <a:rPr lang="en-GB" dirty="0"/>
              <a:t>List of features</a:t>
            </a:r>
            <a:endParaRPr lang="en-GB" sz="1400" dirty="0"/>
          </a:p>
          <a:p>
            <a:endParaRPr lang="en-GB" sz="1400" dirty="0"/>
          </a:p>
          <a:p>
            <a:pPr marL="0" indent="0">
              <a:buNone/>
            </a:pPr>
            <a:r>
              <a:rPr lang="en-GB" sz="1400" b="1" dirty="0"/>
              <a:t>Pedagogic benefits</a:t>
            </a:r>
          </a:p>
          <a:p>
            <a:r>
              <a:rPr lang="en-GB" sz="1400" dirty="0"/>
              <a:t>List of benefits</a:t>
            </a:r>
          </a:p>
        </p:txBody>
      </p:sp>
      <p:sp>
        <p:nvSpPr>
          <p:cNvPr id="20" name="Content Placeholder 19">
            <a:extLst>
              <a:ext uri="{FF2B5EF4-FFF2-40B4-BE49-F238E27FC236}">
                <a16:creationId xmlns:a16="http://schemas.microsoft.com/office/drawing/2014/main" id="{6BB207DC-0012-7EF6-A07B-3AA2EE74EA4C}"/>
              </a:ext>
            </a:extLst>
          </p:cNvPr>
          <p:cNvSpPr>
            <a:spLocks noGrp="1"/>
          </p:cNvSpPr>
          <p:nvPr>
            <p:ph idx="1"/>
          </p:nvPr>
        </p:nvSpPr>
        <p:spPr/>
        <p:txBody>
          <a:bodyPr/>
          <a:lstStyle/>
          <a:p>
            <a:pPr marL="0" indent="0">
              <a:buNone/>
            </a:pPr>
            <a:r>
              <a:rPr lang="en-GB" sz="1400" b="1" dirty="0"/>
              <a:t>Platform</a:t>
            </a:r>
          </a:p>
          <a:p>
            <a:r>
              <a:rPr lang="en-GB" sz="1400" dirty="0">
                <a:cs typeface="Calibri" panose="020F0502020204030204"/>
              </a:rPr>
              <a:t>Platform detail</a:t>
            </a:r>
          </a:p>
          <a:p>
            <a:endParaRPr lang="en-GB" sz="1400" dirty="0"/>
          </a:p>
          <a:p>
            <a:pPr marL="0" indent="0">
              <a:buNone/>
            </a:pPr>
            <a:r>
              <a:rPr lang="en-GB" sz="1400" b="1" dirty="0"/>
              <a:t>Functions may include:</a:t>
            </a:r>
          </a:p>
          <a:p>
            <a:r>
              <a:rPr lang="en-GB" sz="1400" dirty="0"/>
              <a:t>Function detail</a:t>
            </a:r>
          </a:p>
        </p:txBody>
      </p:sp>
      <p:sp>
        <p:nvSpPr>
          <p:cNvPr id="22" name="Content Placeholder 21">
            <a:extLst>
              <a:ext uri="{FF2B5EF4-FFF2-40B4-BE49-F238E27FC236}">
                <a16:creationId xmlns:a16="http://schemas.microsoft.com/office/drawing/2014/main" id="{3D5B1423-9EA7-D3D6-0C4B-188658807937}"/>
              </a:ext>
            </a:extLst>
          </p:cNvPr>
          <p:cNvSpPr>
            <a:spLocks noGrp="1"/>
          </p:cNvSpPr>
          <p:nvPr>
            <p:ph idx="11"/>
          </p:nvPr>
        </p:nvSpPr>
        <p:spPr/>
        <p:txBody>
          <a:bodyPr/>
          <a:lstStyle/>
          <a:p>
            <a:pPr marL="0" indent="0">
              <a:buNone/>
            </a:pPr>
            <a:r>
              <a:rPr lang="en-GB" sz="1400" b="1" dirty="0"/>
              <a:t>Typical activities and interactions</a:t>
            </a:r>
          </a:p>
          <a:p>
            <a:r>
              <a:rPr lang="en-GB" sz="1400" dirty="0"/>
              <a:t>Activity detail</a:t>
            </a:r>
          </a:p>
          <a:p>
            <a:endParaRPr lang="en-GB" sz="1400" dirty="0"/>
          </a:p>
        </p:txBody>
      </p:sp>
      <p:sp>
        <p:nvSpPr>
          <p:cNvPr id="3" name="Rectangle: Rounded Corners 2">
            <a:hlinkClick r:id="rId2" action="ppaction://hlinksldjump"/>
            <a:extLst>
              <a:ext uri="{FF2B5EF4-FFF2-40B4-BE49-F238E27FC236}">
                <a16:creationId xmlns:a16="http://schemas.microsoft.com/office/drawing/2014/main" id="{D7B5EC37-678A-2947-A327-E70965C28FB7}"/>
              </a:ext>
            </a:extLst>
          </p:cNvPr>
          <p:cNvSpPr/>
          <p:nvPr/>
        </p:nvSpPr>
        <p:spPr>
          <a:xfrm>
            <a:off x="7394362" y="6092982"/>
            <a:ext cx="1980000" cy="218690"/>
          </a:xfrm>
          <a:prstGeom prst="roundRect">
            <a:avLst>
              <a:gd name="adj" fmla="val 50000"/>
            </a:avLst>
          </a:prstGeom>
          <a:solidFill>
            <a:srgbClr val="A1F5E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Acquisition</a:t>
            </a:r>
          </a:p>
        </p:txBody>
      </p:sp>
      <p:sp>
        <p:nvSpPr>
          <p:cNvPr id="4" name="Rectangle: Rounded Corners 3">
            <a:hlinkClick r:id="rId2" action="ppaction://hlinksldjump"/>
            <a:extLst>
              <a:ext uri="{FF2B5EF4-FFF2-40B4-BE49-F238E27FC236}">
                <a16:creationId xmlns:a16="http://schemas.microsoft.com/office/drawing/2014/main" id="{6474B439-6BAB-EADA-6026-11735EF2127E}"/>
              </a:ext>
            </a:extLst>
          </p:cNvPr>
          <p:cNvSpPr/>
          <p:nvPr/>
        </p:nvSpPr>
        <p:spPr>
          <a:xfrm>
            <a:off x="7394362" y="5802627"/>
            <a:ext cx="1980000" cy="218690"/>
          </a:xfrm>
          <a:prstGeom prst="roundRect">
            <a:avLst>
              <a:gd name="adj" fmla="val 50000"/>
            </a:avLst>
          </a:prstGeom>
          <a:solidFill>
            <a:srgbClr val="FFD96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Collaboration</a:t>
            </a:r>
          </a:p>
        </p:txBody>
      </p:sp>
      <p:sp>
        <p:nvSpPr>
          <p:cNvPr id="5" name="Rectangle: Rounded Corners 4">
            <a:hlinkClick r:id="rId2" action="ppaction://hlinksldjump"/>
            <a:extLst>
              <a:ext uri="{FF2B5EF4-FFF2-40B4-BE49-F238E27FC236}">
                <a16:creationId xmlns:a16="http://schemas.microsoft.com/office/drawing/2014/main" id="{2B60DABA-E04C-856C-16F3-6B928A6C7C7F}"/>
              </a:ext>
            </a:extLst>
          </p:cNvPr>
          <p:cNvSpPr/>
          <p:nvPr/>
        </p:nvSpPr>
        <p:spPr>
          <a:xfrm>
            <a:off x="7394362" y="5515360"/>
            <a:ext cx="1980000" cy="218690"/>
          </a:xfrm>
          <a:prstGeom prst="roundRect">
            <a:avLst>
              <a:gd name="adj" fmla="val 50000"/>
            </a:avLst>
          </a:prstGeom>
          <a:solidFill>
            <a:srgbClr val="7AAEE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Discussion</a:t>
            </a:r>
          </a:p>
        </p:txBody>
      </p:sp>
      <p:sp>
        <p:nvSpPr>
          <p:cNvPr id="6" name="Rectangle: Rounded Corners 5">
            <a:hlinkClick r:id="rId2" action="ppaction://hlinksldjump"/>
            <a:extLst>
              <a:ext uri="{FF2B5EF4-FFF2-40B4-BE49-F238E27FC236}">
                <a16:creationId xmlns:a16="http://schemas.microsoft.com/office/drawing/2014/main" id="{163E2064-6715-7079-8CCC-10133C51F6BD}"/>
              </a:ext>
            </a:extLst>
          </p:cNvPr>
          <p:cNvSpPr/>
          <p:nvPr/>
        </p:nvSpPr>
        <p:spPr>
          <a:xfrm>
            <a:off x="7394362" y="5225005"/>
            <a:ext cx="1980000" cy="218690"/>
          </a:xfrm>
          <a:prstGeom prst="roundRect">
            <a:avLst>
              <a:gd name="adj" fmla="val 50000"/>
            </a:avLst>
          </a:prstGeom>
          <a:solidFill>
            <a:srgbClr val="F8807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Investigation</a:t>
            </a:r>
          </a:p>
        </p:txBody>
      </p:sp>
      <p:sp>
        <p:nvSpPr>
          <p:cNvPr id="7" name="Rectangle: Rounded Corners 6">
            <a:hlinkClick r:id="rId2" action="ppaction://hlinksldjump"/>
            <a:extLst>
              <a:ext uri="{FF2B5EF4-FFF2-40B4-BE49-F238E27FC236}">
                <a16:creationId xmlns:a16="http://schemas.microsoft.com/office/drawing/2014/main" id="{A6D6A087-2734-6054-E880-22E07C684C04}"/>
              </a:ext>
            </a:extLst>
          </p:cNvPr>
          <p:cNvSpPr/>
          <p:nvPr/>
        </p:nvSpPr>
        <p:spPr>
          <a:xfrm>
            <a:off x="7394362" y="4934650"/>
            <a:ext cx="1980000" cy="218690"/>
          </a:xfrm>
          <a:prstGeom prst="roundRect">
            <a:avLst>
              <a:gd name="adj" fmla="val 50000"/>
            </a:avLst>
          </a:prstGeom>
          <a:solidFill>
            <a:srgbClr val="BB98DC"/>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Practice</a:t>
            </a:r>
          </a:p>
        </p:txBody>
      </p:sp>
      <p:sp>
        <p:nvSpPr>
          <p:cNvPr id="8" name="Rectangle: Rounded Corners 7">
            <a:hlinkClick r:id="rId2" action="ppaction://hlinksldjump"/>
            <a:extLst>
              <a:ext uri="{FF2B5EF4-FFF2-40B4-BE49-F238E27FC236}">
                <a16:creationId xmlns:a16="http://schemas.microsoft.com/office/drawing/2014/main" id="{2D424CFE-E8C9-6973-D093-B141B9F4A8C4}"/>
              </a:ext>
            </a:extLst>
          </p:cNvPr>
          <p:cNvSpPr/>
          <p:nvPr/>
        </p:nvSpPr>
        <p:spPr>
          <a:xfrm>
            <a:off x="7394362" y="4644295"/>
            <a:ext cx="1980000" cy="218690"/>
          </a:xfrm>
          <a:prstGeom prst="roundRect">
            <a:avLst>
              <a:gd name="adj" fmla="val 50000"/>
            </a:avLst>
          </a:prstGeom>
          <a:solidFill>
            <a:srgbClr val="BDEA7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Production</a:t>
            </a:r>
          </a:p>
        </p:txBody>
      </p:sp>
      <p:pic>
        <p:nvPicPr>
          <p:cNvPr id="14" name="Picture Placeholder 24">
            <a:extLst>
              <a:ext uri="{FF2B5EF4-FFF2-40B4-BE49-F238E27FC236}">
                <a16:creationId xmlns:a16="http://schemas.microsoft.com/office/drawing/2014/main" id="{88E89F2D-EF7D-DB9D-1E32-085078FF57EE}"/>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p:blipFill>
        <p:spPr>
          <a:xfrm>
            <a:off x="452438" y="474663"/>
            <a:ext cx="720000" cy="720000"/>
          </a:xfrm>
        </p:spPr>
      </p:pic>
    </p:spTree>
    <p:extLst>
      <p:ext uri="{BB962C8B-B14F-4D97-AF65-F5344CB8AC3E}">
        <p14:creationId xmlns:p14="http://schemas.microsoft.com/office/powerpoint/2010/main" val="133162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9CAB-2459-A88D-C2AF-6FAB8BD18B8D}"/>
              </a:ext>
            </a:extLst>
          </p:cNvPr>
          <p:cNvSpPr>
            <a:spLocks noGrp="1"/>
          </p:cNvSpPr>
          <p:nvPr>
            <p:ph type="title"/>
          </p:nvPr>
        </p:nvSpPr>
        <p:spPr/>
        <p:txBody>
          <a:bodyPr/>
          <a:lstStyle/>
          <a:p>
            <a:r>
              <a:rPr lang="en-GB" dirty="0"/>
              <a:t>About these cards</a:t>
            </a:r>
          </a:p>
        </p:txBody>
      </p:sp>
      <p:sp>
        <p:nvSpPr>
          <p:cNvPr id="3" name="Text Placeholder 2">
            <a:extLst>
              <a:ext uri="{FF2B5EF4-FFF2-40B4-BE49-F238E27FC236}">
                <a16:creationId xmlns:a16="http://schemas.microsoft.com/office/drawing/2014/main" id="{B453C7D0-C213-8E0C-892F-50F4EAEF3414}"/>
              </a:ext>
            </a:extLst>
          </p:cNvPr>
          <p:cNvSpPr>
            <a:spLocks noGrp="1"/>
          </p:cNvSpPr>
          <p:nvPr>
            <p:ph type="body" idx="13"/>
          </p:nvPr>
        </p:nvSpPr>
        <p:spPr>
          <a:xfrm>
            <a:off x="452438" y="1196974"/>
            <a:ext cx="7200900" cy="2026059"/>
          </a:xfrm>
        </p:spPr>
        <p:txBody>
          <a:bodyPr/>
          <a:lstStyle/>
          <a:p>
            <a:r>
              <a:rPr lang="en-GB" sz="1600" dirty="0"/>
              <a:t>The cards can be used in a curriculum design workshop or course meeting, to:</a:t>
            </a:r>
          </a:p>
          <a:p>
            <a:pPr marL="180975" indent="-180975">
              <a:buFont typeface="Arial" panose="020B0604020202020204" pitchFamily="34" charset="0"/>
              <a:buChar char="•"/>
            </a:pPr>
            <a:r>
              <a:rPr lang="en-GB" sz="1600" b="0" dirty="0"/>
              <a:t>Plan sessions and activities</a:t>
            </a:r>
          </a:p>
          <a:p>
            <a:pPr marL="180975" indent="-180975">
              <a:buFont typeface="Arial" panose="020B0604020202020204" pitchFamily="34" charset="0"/>
              <a:buChar char="•"/>
            </a:pPr>
            <a:r>
              <a:rPr lang="en-GB" sz="1600" b="0" dirty="0"/>
              <a:t>Consider a wider range of session types</a:t>
            </a:r>
          </a:p>
          <a:p>
            <a:pPr marL="180975" indent="-180975">
              <a:buFont typeface="Arial" panose="020B0604020202020204" pitchFamily="34" charset="0"/>
              <a:buChar char="•"/>
            </a:pPr>
            <a:r>
              <a:rPr lang="en-GB" sz="1600" b="0" dirty="0"/>
              <a:t>Ensure a balance of session types to meet different needs</a:t>
            </a:r>
          </a:p>
          <a:p>
            <a:pPr marL="180975" indent="-180975">
              <a:buFont typeface="Arial" panose="020B0604020202020204" pitchFamily="34" charset="0"/>
              <a:buChar char="•"/>
            </a:pPr>
            <a:r>
              <a:rPr lang="en-GB" sz="1600" b="0" dirty="0"/>
              <a:t>Describe new session types and activities (beyond those described here)</a:t>
            </a:r>
          </a:p>
          <a:p>
            <a:endParaRPr lang="en-GB" sz="1600" b="0" dirty="0"/>
          </a:p>
        </p:txBody>
      </p:sp>
      <p:sp>
        <p:nvSpPr>
          <p:cNvPr id="4" name="Content Placeholder 3">
            <a:extLst>
              <a:ext uri="{FF2B5EF4-FFF2-40B4-BE49-F238E27FC236}">
                <a16:creationId xmlns:a16="http://schemas.microsoft.com/office/drawing/2014/main" id="{CDAE1243-77BC-935D-5B2A-137836787016}"/>
              </a:ext>
            </a:extLst>
          </p:cNvPr>
          <p:cNvSpPr>
            <a:spLocks noGrp="1"/>
          </p:cNvSpPr>
          <p:nvPr>
            <p:ph idx="1"/>
          </p:nvPr>
        </p:nvSpPr>
        <p:spPr>
          <a:xfrm>
            <a:off x="452438" y="3429000"/>
            <a:ext cx="7178752" cy="2933562"/>
          </a:xfrm>
        </p:spPr>
        <p:txBody>
          <a:bodyPr anchor="b"/>
          <a:lstStyle/>
          <a:p>
            <a:pPr marL="0" indent="0">
              <a:buNone/>
            </a:pPr>
            <a:r>
              <a:rPr lang="en-GB" sz="1400" dirty="0"/>
              <a:t>The activity icons included on each card are from the ABC Learning Design resources, licensed CC BY-NC-SA 4.0, Clive Young and </a:t>
            </a:r>
            <a:r>
              <a:rPr lang="en-GB" sz="1400" dirty="0" err="1"/>
              <a:t>Nataša</a:t>
            </a:r>
            <a:r>
              <a:rPr lang="en-GB" sz="1400" dirty="0"/>
              <a:t> </a:t>
            </a:r>
            <a:r>
              <a:rPr lang="en-GB" sz="1400" dirty="0" err="1"/>
              <a:t>Perović</a:t>
            </a:r>
            <a:r>
              <a:rPr lang="en-GB" sz="1400" dirty="0"/>
              <a:t>, UCL (2015), Learning types, </a:t>
            </a:r>
            <a:r>
              <a:rPr lang="en-GB" sz="1400" dirty="0" err="1"/>
              <a:t>Laurillard</a:t>
            </a:r>
            <a:r>
              <a:rPr lang="en-GB" sz="1400" dirty="0"/>
              <a:t>, D. (2012). Original resources at abc-ld.org. We are grateful for permission to use the icons in this way.</a:t>
            </a:r>
          </a:p>
          <a:p>
            <a:pPr marL="0" indent="0">
              <a:buNone/>
            </a:pPr>
            <a:r>
              <a:rPr lang="en-GB" sz="1400" dirty="0"/>
              <a:t>ABC Learning Design is a collaborative programme and module design method created at University College London (UCL) and used widely across the sector. It enables programme and module teams to develop a storyboard visualising the learner journey based on their activities through the course of study. The ’session type’ cards can be used to consider how activities may be undertaken in different sessions and modes, linking these cards to the ABC design process.</a:t>
            </a:r>
          </a:p>
        </p:txBody>
      </p:sp>
    </p:spTree>
    <p:extLst>
      <p:ext uri="{BB962C8B-B14F-4D97-AF65-F5344CB8AC3E}">
        <p14:creationId xmlns:p14="http://schemas.microsoft.com/office/powerpoint/2010/main" val="77615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45E0624-0458-5B9F-C2DB-21CE60B2BB13}"/>
              </a:ext>
            </a:extLst>
          </p:cNvPr>
          <p:cNvSpPr>
            <a:spLocks noGrp="1"/>
          </p:cNvSpPr>
          <p:nvPr>
            <p:ph type="title"/>
          </p:nvPr>
        </p:nvSpPr>
        <p:spPr>
          <a:xfrm>
            <a:off x="452437" y="-986927"/>
            <a:ext cx="7200900" cy="412499"/>
          </a:xfrm>
        </p:spPr>
        <p:txBody>
          <a:bodyPr/>
          <a:lstStyle/>
          <a:p>
            <a:r>
              <a:rPr lang="en-GB" dirty="0"/>
              <a:t>Four modes of participation</a:t>
            </a:r>
            <a:r>
              <a:rPr lang="en-GB" baseline="0" dirty="0"/>
              <a:t> in learning</a:t>
            </a:r>
            <a:endParaRPr lang="en-GB" dirty="0"/>
          </a:p>
        </p:txBody>
      </p:sp>
      <p:pic>
        <p:nvPicPr>
          <p:cNvPr id="10" name="Content Placeholder 9" descr="A diagram showing the four modes of participation in learning&#10;&#10;Live online, live in place, Async in place, async online">
            <a:extLst>
              <a:ext uri="{FF2B5EF4-FFF2-40B4-BE49-F238E27FC236}">
                <a16:creationId xmlns:a16="http://schemas.microsoft.com/office/drawing/2014/main" id="{43D28462-7A1A-C646-C942-62C82809472C}"/>
              </a:ext>
            </a:extLst>
          </p:cNvPr>
          <p:cNvPicPr>
            <a:picLocks noGrp="1" noChangeAspect="1"/>
          </p:cNvPicPr>
          <p:nvPr>
            <p:ph idx="1"/>
          </p:nvPr>
        </p:nvPicPr>
        <p:blipFill>
          <a:blip r:embed="rId2"/>
          <a:stretch>
            <a:fillRect/>
          </a:stretch>
        </p:blipFill>
        <p:spPr>
          <a:xfrm>
            <a:off x="452437" y="1196975"/>
            <a:ext cx="7903559" cy="5184775"/>
          </a:xfrm>
        </p:spPr>
      </p:pic>
    </p:spTree>
    <p:extLst>
      <p:ext uri="{BB962C8B-B14F-4D97-AF65-F5344CB8AC3E}">
        <p14:creationId xmlns:p14="http://schemas.microsoft.com/office/powerpoint/2010/main" val="2514145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36170-7FBB-BFED-A03B-9326B10F3E2F}"/>
              </a:ext>
            </a:extLst>
          </p:cNvPr>
          <p:cNvSpPr>
            <a:spLocks noGrp="1"/>
          </p:cNvSpPr>
          <p:nvPr>
            <p:ph type="title"/>
          </p:nvPr>
        </p:nvSpPr>
        <p:spPr>
          <a:xfrm>
            <a:off x="1146934" y="474125"/>
            <a:ext cx="6506403" cy="722850"/>
          </a:xfrm>
        </p:spPr>
        <p:txBody>
          <a:bodyPr lIns="270000" anchor="ctr"/>
          <a:lstStyle/>
          <a:p>
            <a:r>
              <a:rPr lang="en-GB" dirty="0"/>
              <a:t>Live</a:t>
            </a:r>
          </a:p>
        </p:txBody>
      </p:sp>
      <p:sp>
        <p:nvSpPr>
          <p:cNvPr id="3" name="Text Placeholder 2">
            <a:extLst>
              <a:ext uri="{FF2B5EF4-FFF2-40B4-BE49-F238E27FC236}">
                <a16:creationId xmlns:a16="http://schemas.microsoft.com/office/drawing/2014/main" id="{F72B04E1-EAC6-430B-797F-C5B97C116B45}"/>
              </a:ext>
            </a:extLst>
          </p:cNvPr>
          <p:cNvSpPr>
            <a:spLocks noGrp="1"/>
          </p:cNvSpPr>
          <p:nvPr>
            <p:ph type="body" idx="13"/>
          </p:nvPr>
        </p:nvSpPr>
        <p:spPr>
          <a:xfrm>
            <a:off x="452438" y="1736725"/>
            <a:ext cx="7200900" cy="340988"/>
          </a:xfrm>
        </p:spPr>
        <p:txBody>
          <a:bodyPr/>
          <a:lstStyle/>
          <a:p>
            <a:r>
              <a:rPr lang="en-GB" dirty="0"/>
              <a:t>Live learning</a:t>
            </a:r>
          </a:p>
        </p:txBody>
      </p:sp>
      <p:sp>
        <p:nvSpPr>
          <p:cNvPr id="4" name="Content Placeholder 3">
            <a:extLst>
              <a:ext uri="{FF2B5EF4-FFF2-40B4-BE49-F238E27FC236}">
                <a16:creationId xmlns:a16="http://schemas.microsoft.com/office/drawing/2014/main" id="{750EBD83-2A2E-5D6B-4EF3-2F67CA8CFC39}"/>
              </a:ext>
            </a:extLst>
          </p:cNvPr>
          <p:cNvSpPr>
            <a:spLocks noGrp="1"/>
          </p:cNvSpPr>
          <p:nvPr>
            <p:ph idx="1"/>
          </p:nvPr>
        </p:nvSpPr>
        <p:spPr>
          <a:xfrm>
            <a:off x="452437" y="2278540"/>
            <a:ext cx="9001125" cy="4000996"/>
          </a:xfrm>
        </p:spPr>
        <p:txBody>
          <a:bodyPr/>
          <a:lstStyle/>
          <a:p>
            <a:r>
              <a:rPr lang="en-GB" dirty="0"/>
              <a:t>Educator usually coordinates activities in time, but students may present, respond, initiate or lead</a:t>
            </a:r>
          </a:p>
          <a:p>
            <a:r>
              <a:rPr lang="en-GB" dirty="0"/>
              <a:t>Learning can be sequenced and paced</a:t>
            </a:r>
          </a:p>
          <a:p>
            <a:r>
              <a:rPr lang="en-GB" dirty="0"/>
              <a:t>Can be experienced by students as more dynamic, supported and engaging</a:t>
            </a:r>
          </a:p>
          <a:p>
            <a:r>
              <a:rPr lang="en-GB" dirty="0"/>
              <a:t>Can be experienced by students as less reflective, self-directed and convenient</a:t>
            </a:r>
          </a:p>
          <a:p>
            <a:r>
              <a:rPr lang="en-GB" dirty="0"/>
              <a:t>Supports rapid knowledge building, mind mapping, problem solving and design sprints</a:t>
            </a:r>
          </a:p>
          <a:p>
            <a:r>
              <a:rPr lang="en-GB" dirty="0"/>
              <a:t>Supports responsive exchanges in discussion and debate, giving and receiving feedback</a:t>
            </a:r>
          </a:p>
          <a:p>
            <a:r>
              <a:rPr lang="en-GB" dirty="0"/>
              <a:t>Small groups and one-to-ones good for: making connections, grasping complex topics, consensus</a:t>
            </a:r>
          </a:p>
          <a:p>
            <a:r>
              <a:rPr lang="en-GB" dirty="0"/>
              <a:t>Large groups good for: building belonging and community, establishing foundations, polling diverse opinions</a:t>
            </a:r>
          </a:p>
        </p:txBody>
      </p:sp>
      <p:pic>
        <p:nvPicPr>
          <p:cNvPr id="8" name="Graphic 7">
            <a:extLst>
              <a:ext uri="{FF2B5EF4-FFF2-40B4-BE49-F238E27FC236}">
                <a16:creationId xmlns:a16="http://schemas.microsoft.com/office/drawing/2014/main" id="{BB04C9DC-668F-74D2-11F3-20CA2D40FEC7}"/>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2245" y="476249"/>
            <a:ext cx="684689" cy="720725"/>
          </a:xfrm>
          <a:prstGeom prst="rect">
            <a:avLst/>
          </a:prstGeom>
        </p:spPr>
      </p:pic>
    </p:spTree>
    <p:extLst>
      <p:ext uri="{BB962C8B-B14F-4D97-AF65-F5344CB8AC3E}">
        <p14:creationId xmlns:p14="http://schemas.microsoft.com/office/powerpoint/2010/main" val="2479927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36170-7FBB-BFED-A03B-9326B10F3E2F}"/>
              </a:ext>
            </a:extLst>
          </p:cNvPr>
          <p:cNvSpPr>
            <a:spLocks noGrp="1"/>
          </p:cNvSpPr>
          <p:nvPr>
            <p:ph type="title"/>
          </p:nvPr>
        </p:nvSpPr>
        <p:spPr>
          <a:xfrm>
            <a:off x="1146934" y="474125"/>
            <a:ext cx="6506404" cy="722849"/>
          </a:xfrm>
        </p:spPr>
        <p:txBody>
          <a:bodyPr lIns="270000" anchor="ctr"/>
          <a:lstStyle/>
          <a:p>
            <a:r>
              <a:rPr lang="en-GB" dirty="0"/>
              <a:t>Live in-place</a:t>
            </a:r>
          </a:p>
        </p:txBody>
      </p:sp>
      <p:sp>
        <p:nvSpPr>
          <p:cNvPr id="3" name="Text Placeholder 2">
            <a:extLst>
              <a:ext uri="{FF2B5EF4-FFF2-40B4-BE49-F238E27FC236}">
                <a16:creationId xmlns:a16="http://schemas.microsoft.com/office/drawing/2014/main" id="{F72B04E1-EAC6-430B-797F-C5B97C116B45}"/>
              </a:ext>
            </a:extLst>
          </p:cNvPr>
          <p:cNvSpPr>
            <a:spLocks noGrp="1"/>
          </p:cNvSpPr>
          <p:nvPr>
            <p:ph type="body" idx="13"/>
          </p:nvPr>
        </p:nvSpPr>
        <p:spPr>
          <a:xfrm>
            <a:off x="452438" y="1736725"/>
            <a:ext cx="7200900" cy="340988"/>
          </a:xfrm>
        </p:spPr>
        <p:txBody>
          <a:bodyPr/>
          <a:lstStyle/>
          <a:p>
            <a:r>
              <a:rPr lang="en-GB" dirty="0"/>
              <a:t>In-place learning</a:t>
            </a:r>
          </a:p>
        </p:txBody>
      </p:sp>
      <p:sp>
        <p:nvSpPr>
          <p:cNvPr id="4" name="Content Placeholder 3">
            <a:extLst>
              <a:ext uri="{FF2B5EF4-FFF2-40B4-BE49-F238E27FC236}">
                <a16:creationId xmlns:a16="http://schemas.microsoft.com/office/drawing/2014/main" id="{750EBD83-2A2E-5D6B-4EF3-2F67CA8CFC39}"/>
              </a:ext>
            </a:extLst>
          </p:cNvPr>
          <p:cNvSpPr>
            <a:spLocks noGrp="1"/>
          </p:cNvSpPr>
          <p:nvPr>
            <p:ph idx="1"/>
          </p:nvPr>
        </p:nvSpPr>
        <p:spPr>
          <a:xfrm>
            <a:off x="452437" y="2278540"/>
            <a:ext cx="9001125" cy="4000996"/>
          </a:xfrm>
        </p:spPr>
        <p:txBody>
          <a:bodyPr/>
          <a:lstStyle/>
          <a:p>
            <a:r>
              <a:rPr lang="en-GB" dirty="0"/>
              <a:t>Presence can be established naturally and rapidly</a:t>
            </a:r>
          </a:p>
          <a:p>
            <a:r>
              <a:rPr lang="en-GB" dirty="0"/>
              <a:t>Can be experienced by students as more responsive, (inter)personal, authentic and engaging</a:t>
            </a:r>
          </a:p>
          <a:p>
            <a:r>
              <a:rPr lang="en-GB" dirty="0"/>
              <a:t>Can be experienced by students as less explicit, reflective and convenient</a:t>
            </a:r>
          </a:p>
          <a:p>
            <a:r>
              <a:rPr lang="en-GB" dirty="0"/>
              <a:t>Material environment may support learning</a:t>
            </a:r>
          </a:p>
          <a:p>
            <a:r>
              <a:rPr lang="en-GB" dirty="0"/>
              <a:t>Some students may find the social demands difficult; others benefit from social context and </a:t>
            </a:r>
            <a:br>
              <a:rPr lang="en-GB" dirty="0"/>
            </a:br>
            <a:r>
              <a:rPr lang="en-GB" dirty="0"/>
              <a:t>non-verbal cues</a:t>
            </a:r>
          </a:p>
          <a:p>
            <a:r>
              <a:rPr lang="en-GB" dirty="0"/>
              <a:t>Room design and configuration shapes classroom expectations, group dynamics and teacher presence</a:t>
            </a:r>
          </a:p>
          <a:p>
            <a:r>
              <a:rPr lang="en-GB" dirty="0"/>
              <a:t>Body language and eye contact help with engagement: student contributions can be elicited naturally</a:t>
            </a:r>
          </a:p>
          <a:p>
            <a:r>
              <a:rPr lang="en-GB" dirty="0"/>
              <a:t>Easy to organise students into small groups on the fly; larger break-out groups only if suitable space available</a:t>
            </a:r>
          </a:p>
          <a:p>
            <a:r>
              <a:rPr lang="en-GB" dirty="0"/>
              <a:t>Sessions may be recorded; otherwise dependent on learners making their own records and notes</a:t>
            </a:r>
          </a:p>
        </p:txBody>
      </p:sp>
      <p:pic>
        <p:nvPicPr>
          <p:cNvPr id="5" name="Graphic 4">
            <a:extLst>
              <a:ext uri="{FF2B5EF4-FFF2-40B4-BE49-F238E27FC236}">
                <a16:creationId xmlns:a16="http://schemas.microsoft.com/office/drawing/2014/main" id="{94B00F16-641C-1C5F-17B5-7827E2E9CF6A}"/>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2245" y="476249"/>
            <a:ext cx="684689" cy="720725"/>
          </a:xfrm>
          <a:prstGeom prst="rect">
            <a:avLst/>
          </a:prstGeom>
        </p:spPr>
      </p:pic>
    </p:spTree>
    <p:extLst>
      <p:ext uri="{BB962C8B-B14F-4D97-AF65-F5344CB8AC3E}">
        <p14:creationId xmlns:p14="http://schemas.microsoft.com/office/powerpoint/2010/main" val="1618318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C17B-F931-8CA2-100A-7A02EF0F266B}"/>
              </a:ext>
            </a:extLst>
          </p:cNvPr>
          <p:cNvSpPr>
            <a:spLocks noGrp="1"/>
          </p:cNvSpPr>
          <p:nvPr>
            <p:ph type="title"/>
          </p:nvPr>
        </p:nvSpPr>
        <p:spPr/>
        <p:txBody>
          <a:bodyPr/>
          <a:lstStyle/>
          <a:p>
            <a:r>
              <a:rPr lang="en-US" dirty="0">
                <a:cs typeface="Arial"/>
              </a:rPr>
              <a:t>Live lecture or presentation</a:t>
            </a:r>
            <a:endParaRPr lang="en-GB" dirty="0"/>
          </a:p>
        </p:txBody>
      </p:sp>
      <p:pic>
        <p:nvPicPr>
          <p:cNvPr id="25" name="Picture Placeholder 24">
            <a:extLst>
              <a:ext uri="{FF2B5EF4-FFF2-40B4-BE49-F238E27FC236}">
                <a16:creationId xmlns:a16="http://schemas.microsoft.com/office/drawing/2014/main" id="{7E5C6838-9EB3-9767-A38A-C23119D50EEB}"/>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p:blipFill>
        <p:spPr/>
      </p:pic>
      <p:sp>
        <p:nvSpPr>
          <p:cNvPr id="23" name="Content Placeholder 22">
            <a:extLst>
              <a:ext uri="{FF2B5EF4-FFF2-40B4-BE49-F238E27FC236}">
                <a16:creationId xmlns:a16="http://schemas.microsoft.com/office/drawing/2014/main" id="{FDDAF0D1-7C54-A95D-FD74-98C916059B9E}"/>
              </a:ext>
            </a:extLst>
          </p:cNvPr>
          <p:cNvSpPr>
            <a:spLocks noGrp="1"/>
          </p:cNvSpPr>
          <p:nvPr>
            <p:ph idx="12"/>
          </p:nvPr>
        </p:nvSpPr>
        <p:spPr/>
        <p:txBody>
          <a:bodyPr/>
          <a:lstStyle/>
          <a:p>
            <a:pPr marL="0" indent="0">
              <a:buNone/>
            </a:pPr>
            <a:r>
              <a:rPr lang="en-GB" sz="1400" b="1" dirty="0"/>
              <a:t>Features</a:t>
            </a:r>
          </a:p>
          <a:p>
            <a:r>
              <a:rPr lang="en-GB" sz="1400" dirty="0"/>
              <a:t>Educator as presenter, determining pace, content and structure</a:t>
            </a:r>
          </a:p>
          <a:p>
            <a:r>
              <a:rPr lang="en-GB" sz="1400" dirty="0"/>
              <a:t>Can include interactive elements </a:t>
            </a:r>
            <a:r>
              <a:rPr lang="en-GB" sz="1400" dirty="0" err="1"/>
              <a:t>eg</a:t>
            </a:r>
            <a:r>
              <a:rPr lang="en-GB" sz="1400" dirty="0"/>
              <a:t> quizzes, research tasks, buzz questions</a:t>
            </a:r>
          </a:p>
          <a:p>
            <a:r>
              <a:rPr lang="en-GB" sz="1400" dirty="0"/>
              <a:t>Can be recorded for students to review or catch up later</a:t>
            </a:r>
          </a:p>
          <a:p>
            <a:r>
              <a:rPr lang="en-GB" sz="1400" dirty="0"/>
              <a:t>Students may prepare (own time) </a:t>
            </a:r>
            <a:r>
              <a:rPr lang="en-GB" sz="1400" dirty="0" err="1"/>
              <a:t>eg</a:t>
            </a:r>
            <a:r>
              <a:rPr lang="en-GB" sz="1400" dirty="0"/>
              <a:t> watch videos, read, preview</a:t>
            </a:r>
            <a:br>
              <a:rPr lang="en-GB" sz="1400" dirty="0"/>
            </a:br>
            <a:endParaRPr lang="en-GB" sz="1400" dirty="0"/>
          </a:p>
          <a:p>
            <a:pPr marL="0" indent="0">
              <a:buNone/>
            </a:pPr>
            <a:r>
              <a:rPr lang="en-GB" sz="1400" b="1" dirty="0"/>
              <a:t>Pedagogic benefits</a:t>
            </a:r>
          </a:p>
          <a:p>
            <a:r>
              <a:rPr lang="en-GB" sz="1400" dirty="0"/>
              <a:t>Sense of belonging and shared experience</a:t>
            </a:r>
          </a:p>
          <a:p>
            <a:r>
              <a:rPr lang="en-GB" sz="1400" dirty="0"/>
              <a:t>Culturally significant learning event</a:t>
            </a:r>
          </a:p>
          <a:p>
            <a:r>
              <a:rPr lang="en-GB" sz="1400" dirty="0"/>
              <a:t>Interactive elements (questions, tasks) can be improvised by the teacher</a:t>
            </a:r>
          </a:p>
          <a:p>
            <a:r>
              <a:rPr lang="en-GB" sz="1400" dirty="0"/>
              <a:t>Responsive teaching using feedback</a:t>
            </a:r>
          </a:p>
          <a:p>
            <a:endParaRPr lang="en-GB" sz="1400" dirty="0"/>
          </a:p>
        </p:txBody>
      </p:sp>
      <p:sp>
        <p:nvSpPr>
          <p:cNvPr id="20" name="Content Placeholder 19">
            <a:extLst>
              <a:ext uri="{FF2B5EF4-FFF2-40B4-BE49-F238E27FC236}">
                <a16:creationId xmlns:a16="http://schemas.microsoft.com/office/drawing/2014/main" id="{6BB207DC-0012-7EF6-A07B-3AA2EE74EA4C}"/>
              </a:ext>
            </a:extLst>
          </p:cNvPr>
          <p:cNvSpPr>
            <a:spLocks noGrp="1"/>
          </p:cNvSpPr>
          <p:nvPr>
            <p:ph idx="1"/>
          </p:nvPr>
        </p:nvSpPr>
        <p:spPr/>
        <p:txBody>
          <a:bodyPr/>
          <a:lstStyle/>
          <a:p>
            <a:pPr marL="0" indent="0">
              <a:buNone/>
            </a:pPr>
            <a:r>
              <a:rPr lang="en-GB" sz="1400" b="1" dirty="0"/>
              <a:t>Places</a:t>
            </a:r>
          </a:p>
          <a:p>
            <a:r>
              <a:rPr lang="en-GB" sz="1400" dirty="0"/>
              <a:t>Lecture room</a:t>
            </a:r>
          </a:p>
          <a:p>
            <a:endParaRPr lang="en-GB" sz="1400" dirty="0"/>
          </a:p>
          <a:p>
            <a:pPr marL="0" indent="0">
              <a:buNone/>
            </a:pPr>
            <a:r>
              <a:rPr lang="en-GB" sz="1400" b="1" dirty="0"/>
              <a:t>Facilities may include:</a:t>
            </a:r>
          </a:p>
          <a:p>
            <a:r>
              <a:rPr lang="en-GB" sz="1400" dirty="0"/>
              <a:t>Screens</a:t>
            </a:r>
          </a:p>
          <a:p>
            <a:r>
              <a:rPr lang="en-GB" sz="1400" dirty="0"/>
              <a:t>Presentation media</a:t>
            </a:r>
          </a:p>
          <a:p>
            <a:r>
              <a:rPr lang="en-GB" sz="1400" dirty="0"/>
              <a:t>Mics and mobile mics</a:t>
            </a:r>
          </a:p>
          <a:p>
            <a:r>
              <a:rPr lang="en-GB" sz="1400" dirty="0"/>
              <a:t>Polling or quizzing tools</a:t>
            </a:r>
          </a:p>
          <a:p>
            <a:r>
              <a:rPr lang="en-GB" sz="1400" dirty="0"/>
              <a:t>Live recording and captioning</a:t>
            </a:r>
          </a:p>
          <a:p>
            <a:endParaRPr lang="en-GB" sz="1400" dirty="0"/>
          </a:p>
        </p:txBody>
      </p:sp>
      <p:sp>
        <p:nvSpPr>
          <p:cNvPr id="22" name="Content Placeholder 21">
            <a:extLst>
              <a:ext uri="{FF2B5EF4-FFF2-40B4-BE49-F238E27FC236}">
                <a16:creationId xmlns:a16="http://schemas.microsoft.com/office/drawing/2014/main" id="{3D5B1423-9EA7-D3D6-0C4B-188658807937}"/>
              </a:ext>
            </a:extLst>
          </p:cNvPr>
          <p:cNvSpPr>
            <a:spLocks noGrp="1"/>
          </p:cNvSpPr>
          <p:nvPr>
            <p:ph idx="11"/>
          </p:nvPr>
        </p:nvSpPr>
        <p:spPr/>
        <p:txBody>
          <a:bodyPr/>
          <a:lstStyle/>
          <a:p>
            <a:pPr marL="0" indent="0">
              <a:buNone/>
            </a:pPr>
            <a:r>
              <a:rPr lang="en-GB" sz="1400" b="1" dirty="0"/>
              <a:t>Typical activities and interactions</a:t>
            </a:r>
          </a:p>
          <a:p>
            <a:r>
              <a:rPr lang="en-GB" sz="1400" dirty="0"/>
              <a:t>Students attend to presentation (</a:t>
            </a:r>
            <a:r>
              <a:rPr lang="en-GB" sz="1400" i="1" dirty="0"/>
              <a:t>acquire</a:t>
            </a:r>
            <a:r>
              <a:rPr lang="en-GB" sz="1400" dirty="0"/>
              <a:t>)</a:t>
            </a:r>
          </a:p>
          <a:p>
            <a:r>
              <a:rPr lang="en-GB" sz="1400" dirty="0"/>
              <a:t>Students may: make notes (</a:t>
            </a:r>
            <a:r>
              <a:rPr lang="en-GB" sz="1400" i="1" dirty="0"/>
              <a:t>organise</a:t>
            </a:r>
            <a:r>
              <a:rPr lang="en-GB" sz="1400" dirty="0"/>
              <a:t>) respond to questions individually or collectively (</a:t>
            </a:r>
            <a:r>
              <a:rPr lang="en-GB" sz="1400" i="1" dirty="0"/>
              <a:t>respond</a:t>
            </a:r>
            <a:r>
              <a:rPr lang="en-GB" sz="1400" dirty="0"/>
              <a:t>), work in pairs/small groups on small tasks (</a:t>
            </a:r>
            <a:r>
              <a:rPr lang="en-GB" sz="1400" i="1" dirty="0"/>
              <a:t>collaborate, produce</a:t>
            </a:r>
            <a:r>
              <a:rPr lang="en-GB" sz="1400" dirty="0"/>
              <a:t>)</a:t>
            </a:r>
          </a:p>
          <a:p>
            <a:endParaRPr lang="en-GB" sz="1400" dirty="0"/>
          </a:p>
        </p:txBody>
      </p:sp>
      <p:sp>
        <p:nvSpPr>
          <p:cNvPr id="33" name="Rectangle: Rounded Corners 32">
            <a:hlinkClick r:id="rId4" action="ppaction://hlinksldjump"/>
            <a:extLst>
              <a:ext uri="{FF2B5EF4-FFF2-40B4-BE49-F238E27FC236}">
                <a16:creationId xmlns:a16="http://schemas.microsoft.com/office/drawing/2014/main" id="{7A7A9486-2FA2-CCAE-DE63-F90A567117C3}"/>
              </a:ext>
            </a:extLst>
          </p:cNvPr>
          <p:cNvSpPr/>
          <p:nvPr/>
        </p:nvSpPr>
        <p:spPr>
          <a:xfrm>
            <a:off x="7385308" y="6092982"/>
            <a:ext cx="1980000" cy="218690"/>
          </a:xfrm>
          <a:prstGeom prst="roundRect">
            <a:avLst>
              <a:gd name="adj" fmla="val 50000"/>
            </a:avLst>
          </a:prstGeom>
          <a:solidFill>
            <a:srgbClr val="A1F5E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Acquisition</a:t>
            </a:r>
          </a:p>
        </p:txBody>
      </p:sp>
    </p:spTree>
    <p:extLst>
      <p:ext uri="{BB962C8B-B14F-4D97-AF65-F5344CB8AC3E}">
        <p14:creationId xmlns:p14="http://schemas.microsoft.com/office/powerpoint/2010/main" val="614729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C17B-F931-8CA2-100A-7A02EF0F266B}"/>
              </a:ext>
            </a:extLst>
          </p:cNvPr>
          <p:cNvSpPr>
            <a:spLocks noGrp="1"/>
          </p:cNvSpPr>
          <p:nvPr>
            <p:ph type="title"/>
          </p:nvPr>
        </p:nvSpPr>
        <p:spPr/>
        <p:txBody>
          <a:bodyPr/>
          <a:lstStyle/>
          <a:p>
            <a:r>
              <a:rPr lang="en-US" dirty="0">
                <a:cs typeface="Arial"/>
              </a:rPr>
              <a:t>Live practical or lab session</a:t>
            </a:r>
            <a:endParaRPr lang="en-GB" dirty="0"/>
          </a:p>
        </p:txBody>
      </p:sp>
      <p:pic>
        <p:nvPicPr>
          <p:cNvPr id="25" name="Picture Placeholder 24">
            <a:extLst>
              <a:ext uri="{FF2B5EF4-FFF2-40B4-BE49-F238E27FC236}">
                <a16:creationId xmlns:a16="http://schemas.microsoft.com/office/drawing/2014/main" id="{7E5C6838-9EB3-9767-A38A-C23119D50EEB}"/>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p:blipFill>
        <p:spPr/>
      </p:pic>
      <p:sp>
        <p:nvSpPr>
          <p:cNvPr id="23" name="Content Placeholder 22">
            <a:extLst>
              <a:ext uri="{FF2B5EF4-FFF2-40B4-BE49-F238E27FC236}">
                <a16:creationId xmlns:a16="http://schemas.microsoft.com/office/drawing/2014/main" id="{FDDAF0D1-7C54-A95D-FD74-98C916059B9E}"/>
              </a:ext>
            </a:extLst>
          </p:cNvPr>
          <p:cNvSpPr>
            <a:spLocks noGrp="1"/>
          </p:cNvSpPr>
          <p:nvPr>
            <p:ph idx="12"/>
          </p:nvPr>
        </p:nvSpPr>
        <p:spPr/>
        <p:txBody>
          <a:bodyPr/>
          <a:lstStyle/>
          <a:p>
            <a:pPr marL="0" indent="0">
              <a:buNone/>
            </a:pPr>
            <a:r>
              <a:rPr lang="en-GB" sz="1400" b="1" dirty="0"/>
              <a:t>Features</a:t>
            </a:r>
          </a:p>
          <a:p>
            <a:r>
              <a:rPr lang="en-GB" sz="1400" dirty="0"/>
              <a:t>Educator as demonstrator and coach</a:t>
            </a:r>
          </a:p>
          <a:p>
            <a:r>
              <a:rPr lang="en-GB" sz="1400" dirty="0"/>
              <a:t>Students practice a method or procedure</a:t>
            </a:r>
          </a:p>
          <a:p>
            <a:r>
              <a:rPr lang="en-GB" sz="1400" dirty="0"/>
              <a:t>Pace may be set by teacher (follow-along) or by students</a:t>
            </a:r>
          </a:p>
          <a:p>
            <a:r>
              <a:rPr lang="en-GB" sz="1400" dirty="0"/>
              <a:t>Students may prepare ahead (own time) </a:t>
            </a:r>
            <a:r>
              <a:rPr lang="en-GB" sz="1400" dirty="0" err="1"/>
              <a:t>eg</a:t>
            </a:r>
            <a:r>
              <a:rPr lang="en-GB" sz="1400" dirty="0"/>
              <a:t> video demonstration</a:t>
            </a:r>
          </a:p>
          <a:p>
            <a:r>
              <a:rPr lang="en-GB" sz="1400" dirty="0"/>
              <a:t>Students may record their practice, or make notes for review</a:t>
            </a:r>
            <a:br>
              <a:rPr lang="en-GB" sz="1400" dirty="0"/>
            </a:br>
            <a:endParaRPr lang="en-GB" sz="1400" dirty="0"/>
          </a:p>
          <a:p>
            <a:pPr marL="0" indent="0">
              <a:buNone/>
            </a:pPr>
            <a:r>
              <a:rPr lang="en-GB" sz="1400" b="1" dirty="0"/>
              <a:t>Pedagogic benefits</a:t>
            </a:r>
          </a:p>
          <a:p>
            <a:r>
              <a:rPr lang="en-GB" sz="1400" dirty="0"/>
              <a:t>Learning from materials and environments</a:t>
            </a:r>
          </a:p>
          <a:p>
            <a:r>
              <a:rPr lang="en-GB" sz="1400" dirty="0"/>
              <a:t>Opportunity for live, embodied practice: learning through doing</a:t>
            </a:r>
          </a:p>
          <a:p>
            <a:r>
              <a:rPr lang="en-GB" sz="1400" dirty="0"/>
              <a:t>Subject-specialist skills</a:t>
            </a:r>
          </a:p>
          <a:p>
            <a:endParaRPr lang="en-GB" sz="1400" dirty="0"/>
          </a:p>
        </p:txBody>
      </p:sp>
      <p:sp>
        <p:nvSpPr>
          <p:cNvPr id="20" name="Content Placeholder 19">
            <a:extLst>
              <a:ext uri="{FF2B5EF4-FFF2-40B4-BE49-F238E27FC236}">
                <a16:creationId xmlns:a16="http://schemas.microsoft.com/office/drawing/2014/main" id="{6BB207DC-0012-7EF6-A07B-3AA2EE74EA4C}"/>
              </a:ext>
            </a:extLst>
          </p:cNvPr>
          <p:cNvSpPr>
            <a:spLocks noGrp="1"/>
          </p:cNvSpPr>
          <p:nvPr>
            <p:ph idx="1"/>
          </p:nvPr>
        </p:nvSpPr>
        <p:spPr/>
        <p:txBody>
          <a:bodyPr/>
          <a:lstStyle/>
          <a:p>
            <a:pPr marL="0" indent="0">
              <a:buNone/>
            </a:pPr>
            <a:r>
              <a:rPr lang="en-GB" sz="1400" b="1" dirty="0"/>
              <a:t>Places</a:t>
            </a:r>
          </a:p>
          <a:p>
            <a:r>
              <a:rPr lang="en-GB" sz="1400" dirty="0"/>
              <a:t>Laboratory, computer lab or live environment (</a:t>
            </a:r>
            <a:r>
              <a:rPr lang="en-GB" sz="1400" dirty="0" err="1"/>
              <a:t>eg</a:t>
            </a:r>
            <a:r>
              <a:rPr lang="en-GB" sz="1400" dirty="0"/>
              <a:t> ward, studio)</a:t>
            </a:r>
          </a:p>
          <a:p>
            <a:endParaRPr lang="en-GB" sz="1400" dirty="0"/>
          </a:p>
          <a:p>
            <a:pPr marL="0" indent="0">
              <a:buNone/>
            </a:pPr>
            <a:r>
              <a:rPr lang="en-GB" sz="1400" b="1" dirty="0"/>
              <a:t>Facilities may include:</a:t>
            </a:r>
          </a:p>
          <a:p>
            <a:r>
              <a:rPr lang="en-GB" sz="1400" dirty="0"/>
              <a:t>Live or virtual instruments</a:t>
            </a:r>
          </a:p>
          <a:p>
            <a:r>
              <a:rPr lang="en-GB" sz="1400" dirty="0"/>
              <a:t>Material environment as a resource</a:t>
            </a:r>
          </a:p>
          <a:p>
            <a:r>
              <a:rPr lang="en-GB" sz="1400" dirty="0"/>
              <a:t>Recording devices (camera, video camera, smartphone)</a:t>
            </a:r>
          </a:p>
          <a:p>
            <a:r>
              <a:rPr lang="en-GB" sz="1400" dirty="0"/>
              <a:t>Guidance media (prompts, methods, how-to videos)</a:t>
            </a:r>
          </a:p>
          <a:p>
            <a:endParaRPr lang="en-GB" sz="1400" dirty="0"/>
          </a:p>
        </p:txBody>
      </p:sp>
      <p:sp>
        <p:nvSpPr>
          <p:cNvPr id="22" name="Content Placeholder 21">
            <a:extLst>
              <a:ext uri="{FF2B5EF4-FFF2-40B4-BE49-F238E27FC236}">
                <a16:creationId xmlns:a16="http://schemas.microsoft.com/office/drawing/2014/main" id="{3D5B1423-9EA7-D3D6-0C4B-188658807937}"/>
              </a:ext>
            </a:extLst>
          </p:cNvPr>
          <p:cNvSpPr>
            <a:spLocks noGrp="1"/>
          </p:cNvSpPr>
          <p:nvPr>
            <p:ph idx="11"/>
          </p:nvPr>
        </p:nvSpPr>
        <p:spPr/>
        <p:txBody>
          <a:bodyPr/>
          <a:lstStyle/>
          <a:p>
            <a:pPr marL="0" indent="0">
              <a:buNone/>
            </a:pPr>
            <a:r>
              <a:rPr lang="en-GB" sz="1400" b="1" dirty="0"/>
              <a:t>Typical activities and interactions</a:t>
            </a:r>
          </a:p>
          <a:p>
            <a:r>
              <a:rPr lang="en-GB" sz="1400" dirty="0"/>
              <a:t>Students watch (</a:t>
            </a:r>
            <a:r>
              <a:rPr lang="en-GB" sz="1400" i="1" dirty="0"/>
              <a:t>acquire</a:t>
            </a:r>
            <a:r>
              <a:rPr lang="en-GB" sz="1400" dirty="0"/>
              <a:t>) and practice methods and procedures (</a:t>
            </a:r>
            <a:r>
              <a:rPr lang="en-GB" sz="1400" i="1" dirty="0"/>
              <a:t>practice, produce</a:t>
            </a:r>
            <a:r>
              <a:rPr lang="en-GB" sz="1400" dirty="0"/>
              <a:t>)</a:t>
            </a:r>
          </a:p>
          <a:p>
            <a:r>
              <a:rPr lang="en-GB" sz="1400" dirty="0"/>
              <a:t>Students investigate and record findings (</a:t>
            </a:r>
            <a:r>
              <a:rPr lang="en-GB" sz="1400" i="1" dirty="0"/>
              <a:t>investigate</a:t>
            </a:r>
            <a:r>
              <a:rPr lang="en-GB" sz="1400" dirty="0"/>
              <a:t>) </a:t>
            </a:r>
          </a:p>
          <a:p>
            <a:r>
              <a:rPr lang="en-GB" sz="1400" dirty="0"/>
              <a:t>Students review notes, data, outcomes (</a:t>
            </a:r>
            <a:r>
              <a:rPr lang="en-GB" sz="1400" i="1" dirty="0"/>
              <a:t>reflect, review</a:t>
            </a:r>
            <a:r>
              <a:rPr lang="en-GB" sz="1400" dirty="0"/>
              <a:t>)</a:t>
            </a:r>
          </a:p>
          <a:p>
            <a:endParaRPr lang="en-GB" sz="1400" dirty="0"/>
          </a:p>
        </p:txBody>
      </p:sp>
      <p:sp>
        <p:nvSpPr>
          <p:cNvPr id="3" name="Rectangle: Rounded Corners 2">
            <a:hlinkClick r:id="rId4" action="ppaction://hlinksldjump"/>
            <a:extLst>
              <a:ext uri="{FF2B5EF4-FFF2-40B4-BE49-F238E27FC236}">
                <a16:creationId xmlns:a16="http://schemas.microsoft.com/office/drawing/2014/main" id="{3D39B55A-6AA9-20FB-2E5C-DB1B12DDCF0A}"/>
              </a:ext>
            </a:extLst>
          </p:cNvPr>
          <p:cNvSpPr/>
          <p:nvPr/>
        </p:nvSpPr>
        <p:spPr>
          <a:xfrm>
            <a:off x="7385309" y="6092982"/>
            <a:ext cx="1980000" cy="218690"/>
          </a:xfrm>
          <a:prstGeom prst="roundRect">
            <a:avLst>
              <a:gd name="adj" fmla="val 50000"/>
            </a:avLst>
          </a:prstGeom>
          <a:solidFill>
            <a:srgbClr val="F8807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Investigation</a:t>
            </a:r>
          </a:p>
        </p:txBody>
      </p:sp>
    </p:spTree>
    <p:extLst>
      <p:ext uri="{BB962C8B-B14F-4D97-AF65-F5344CB8AC3E}">
        <p14:creationId xmlns:p14="http://schemas.microsoft.com/office/powerpoint/2010/main" val="253412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C17B-F931-8CA2-100A-7A02EF0F266B}"/>
              </a:ext>
            </a:extLst>
          </p:cNvPr>
          <p:cNvSpPr>
            <a:spLocks noGrp="1"/>
          </p:cNvSpPr>
          <p:nvPr>
            <p:ph type="title"/>
          </p:nvPr>
        </p:nvSpPr>
        <p:spPr/>
        <p:txBody>
          <a:bodyPr/>
          <a:lstStyle/>
          <a:p>
            <a:r>
              <a:rPr lang="en-US" dirty="0">
                <a:cs typeface="Arial"/>
              </a:rPr>
              <a:t>Fieldwork or site visit</a:t>
            </a:r>
            <a:endParaRPr lang="en-GB" dirty="0"/>
          </a:p>
        </p:txBody>
      </p:sp>
      <p:pic>
        <p:nvPicPr>
          <p:cNvPr id="25" name="Picture Placeholder 24">
            <a:extLst>
              <a:ext uri="{FF2B5EF4-FFF2-40B4-BE49-F238E27FC236}">
                <a16:creationId xmlns:a16="http://schemas.microsoft.com/office/drawing/2014/main" id="{7E5C6838-9EB3-9767-A38A-C23119D50EEB}"/>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p:blipFill>
        <p:spPr/>
      </p:pic>
      <p:sp>
        <p:nvSpPr>
          <p:cNvPr id="23" name="Content Placeholder 22">
            <a:extLst>
              <a:ext uri="{FF2B5EF4-FFF2-40B4-BE49-F238E27FC236}">
                <a16:creationId xmlns:a16="http://schemas.microsoft.com/office/drawing/2014/main" id="{FDDAF0D1-7C54-A95D-FD74-98C916059B9E}"/>
              </a:ext>
            </a:extLst>
          </p:cNvPr>
          <p:cNvSpPr>
            <a:spLocks noGrp="1"/>
          </p:cNvSpPr>
          <p:nvPr>
            <p:ph idx="12"/>
          </p:nvPr>
        </p:nvSpPr>
        <p:spPr/>
        <p:txBody>
          <a:bodyPr/>
          <a:lstStyle/>
          <a:p>
            <a:pPr marL="0" indent="0">
              <a:buNone/>
            </a:pPr>
            <a:r>
              <a:rPr lang="en-GB" sz="1400" b="1" dirty="0"/>
              <a:t>Features</a:t>
            </a:r>
          </a:p>
          <a:p>
            <a:r>
              <a:rPr lang="en-GB" sz="1400" dirty="0"/>
              <a:t>Educator as guide and facilitator</a:t>
            </a:r>
          </a:p>
          <a:p>
            <a:r>
              <a:rPr lang="en-GB" sz="1400" dirty="0"/>
              <a:t>Students gain experience of authentic context or environment</a:t>
            </a:r>
          </a:p>
          <a:p>
            <a:r>
              <a:rPr lang="en-GB" sz="1400" dirty="0"/>
              <a:t>Access to and time on site usually limited (external resources)</a:t>
            </a:r>
          </a:p>
          <a:p>
            <a:r>
              <a:rPr lang="en-GB" sz="1400" dirty="0"/>
              <a:t>Students prepare ahead (own time) to maximise value of time on site</a:t>
            </a:r>
            <a:br>
              <a:rPr lang="en-GB" sz="1400" dirty="0"/>
            </a:br>
            <a:endParaRPr lang="en-GB" sz="1400" dirty="0"/>
          </a:p>
          <a:p>
            <a:pPr marL="0" indent="0">
              <a:buNone/>
            </a:pPr>
            <a:r>
              <a:rPr lang="en-GB" sz="1400" b="1" dirty="0"/>
              <a:t>Pedagogic benefits</a:t>
            </a:r>
          </a:p>
          <a:p>
            <a:r>
              <a:rPr lang="en-GB" sz="1400" dirty="0"/>
              <a:t>Authentic learning </a:t>
            </a:r>
          </a:p>
          <a:p>
            <a:r>
              <a:rPr lang="en-GB" sz="1400" dirty="0"/>
              <a:t>Intrinsic learning and feedback from  environment</a:t>
            </a:r>
          </a:p>
          <a:p>
            <a:r>
              <a:rPr lang="en-GB" sz="1400" dirty="0"/>
              <a:t>Opportunity for situated, embodied practice</a:t>
            </a:r>
          </a:p>
          <a:p>
            <a:r>
              <a:rPr lang="en-GB" sz="1400" dirty="0"/>
              <a:t>Sense of shared experience with others</a:t>
            </a:r>
          </a:p>
          <a:p>
            <a:endParaRPr lang="en-GB" sz="1400" dirty="0"/>
          </a:p>
        </p:txBody>
      </p:sp>
      <p:sp>
        <p:nvSpPr>
          <p:cNvPr id="20" name="Content Placeholder 19">
            <a:extLst>
              <a:ext uri="{FF2B5EF4-FFF2-40B4-BE49-F238E27FC236}">
                <a16:creationId xmlns:a16="http://schemas.microsoft.com/office/drawing/2014/main" id="{6BB207DC-0012-7EF6-A07B-3AA2EE74EA4C}"/>
              </a:ext>
            </a:extLst>
          </p:cNvPr>
          <p:cNvSpPr>
            <a:spLocks noGrp="1"/>
          </p:cNvSpPr>
          <p:nvPr>
            <p:ph idx="1"/>
          </p:nvPr>
        </p:nvSpPr>
        <p:spPr/>
        <p:txBody>
          <a:bodyPr/>
          <a:lstStyle/>
          <a:p>
            <a:pPr marL="0" indent="0">
              <a:buNone/>
            </a:pPr>
            <a:r>
              <a:rPr lang="en-GB" sz="1400" b="1" dirty="0"/>
              <a:t>Places</a:t>
            </a:r>
          </a:p>
          <a:p>
            <a:r>
              <a:rPr lang="en-GB" sz="1400" dirty="0"/>
              <a:t>Live environment (field, research site, workplace)</a:t>
            </a:r>
          </a:p>
          <a:p>
            <a:endParaRPr lang="en-GB" sz="1400" dirty="0"/>
          </a:p>
          <a:p>
            <a:pPr marL="0" indent="0">
              <a:buNone/>
            </a:pPr>
            <a:r>
              <a:rPr lang="en-GB" sz="1400" b="1" dirty="0"/>
              <a:t>Facilities may include:</a:t>
            </a:r>
          </a:p>
          <a:p>
            <a:r>
              <a:rPr lang="en-GB" sz="1400" dirty="0"/>
              <a:t>Live environment as a resource</a:t>
            </a:r>
          </a:p>
          <a:p>
            <a:r>
              <a:rPr lang="en-GB" sz="1400" dirty="0"/>
              <a:t>Instruments and data collection tools</a:t>
            </a:r>
          </a:p>
          <a:p>
            <a:r>
              <a:rPr lang="en-GB" sz="1400" dirty="0"/>
              <a:t>Recording devices </a:t>
            </a:r>
            <a:r>
              <a:rPr lang="en-GB" sz="1400"/>
              <a:t>(video, </a:t>
            </a:r>
            <a:r>
              <a:rPr lang="en-GB" sz="1400" dirty="0"/>
              <a:t>camera</a:t>
            </a:r>
            <a:r>
              <a:rPr lang="en-GB" sz="1400"/>
              <a:t>, smartphone)</a:t>
            </a:r>
            <a:endParaRPr lang="en-GB" sz="1400" dirty="0"/>
          </a:p>
          <a:p>
            <a:r>
              <a:rPr lang="en-GB" sz="1400" dirty="0"/>
              <a:t>Preparation and guidance media</a:t>
            </a:r>
          </a:p>
          <a:p>
            <a:endParaRPr lang="en-GB" sz="1400" dirty="0"/>
          </a:p>
        </p:txBody>
      </p:sp>
      <p:sp>
        <p:nvSpPr>
          <p:cNvPr id="22" name="Content Placeholder 21">
            <a:extLst>
              <a:ext uri="{FF2B5EF4-FFF2-40B4-BE49-F238E27FC236}">
                <a16:creationId xmlns:a16="http://schemas.microsoft.com/office/drawing/2014/main" id="{3D5B1423-9EA7-D3D6-0C4B-188658807937}"/>
              </a:ext>
            </a:extLst>
          </p:cNvPr>
          <p:cNvSpPr>
            <a:spLocks noGrp="1"/>
          </p:cNvSpPr>
          <p:nvPr>
            <p:ph idx="11"/>
          </p:nvPr>
        </p:nvSpPr>
        <p:spPr/>
        <p:txBody>
          <a:bodyPr/>
          <a:lstStyle/>
          <a:p>
            <a:pPr marL="0" indent="0">
              <a:buNone/>
            </a:pPr>
            <a:r>
              <a:rPr lang="en-GB" sz="1400" b="1" dirty="0"/>
              <a:t>Typical activities and interactions</a:t>
            </a:r>
          </a:p>
          <a:p>
            <a:r>
              <a:rPr lang="en-GB" sz="1400" dirty="0"/>
              <a:t>Students study environment (</a:t>
            </a:r>
            <a:r>
              <a:rPr lang="en-GB" sz="1400" i="1" dirty="0"/>
              <a:t>explore</a:t>
            </a:r>
            <a:r>
              <a:rPr lang="en-GB" sz="1400" dirty="0"/>
              <a:t>)</a:t>
            </a:r>
          </a:p>
          <a:p>
            <a:r>
              <a:rPr lang="en-GB" sz="1400" dirty="0"/>
              <a:t>Students practice methods in situ (</a:t>
            </a:r>
            <a:r>
              <a:rPr lang="en-GB" sz="1400" i="1" dirty="0"/>
              <a:t>practice, produce</a:t>
            </a:r>
            <a:r>
              <a:rPr lang="en-GB" sz="1400" dirty="0"/>
              <a:t>)</a:t>
            </a:r>
          </a:p>
          <a:p>
            <a:r>
              <a:rPr lang="en-GB" sz="1400" dirty="0"/>
              <a:t>Students record processes and data  (</a:t>
            </a:r>
            <a:r>
              <a:rPr lang="en-GB" sz="1400" i="1" dirty="0"/>
              <a:t>reflect, review</a:t>
            </a:r>
            <a:r>
              <a:rPr lang="en-GB" sz="1400" dirty="0"/>
              <a:t>)</a:t>
            </a:r>
          </a:p>
          <a:p>
            <a:r>
              <a:rPr lang="en-GB" sz="1400" dirty="0"/>
              <a:t>Students ask questions and analyse data (</a:t>
            </a:r>
            <a:r>
              <a:rPr lang="en-GB" sz="1400" i="1" dirty="0"/>
              <a:t>inquire, analyse</a:t>
            </a:r>
            <a:r>
              <a:rPr lang="en-GB" sz="1400" dirty="0"/>
              <a:t>)</a:t>
            </a:r>
          </a:p>
          <a:p>
            <a:r>
              <a:rPr lang="en-GB" sz="1400" dirty="0"/>
              <a:t>Students may collaborate</a:t>
            </a:r>
          </a:p>
          <a:p>
            <a:endParaRPr lang="en-GB" sz="1400" dirty="0"/>
          </a:p>
        </p:txBody>
      </p:sp>
      <p:sp>
        <p:nvSpPr>
          <p:cNvPr id="3" name="Rectangle: Rounded Corners 2">
            <a:hlinkClick r:id="rId4" action="ppaction://hlinksldjump"/>
            <a:extLst>
              <a:ext uri="{FF2B5EF4-FFF2-40B4-BE49-F238E27FC236}">
                <a16:creationId xmlns:a16="http://schemas.microsoft.com/office/drawing/2014/main" id="{3D39B55A-6AA9-20FB-2E5C-DB1B12DDCF0A}"/>
              </a:ext>
            </a:extLst>
          </p:cNvPr>
          <p:cNvSpPr/>
          <p:nvPr/>
        </p:nvSpPr>
        <p:spPr>
          <a:xfrm>
            <a:off x="7385309" y="6092982"/>
            <a:ext cx="1980000" cy="218690"/>
          </a:xfrm>
          <a:prstGeom prst="roundRect">
            <a:avLst>
              <a:gd name="adj" fmla="val 50000"/>
            </a:avLst>
          </a:prstGeom>
          <a:solidFill>
            <a:srgbClr val="F8807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Investigation</a:t>
            </a:r>
          </a:p>
        </p:txBody>
      </p:sp>
    </p:spTree>
    <p:extLst>
      <p:ext uri="{BB962C8B-B14F-4D97-AF65-F5344CB8AC3E}">
        <p14:creationId xmlns:p14="http://schemas.microsoft.com/office/powerpoint/2010/main" val="1685277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C17B-F931-8CA2-100A-7A02EF0F266B}"/>
              </a:ext>
            </a:extLst>
          </p:cNvPr>
          <p:cNvSpPr>
            <a:spLocks noGrp="1"/>
          </p:cNvSpPr>
          <p:nvPr>
            <p:ph type="title"/>
          </p:nvPr>
        </p:nvSpPr>
        <p:spPr/>
        <p:txBody>
          <a:bodyPr/>
          <a:lstStyle/>
          <a:p>
            <a:r>
              <a:rPr lang="en-US" dirty="0">
                <a:cs typeface="Arial"/>
              </a:rPr>
              <a:t>Live seminar or discussion</a:t>
            </a:r>
            <a:endParaRPr lang="en-GB" dirty="0"/>
          </a:p>
        </p:txBody>
      </p:sp>
      <p:pic>
        <p:nvPicPr>
          <p:cNvPr id="25" name="Picture Placeholder 24">
            <a:extLst>
              <a:ext uri="{FF2B5EF4-FFF2-40B4-BE49-F238E27FC236}">
                <a16:creationId xmlns:a16="http://schemas.microsoft.com/office/drawing/2014/main" id="{7E5C6838-9EB3-9767-A38A-C23119D50EEB}"/>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p:blipFill>
        <p:spPr/>
      </p:pic>
      <p:sp>
        <p:nvSpPr>
          <p:cNvPr id="23" name="Content Placeholder 22">
            <a:extLst>
              <a:ext uri="{FF2B5EF4-FFF2-40B4-BE49-F238E27FC236}">
                <a16:creationId xmlns:a16="http://schemas.microsoft.com/office/drawing/2014/main" id="{FDDAF0D1-7C54-A95D-FD74-98C916059B9E}"/>
              </a:ext>
            </a:extLst>
          </p:cNvPr>
          <p:cNvSpPr>
            <a:spLocks noGrp="1"/>
          </p:cNvSpPr>
          <p:nvPr>
            <p:ph idx="12"/>
          </p:nvPr>
        </p:nvSpPr>
        <p:spPr/>
        <p:txBody>
          <a:bodyPr/>
          <a:lstStyle/>
          <a:p>
            <a:pPr marL="0" indent="0">
              <a:buNone/>
            </a:pPr>
            <a:r>
              <a:rPr lang="en-GB" sz="1400" b="1" dirty="0"/>
              <a:t>Features</a:t>
            </a:r>
          </a:p>
          <a:p>
            <a:r>
              <a:rPr lang="en-GB" sz="1400" dirty="0"/>
              <a:t>Educator as facilitator</a:t>
            </a:r>
          </a:p>
          <a:p>
            <a:r>
              <a:rPr lang="en-GB" sz="1400" dirty="0"/>
              <a:t>Students explore a topic through discussion</a:t>
            </a:r>
          </a:p>
          <a:p>
            <a:r>
              <a:rPr lang="en-GB" sz="1400" dirty="0"/>
              <a:t>Open-ended or more structured format </a:t>
            </a:r>
            <a:r>
              <a:rPr lang="en-GB" sz="1400" dirty="0" err="1"/>
              <a:t>eg</a:t>
            </a:r>
            <a:r>
              <a:rPr lang="en-GB" sz="1400" dirty="0"/>
              <a:t> debate, role-play, group scenario</a:t>
            </a:r>
          </a:p>
          <a:p>
            <a:r>
              <a:rPr lang="en-GB" sz="1400" dirty="0"/>
              <a:t>Students may lead all or part: students and educators negotiate pace</a:t>
            </a:r>
            <a:br>
              <a:rPr lang="en-GB" sz="1400" dirty="0"/>
            </a:br>
            <a:endParaRPr lang="en-GB" sz="1400" dirty="0"/>
          </a:p>
          <a:p>
            <a:pPr marL="0" indent="0">
              <a:buNone/>
            </a:pPr>
            <a:r>
              <a:rPr lang="en-GB" sz="1400" b="1" dirty="0"/>
              <a:t>Pedagogic benefits</a:t>
            </a:r>
          </a:p>
          <a:p>
            <a:r>
              <a:rPr lang="en-GB" sz="1400" dirty="0"/>
              <a:t>Learning from dialogue, argumentation and debate</a:t>
            </a:r>
          </a:p>
          <a:p>
            <a:r>
              <a:rPr lang="en-GB" sz="1400" dirty="0"/>
              <a:t>Responsive exchanges</a:t>
            </a:r>
          </a:p>
          <a:p>
            <a:r>
              <a:rPr lang="en-GB" sz="1400" dirty="0"/>
              <a:t>Building consensus OR negotiating solutions OR exploring different perspectives</a:t>
            </a:r>
          </a:p>
          <a:p>
            <a:endParaRPr lang="en-GB" sz="1400" dirty="0"/>
          </a:p>
        </p:txBody>
      </p:sp>
      <p:sp>
        <p:nvSpPr>
          <p:cNvPr id="20" name="Content Placeholder 19">
            <a:extLst>
              <a:ext uri="{FF2B5EF4-FFF2-40B4-BE49-F238E27FC236}">
                <a16:creationId xmlns:a16="http://schemas.microsoft.com/office/drawing/2014/main" id="{6BB207DC-0012-7EF6-A07B-3AA2EE74EA4C}"/>
              </a:ext>
            </a:extLst>
          </p:cNvPr>
          <p:cNvSpPr>
            <a:spLocks noGrp="1"/>
          </p:cNvSpPr>
          <p:nvPr>
            <p:ph idx="1"/>
          </p:nvPr>
        </p:nvSpPr>
        <p:spPr/>
        <p:txBody>
          <a:bodyPr/>
          <a:lstStyle/>
          <a:p>
            <a:pPr marL="0" indent="0">
              <a:buNone/>
            </a:pPr>
            <a:r>
              <a:rPr lang="en-GB" sz="1400" b="1" dirty="0"/>
              <a:t>Places</a:t>
            </a:r>
          </a:p>
          <a:p>
            <a:r>
              <a:rPr lang="en-GB" sz="1400" dirty="0"/>
              <a:t>Seminar room</a:t>
            </a:r>
          </a:p>
          <a:p>
            <a:r>
              <a:rPr lang="en-GB" sz="1400" dirty="0"/>
              <a:t>Possible break-out rooms</a:t>
            </a:r>
          </a:p>
          <a:p>
            <a:pPr marL="0" indent="0">
              <a:buNone/>
            </a:pPr>
            <a:r>
              <a:rPr lang="en-GB" sz="1400" b="1" dirty="0"/>
              <a:t>Facilities may include:</a:t>
            </a:r>
          </a:p>
          <a:p>
            <a:r>
              <a:rPr lang="en-GB" sz="1400" dirty="0"/>
              <a:t>Presentation media, screens (shared)</a:t>
            </a:r>
          </a:p>
          <a:p>
            <a:r>
              <a:rPr lang="en-GB" sz="1400" dirty="0"/>
              <a:t>Reconfigurable furniture</a:t>
            </a:r>
          </a:p>
          <a:p>
            <a:r>
              <a:rPr lang="en-GB" sz="1400" dirty="0"/>
              <a:t>Recording devices</a:t>
            </a:r>
          </a:p>
        </p:txBody>
      </p:sp>
      <p:sp>
        <p:nvSpPr>
          <p:cNvPr id="22" name="Content Placeholder 21">
            <a:extLst>
              <a:ext uri="{FF2B5EF4-FFF2-40B4-BE49-F238E27FC236}">
                <a16:creationId xmlns:a16="http://schemas.microsoft.com/office/drawing/2014/main" id="{3D5B1423-9EA7-D3D6-0C4B-188658807937}"/>
              </a:ext>
            </a:extLst>
          </p:cNvPr>
          <p:cNvSpPr>
            <a:spLocks noGrp="1"/>
          </p:cNvSpPr>
          <p:nvPr>
            <p:ph idx="11"/>
          </p:nvPr>
        </p:nvSpPr>
        <p:spPr/>
        <p:txBody>
          <a:bodyPr/>
          <a:lstStyle/>
          <a:p>
            <a:pPr marL="0" indent="0">
              <a:buNone/>
            </a:pPr>
            <a:r>
              <a:rPr lang="en-GB" sz="1400" b="1" dirty="0"/>
              <a:t>Typical activities and interactions</a:t>
            </a:r>
          </a:p>
          <a:p>
            <a:r>
              <a:rPr lang="en-GB" sz="1400" dirty="0"/>
              <a:t>Students review or research topics in advance (</a:t>
            </a:r>
            <a:r>
              <a:rPr lang="en-GB" sz="1400" i="1" dirty="0"/>
              <a:t>acquire, enquire</a:t>
            </a:r>
            <a:r>
              <a:rPr lang="en-GB" sz="1400" dirty="0"/>
              <a:t>)</a:t>
            </a:r>
          </a:p>
          <a:p>
            <a:r>
              <a:rPr lang="en-GB" sz="1400" dirty="0"/>
              <a:t>Students share, propose, clarify, question, respond etc (</a:t>
            </a:r>
            <a:r>
              <a:rPr lang="en-GB" sz="1400" i="1" dirty="0"/>
              <a:t>present, discuss, respond</a:t>
            </a:r>
            <a:r>
              <a:rPr lang="en-GB" sz="1400" dirty="0"/>
              <a:t>)</a:t>
            </a:r>
          </a:p>
          <a:p>
            <a:r>
              <a:rPr lang="en-GB" sz="1400" dirty="0"/>
              <a:t>Outcomes recorded for review (</a:t>
            </a:r>
            <a:r>
              <a:rPr lang="en-GB" sz="1400" i="1" dirty="0"/>
              <a:t>review</a:t>
            </a:r>
            <a:r>
              <a:rPr lang="en-GB" sz="1400" dirty="0"/>
              <a:t>)</a:t>
            </a:r>
          </a:p>
          <a:p>
            <a:endParaRPr lang="en-GB" sz="1400" dirty="0"/>
          </a:p>
        </p:txBody>
      </p:sp>
      <p:sp>
        <p:nvSpPr>
          <p:cNvPr id="4" name="Rectangle: Rounded Corners 3">
            <a:hlinkClick r:id="rId4" action="ppaction://hlinksldjump"/>
            <a:extLst>
              <a:ext uri="{FF2B5EF4-FFF2-40B4-BE49-F238E27FC236}">
                <a16:creationId xmlns:a16="http://schemas.microsoft.com/office/drawing/2014/main" id="{6E8AF423-D504-7DA4-D840-05EA121E54EC}"/>
              </a:ext>
            </a:extLst>
          </p:cNvPr>
          <p:cNvSpPr/>
          <p:nvPr/>
        </p:nvSpPr>
        <p:spPr>
          <a:xfrm>
            <a:off x="7394362" y="6092982"/>
            <a:ext cx="1980000" cy="218690"/>
          </a:xfrm>
          <a:prstGeom prst="roundRect">
            <a:avLst>
              <a:gd name="adj" fmla="val 50000"/>
            </a:avLst>
          </a:prstGeom>
          <a:solidFill>
            <a:srgbClr val="7AAEE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Discussion</a:t>
            </a:r>
          </a:p>
        </p:txBody>
      </p:sp>
    </p:spTree>
    <p:extLst>
      <p:ext uri="{BB962C8B-B14F-4D97-AF65-F5344CB8AC3E}">
        <p14:creationId xmlns:p14="http://schemas.microsoft.com/office/powerpoint/2010/main" val="2592378050"/>
      </p:ext>
    </p:extLst>
  </p:cSld>
  <p:clrMapOvr>
    <a:masterClrMapping/>
  </p:clrMapOvr>
</p:sld>
</file>

<file path=ppt/theme/theme1.xml><?xml version="1.0" encoding="utf-8"?>
<a:theme xmlns:a="http://schemas.openxmlformats.org/drawingml/2006/main" name="BEYOND BLENDED A4 COVER">
  <a:themeElements>
    <a:clrScheme name="JISC STANDARD PALETTE">
      <a:dk1>
        <a:srgbClr val="000000"/>
      </a:dk1>
      <a:lt1>
        <a:sysClr val="window" lastClr="FFFFFF"/>
      </a:lt1>
      <a:dk2>
        <a:srgbClr val="CE0F69"/>
      </a:dk2>
      <a:lt2>
        <a:srgbClr val="E62645"/>
      </a:lt2>
      <a:accent1>
        <a:srgbClr val="0D224C"/>
      </a:accent1>
      <a:accent2>
        <a:srgbClr val="00857D"/>
      </a:accent2>
      <a:accent3>
        <a:srgbClr val="6D2077"/>
      </a:accent3>
      <a:accent4>
        <a:srgbClr val="8E1558"/>
      </a:accent4>
      <a:accent5>
        <a:srgbClr val="007DBA"/>
      </a:accent5>
      <a:accent6>
        <a:srgbClr val="F8A800"/>
      </a:accent6>
      <a:hlink>
        <a:srgbClr val="2A4B98"/>
      </a:hlink>
      <a:folHlink>
        <a:srgbClr val="51258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isc branded PowerPoint template_FEBRUARY_2024" id="{1643F51D-3998-4596-A1B9-E50A88CC5D44}" vid="{F16D9198-E040-4ACB-A94C-A86376A081FA}"/>
    </a:ext>
  </a:extLst>
</a:theme>
</file>

<file path=ppt/theme/theme2.xml><?xml version="1.0" encoding="utf-8"?>
<a:theme xmlns:a="http://schemas.openxmlformats.org/drawingml/2006/main" name="BEYOND BLENDED A4 NAVY">
  <a:themeElements>
    <a:clrScheme name="JISC REBRAND PALETTE 2018">
      <a:dk1>
        <a:srgbClr val="000000"/>
      </a:dk1>
      <a:lt1>
        <a:sysClr val="window" lastClr="FFFFFF"/>
      </a:lt1>
      <a:dk2>
        <a:srgbClr val="CE0F69"/>
      </a:dk2>
      <a:lt2>
        <a:srgbClr val="E62645"/>
      </a:lt2>
      <a:accent1>
        <a:srgbClr val="0D224C"/>
      </a:accent1>
      <a:accent2>
        <a:srgbClr val="00857D"/>
      </a:accent2>
      <a:accent3>
        <a:srgbClr val="6D2077"/>
      </a:accent3>
      <a:accent4>
        <a:srgbClr val="8E1558"/>
      </a:accent4>
      <a:accent5>
        <a:srgbClr val="007DBA"/>
      </a:accent5>
      <a:accent6>
        <a:srgbClr val="F8A800"/>
      </a:accent6>
      <a:hlink>
        <a:srgbClr val="2A4B98"/>
      </a:hlink>
      <a:folHlink>
        <a:srgbClr val="51258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isc branded PowerPoint template_FEBRUARY_2024" id="{1643F51D-3998-4596-A1B9-E50A88CC5D44}" vid="{C4F6615F-4C1F-47BF-88F9-4FCEE6EF539F}"/>
    </a:ext>
  </a:extLst>
</a:theme>
</file>

<file path=ppt/theme/theme3.xml><?xml version="1.0" encoding="utf-8"?>
<a:theme xmlns:a="http://schemas.openxmlformats.org/drawingml/2006/main" name="1_BEYOND BLENDED A4 BLUE">
  <a:themeElements>
    <a:clrScheme name="JISC REBRAND PALETTE 2018">
      <a:dk1>
        <a:srgbClr val="000000"/>
      </a:dk1>
      <a:lt1>
        <a:sysClr val="window" lastClr="FFFFFF"/>
      </a:lt1>
      <a:dk2>
        <a:srgbClr val="CE0F69"/>
      </a:dk2>
      <a:lt2>
        <a:srgbClr val="E62645"/>
      </a:lt2>
      <a:accent1>
        <a:srgbClr val="0D224C"/>
      </a:accent1>
      <a:accent2>
        <a:srgbClr val="00857D"/>
      </a:accent2>
      <a:accent3>
        <a:srgbClr val="6D2077"/>
      </a:accent3>
      <a:accent4>
        <a:srgbClr val="8E1558"/>
      </a:accent4>
      <a:accent5>
        <a:srgbClr val="007DBA"/>
      </a:accent5>
      <a:accent6>
        <a:srgbClr val="F8A800"/>
      </a:accent6>
      <a:hlink>
        <a:srgbClr val="2A4B98"/>
      </a:hlink>
      <a:folHlink>
        <a:srgbClr val="51258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isc branded PowerPoint template_FEBRUARY_2024" id="{1643F51D-3998-4596-A1B9-E50A88CC5D44}" vid="{C4F6615F-4C1F-47BF-88F9-4FCEE6EF539F}"/>
    </a:ext>
  </a:extLst>
</a:theme>
</file>

<file path=ppt/theme/theme4.xml><?xml version="1.0" encoding="utf-8"?>
<a:theme xmlns:a="http://schemas.openxmlformats.org/drawingml/2006/main" name="BEYOND BLENDED A4 TEAL">
  <a:themeElements>
    <a:clrScheme name="JISC REBRAND PALETTE 2018">
      <a:dk1>
        <a:srgbClr val="000000"/>
      </a:dk1>
      <a:lt1>
        <a:sysClr val="window" lastClr="FFFFFF"/>
      </a:lt1>
      <a:dk2>
        <a:srgbClr val="CE0F69"/>
      </a:dk2>
      <a:lt2>
        <a:srgbClr val="E62645"/>
      </a:lt2>
      <a:accent1>
        <a:srgbClr val="0D224C"/>
      </a:accent1>
      <a:accent2>
        <a:srgbClr val="00857D"/>
      </a:accent2>
      <a:accent3>
        <a:srgbClr val="6D2077"/>
      </a:accent3>
      <a:accent4>
        <a:srgbClr val="8E1558"/>
      </a:accent4>
      <a:accent5>
        <a:srgbClr val="007DBA"/>
      </a:accent5>
      <a:accent6>
        <a:srgbClr val="F8A800"/>
      </a:accent6>
      <a:hlink>
        <a:srgbClr val="2A4B98"/>
      </a:hlink>
      <a:folHlink>
        <a:srgbClr val="51258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isc branded PowerPoint template_FEBRUARY_2024" id="{1643F51D-3998-4596-A1B9-E50A88CC5D44}" vid="{C4F6615F-4C1F-47BF-88F9-4FCEE6EF539F}"/>
    </a:ext>
  </a:extLst>
</a:theme>
</file>

<file path=ppt/theme/theme5.xml><?xml version="1.0" encoding="utf-8"?>
<a:theme xmlns:a="http://schemas.openxmlformats.org/drawingml/2006/main" name="1_BEYOND BLENDED A4 LIGHT TEAL">
  <a:themeElements>
    <a:clrScheme name="JISC REBRAND PALETTE 2018">
      <a:dk1>
        <a:srgbClr val="000000"/>
      </a:dk1>
      <a:lt1>
        <a:sysClr val="window" lastClr="FFFFFF"/>
      </a:lt1>
      <a:dk2>
        <a:srgbClr val="CE0F69"/>
      </a:dk2>
      <a:lt2>
        <a:srgbClr val="E62645"/>
      </a:lt2>
      <a:accent1>
        <a:srgbClr val="0D224C"/>
      </a:accent1>
      <a:accent2>
        <a:srgbClr val="00857D"/>
      </a:accent2>
      <a:accent3>
        <a:srgbClr val="6D2077"/>
      </a:accent3>
      <a:accent4>
        <a:srgbClr val="8E1558"/>
      </a:accent4>
      <a:accent5>
        <a:srgbClr val="007DBA"/>
      </a:accent5>
      <a:accent6>
        <a:srgbClr val="F8A800"/>
      </a:accent6>
      <a:hlink>
        <a:srgbClr val="2A4B98"/>
      </a:hlink>
      <a:folHlink>
        <a:srgbClr val="51258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isc branded PowerPoint template_FEBRUARY_2024" id="{1643F51D-3998-4596-A1B9-E50A88CC5D44}" vid="{C4F6615F-4C1F-47BF-88F9-4FCEE6EF539F}"/>
    </a:ext>
  </a:extLst>
</a:theme>
</file>

<file path=ppt/theme/theme6.xml><?xml version="1.0" encoding="utf-8"?>
<a:theme xmlns:a="http://schemas.openxmlformats.org/drawingml/2006/main" name="BEYOND BLENDED A4 WHITE">
  <a:themeElements>
    <a:clrScheme name="JISC REBRAND PALETTE 2018">
      <a:dk1>
        <a:srgbClr val="000000"/>
      </a:dk1>
      <a:lt1>
        <a:sysClr val="window" lastClr="FFFFFF"/>
      </a:lt1>
      <a:dk2>
        <a:srgbClr val="CE0F69"/>
      </a:dk2>
      <a:lt2>
        <a:srgbClr val="E62645"/>
      </a:lt2>
      <a:accent1>
        <a:srgbClr val="0D224C"/>
      </a:accent1>
      <a:accent2>
        <a:srgbClr val="00857D"/>
      </a:accent2>
      <a:accent3>
        <a:srgbClr val="6D2077"/>
      </a:accent3>
      <a:accent4>
        <a:srgbClr val="8E1558"/>
      </a:accent4>
      <a:accent5>
        <a:srgbClr val="007DBA"/>
      </a:accent5>
      <a:accent6>
        <a:srgbClr val="F8A800"/>
      </a:accent6>
      <a:hlink>
        <a:srgbClr val="2A4B98"/>
      </a:hlink>
      <a:folHlink>
        <a:srgbClr val="51258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isc branded PowerPoint template_FEBRUARY_2024" id="{1643F51D-3998-4596-A1B9-E50A88CC5D44}" vid="{C4F6615F-4C1F-47BF-88F9-4FCEE6EF539F}"/>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c1a080c-7386-44f3-81c6-2c71b2b3b237}" enabled="1" method="Standard" siteId="{48f9394d-8a14-4d27-82a6-f35f12361205}" contentBits="0" removed="0"/>
</clbl:labelList>
</file>

<file path=docProps/app.xml><?xml version="1.0" encoding="utf-8"?>
<Properties xmlns="http://schemas.openxmlformats.org/officeDocument/2006/extended-properties" xmlns:vt="http://schemas.openxmlformats.org/officeDocument/2006/docPropsVTypes">
  <Template>Jisc branded PowerPoint template_FEBRUARY_2024</Template>
  <TotalTime>0</TotalTime>
  <Words>1630</Words>
  <Application>Microsoft Office PowerPoint</Application>
  <PresentationFormat>A4 Paper (210x297 mm)</PresentationFormat>
  <Paragraphs>238</Paragraphs>
  <Slides>14</Slides>
  <Notes>0</Notes>
  <HiddenSlides>0</HiddenSlides>
  <MMClips>0</MMClips>
  <ScaleCrop>false</ScaleCrop>
  <HeadingPairs>
    <vt:vector size="6" baseType="variant">
      <vt:variant>
        <vt:lpstr>Fonts Used</vt:lpstr>
      </vt:variant>
      <vt:variant>
        <vt:i4>2</vt:i4>
      </vt:variant>
      <vt:variant>
        <vt:lpstr>Theme</vt:lpstr>
      </vt:variant>
      <vt:variant>
        <vt:i4>6</vt:i4>
      </vt:variant>
      <vt:variant>
        <vt:lpstr>Slide Titles</vt:lpstr>
      </vt:variant>
      <vt:variant>
        <vt:i4>14</vt:i4>
      </vt:variant>
    </vt:vector>
  </HeadingPairs>
  <TitlesOfParts>
    <vt:vector size="22" baseType="lpstr">
      <vt:lpstr>Arial</vt:lpstr>
      <vt:lpstr>Calibri</vt:lpstr>
      <vt:lpstr>BEYOND BLENDED A4 COVER</vt:lpstr>
      <vt:lpstr>BEYOND BLENDED A4 NAVY</vt:lpstr>
      <vt:lpstr>1_BEYOND BLENDED A4 BLUE</vt:lpstr>
      <vt:lpstr>BEYOND BLENDED A4 TEAL</vt:lpstr>
      <vt:lpstr>1_BEYOND BLENDED A4 LIGHT TEAL</vt:lpstr>
      <vt:lpstr>BEYOND BLENDED A4 WHITE</vt:lpstr>
      <vt:lpstr>Session types: Live in-place</vt:lpstr>
      <vt:lpstr>About these cards</vt:lpstr>
      <vt:lpstr>Four modes of participation in learning</vt:lpstr>
      <vt:lpstr>Live</vt:lpstr>
      <vt:lpstr>Live in-place</vt:lpstr>
      <vt:lpstr>Live lecture or presentation</vt:lpstr>
      <vt:lpstr>Live practical or lab session</vt:lpstr>
      <vt:lpstr>Fieldwork or site visit</vt:lpstr>
      <vt:lpstr>Live seminar or discussion</vt:lpstr>
      <vt:lpstr>Tutorial or support session</vt:lpstr>
      <vt:lpstr>Live groupwork</vt:lpstr>
      <vt:lpstr>Surgery, drop-in, live Q&amp;A</vt:lpstr>
      <vt:lpstr>Live assessment</vt:lpstr>
      <vt:lpstr>Describe your own live in-place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 BMCH</dc:creator>
  <cp:lastModifiedBy>Beth Jones</cp:lastModifiedBy>
  <cp:revision>59</cp:revision>
  <cp:lastPrinted>2018-08-23T11:32:46Z</cp:lastPrinted>
  <dcterms:created xsi:type="dcterms:W3CDTF">2024-04-17T09:37:34Z</dcterms:created>
  <dcterms:modified xsi:type="dcterms:W3CDTF">2024-04-25T13:01:09Z</dcterms:modified>
</cp:coreProperties>
</file>