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52" r:id="rId2"/>
    <p:sldMasterId id="2147483738" r:id="rId3"/>
    <p:sldMasterId id="2147483742" r:id="rId4"/>
    <p:sldMasterId id="2147483746" r:id="rId5"/>
    <p:sldMasterId id="2147483734" r:id="rId6"/>
  </p:sldMasterIdLst>
  <p:notesMasterIdLst>
    <p:notesMasterId r:id="rId19"/>
  </p:notesMasterIdLst>
  <p:handoutMasterIdLst>
    <p:handoutMasterId r:id="rId20"/>
  </p:handoutMasterIdLst>
  <p:sldIdLst>
    <p:sldId id="541" r:id="rId7"/>
    <p:sldId id="542" r:id="rId8"/>
    <p:sldId id="545" r:id="rId9"/>
    <p:sldId id="543" r:id="rId10"/>
    <p:sldId id="544" r:id="rId11"/>
    <p:sldId id="546" r:id="rId12"/>
    <p:sldId id="547" r:id="rId13"/>
    <p:sldId id="548" r:id="rId14"/>
    <p:sldId id="549" r:id="rId15"/>
    <p:sldId id="550" r:id="rId16"/>
    <p:sldId id="551" r:id="rId17"/>
    <p:sldId id="552" r:id="rId18"/>
  </p:sldIdLst>
  <p:sldSz cx="9906000" cy="6858000" type="A4"/>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A75"/>
    <a:srgbClr val="BB98DC"/>
    <a:srgbClr val="F8807F"/>
    <a:srgbClr val="7AAEEA"/>
    <a:srgbClr val="FFD966"/>
    <a:srgbClr val="A1F5ED"/>
    <a:srgbClr val="B7E0DB"/>
    <a:srgbClr val="7797BC"/>
    <a:srgbClr val="EDECEC"/>
    <a:srgbClr val="3849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1" autoAdjust="0"/>
    <p:restoredTop sz="87230" autoAdjust="0"/>
  </p:normalViewPr>
  <p:slideViewPr>
    <p:cSldViewPr snapToGrid="0" snapToObjects="1" showGuides="1">
      <p:cViewPr varScale="1">
        <p:scale>
          <a:sx n="93" d="100"/>
          <a:sy n="93" d="100"/>
        </p:scale>
        <p:origin x="112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62" d="100"/>
          <a:sy n="162" d="100"/>
        </p:scale>
        <p:origin x="55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416490-CC85-444F-957E-7EDE2DF62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481A4F1-4F56-6840-97A0-5D99C0EA96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498A0A-2E8D-DF4F-9C31-A81C00E300DB}" type="datetimeFigureOut">
              <a:rPr lang="en-GB" smtClean="0"/>
              <a:t>25/04/2024</a:t>
            </a:fld>
            <a:endParaRPr lang="en-GB"/>
          </a:p>
        </p:txBody>
      </p:sp>
      <p:sp>
        <p:nvSpPr>
          <p:cNvPr id="4" name="Footer Placeholder 3">
            <a:extLst>
              <a:ext uri="{FF2B5EF4-FFF2-40B4-BE49-F238E27FC236}">
                <a16:creationId xmlns:a16="http://schemas.microsoft.com/office/drawing/2014/main" id="{EB89A510-34A7-3B44-B012-7C929876E9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C024C06-B906-CB40-A7E2-6054534BD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F633EF-120A-2C48-B885-0B1F58D5D76B}" type="slidenum">
              <a:rPr lang="en-GB" smtClean="0"/>
              <a:t>‹#›</a:t>
            </a:fld>
            <a:endParaRPr lang="en-GB"/>
          </a:p>
        </p:txBody>
      </p:sp>
    </p:spTree>
    <p:extLst>
      <p:ext uri="{BB962C8B-B14F-4D97-AF65-F5344CB8AC3E}">
        <p14:creationId xmlns:p14="http://schemas.microsoft.com/office/powerpoint/2010/main" val="1035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2C31F-EDF8-D64C-B235-4BEA7689D6AD}" type="datetimeFigureOut">
              <a:rPr lang="en-GB" smtClean="0"/>
              <a:t>25/04/2024</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1567F-F019-E948-A7D1-1F94AF06001C}" type="slidenum">
              <a:rPr lang="en-GB" smtClean="0"/>
              <a:t>‹#›</a:t>
            </a:fld>
            <a:endParaRPr lang="en-GB"/>
          </a:p>
        </p:txBody>
      </p:sp>
    </p:spTree>
    <p:extLst>
      <p:ext uri="{BB962C8B-B14F-4D97-AF65-F5344CB8AC3E}">
        <p14:creationId xmlns:p14="http://schemas.microsoft.com/office/powerpoint/2010/main" val="178020089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7</a:t>
            </a:fld>
            <a:endParaRPr lang="en-GB"/>
          </a:p>
        </p:txBody>
      </p:sp>
    </p:spTree>
    <p:extLst>
      <p:ext uri="{BB962C8B-B14F-4D97-AF65-F5344CB8AC3E}">
        <p14:creationId xmlns:p14="http://schemas.microsoft.com/office/powerpoint/2010/main" val="412297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8</a:t>
            </a:fld>
            <a:endParaRPr lang="en-GB"/>
          </a:p>
        </p:txBody>
      </p:sp>
    </p:spTree>
    <p:extLst>
      <p:ext uri="{BB962C8B-B14F-4D97-AF65-F5344CB8AC3E}">
        <p14:creationId xmlns:p14="http://schemas.microsoft.com/office/powerpoint/2010/main" val="633698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452438" y="2565399"/>
            <a:ext cx="7200900" cy="1439863"/>
          </a:xfrm>
          <a:prstGeom prst="rect">
            <a:avLst/>
          </a:prstGeom>
        </p:spPr>
        <p:txBody>
          <a:bodyPr lIns="0" tIns="0" rIns="0" bIns="0"/>
          <a:lstStyle>
            <a:lvl1pPr algn="l">
              <a:lnSpc>
                <a:spcPct val="100000"/>
              </a:lnSpc>
              <a:defRPr sz="3200" b="1" i="0">
                <a:solidFill>
                  <a:schemeClr val="tx1"/>
                </a:solidFill>
                <a:latin typeface="+mn-lt"/>
                <a:ea typeface="Roboto Black" panose="02000000000000000000" pitchFamily="2" charset="0"/>
              </a:defRPr>
            </a:lvl1pPr>
          </a:lstStyle>
          <a:p>
            <a:r>
              <a:rPr lang="en-US" dirty="0"/>
              <a:t>Click to edit Master title style (white or black text)</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hasCustomPrompt="1"/>
          </p:nvPr>
        </p:nvSpPr>
        <p:spPr>
          <a:xfrm>
            <a:off x="452438" y="4001716"/>
            <a:ext cx="7200900" cy="2380033"/>
          </a:xfrm>
          <a:prstGeom prst="rect">
            <a:avLst/>
          </a:prstGeom>
        </p:spPr>
        <p:txBody>
          <a:bodyPr lIns="0" tIns="0" rIns="0" bIns="0" anchor="t" anchorCtr="0"/>
          <a:lstStyle>
            <a:lvl1pPr marL="0" indent="0">
              <a:spcBef>
                <a:spcPts val="1200"/>
              </a:spcBef>
              <a:buNone/>
              <a:defRPr sz="24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 (white or black text)</a:t>
            </a:r>
          </a:p>
        </p:txBody>
      </p:sp>
    </p:spTree>
    <p:extLst>
      <p:ext uri="{BB962C8B-B14F-4D97-AF65-F5344CB8AC3E}">
        <p14:creationId xmlns:p14="http://schemas.microsoft.com/office/powerpoint/2010/main" val="1831806424"/>
      </p:ext>
    </p:extLst>
  </p:cSld>
  <p:clrMapOvr>
    <a:masterClrMapping/>
  </p:clrMapOvr>
  <p:extLst>
    <p:ext uri="{DCECCB84-F9BA-43D5-87BE-67443E8EF086}">
      <p15:sldGuideLst xmlns:p15="http://schemas.microsoft.com/office/powerpoint/2012/main">
        <p15:guide id="1" orient="horz" pos="1616" userDrawn="1">
          <p15:clr>
            <a:srgbClr val="FBAE40"/>
          </p15:clr>
        </p15:guide>
        <p15:guide id="2" pos="4821"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1447976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0364017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862784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211846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1007841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6823341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3055"/>
            <a:ext cx="2160000"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3055"/>
            <a:ext cx="4322921"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41250140"/>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17227630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8779490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191831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9864566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7728854"/>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067492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3629081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1487688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jp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jp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jp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AD7AA7-DF94-4AFF-A5FA-B3EEEEDACC32}"/>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452438" y="476250"/>
            <a:ext cx="540000" cy="540000"/>
          </a:xfrm>
          <a:prstGeom prst="rect">
            <a:avLst/>
          </a:prstGeom>
        </p:spPr>
      </p:pic>
    </p:spTree>
    <p:extLst>
      <p:ext uri="{BB962C8B-B14F-4D97-AF65-F5344CB8AC3E}">
        <p14:creationId xmlns:p14="http://schemas.microsoft.com/office/powerpoint/2010/main" val="2324101128"/>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19905254"/>
      </p:ext>
    </p:extLst>
  </p:cSld>
  <p:clrMap bg1="lt1" tx1="dk1" bg2="lt2" tx2="dk2" accent1="accent1" accent2="accent2" accent3="accent3" accent4="accent4" accent5="accent5" accent6="accent6" hlink="hlink" folHlink="folHlink"/>
  <p:sldLayoutIdLst>
    <p:sldLayoutId id="2147483681" r:id="rId1"/>
    <p:sldLayoutId id="2147483654" r:id="rId2"/>
    <p:sldLayoutId id="2147483733"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7797B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2826102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77351297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B7E0D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2154633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8068524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hyperlink" Target="https://creativecommons.org/licenses/by-nc-sa/4.0/"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ji.sc/beyond-blended-gu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slide" Target="slide4.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slide" Target="slide4.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0CE3FDA-4733-F5F2-2310-8EDB4796045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2700" y="476249"/>
            <a:ext cx="6560862" cy="5917641"/>
          </a:xfrm>
          <a:prstGeom prst="rect">
            <a:avLst/>
          </a:prstGeom>
        </p:spPr>
      </p:pic>
      <p:sp>
        <p:nvSpPr>
          <p:cNvPr id="2" name="Title 1">
            <a:extLst>
              <a:ext uri="{FF2B5EF4-FFF2-40B4-BE49-F238E27FC236}">
                <a16:creationId xmlns:a16="http://schemas.microsoft.com/office/drawing/2014/main" id="{26F9847D-1886-8D02-76ED-68C690A27C45}"/>
              </a:ext>
            </a:extLst>
          </p:cNvPr>
          <p:cNvSpPr>
            <a:spLocks noGrp="1"/>
          </p:cNvSpPr>
          <p:nvPr>
            <p:ph type="title"/>
          </p:nvPr>
        </p:nvSpPr>
        <p:spPr/>
        <p:txBody>
          <a:bodyPr/>
          <a:lstStyle/>
          <a:p>
            <a:r>
              <a:rPr lang="en-GB" dirty="0">
                <a:solidFill>
                  <a:schemeClr val="bg1"/>
                </a:solidFill>
              </a:rPr>
              <a:t>Session types:</a:t>
            </a:r>
            <a:br>
              <a:rPr lang="en-GB" dirty="0">
                <a:solidFill>
                  <a:schemeClr val="bg1"/>
                </a:solidFill>
              </a:rPr>
            </a:br>
            <a:r>
              <a:rPr lang="en-GB" dirty="0">
                <a:solidFill>
                  <a:schemeClr val="bg1"/>
                </a:solidFill>
              </a:rPr>
              <a:t>Live online</a:t>
            </a:r>
          </a:p>
        </p:txBody>
      </p:sp>
      <p:sp>
        <p:nvSpPr>
          <p:cNvPr id="3" name="Text Placeholder 2">
            <a:extLst>
              <a:ext uri="{FF2B5EF4-FFF2-40B4-BE49-F238E27FC236}">
                <a16:creationId xmlns:a16="http://schemas.microsoft.com/office/drawing/2014/main" id="{964C1C71-AD94-DCE3-86E2-8A9DE4FCF222}"/>
              </a:ext>
            </a:extLst>
          </p:cNvPr>
          <p:cNvSpPr>
            <a:spLocks noGrp="1"/>
          </p:cNvSpPr>
          <p:nvPr>
            <p:ph type="body" idx="13"/>
          </p:nvPr>
        </p:nvSpPr>
        <p:spPr/>
        <p:txBody>
          <a:bodyPr/>
          <a:lstStyle/>
          <a:p>
            <a:r>
              <a:rPr lang="en-GB" sz="2400" dirty="0">
                <a:solidFill>
                  <a:schemeClr val="bg1"/>
                </a:solidFill>
              </a:rPr>
              <a:t>These session type cards were produced by Jisc for the Beyond Blended project to support curriculum and course design. There are four sets of cards, one each for the four ‘modes of participation’ in learning. </a:t>
            </a:r>
          </a:p>
          <a:p>
            <a:r>
              <a:rPr lang="en-GB" sz="2400" dirty="0">
                <a:solidFill>
                  <a:schemeClr val="bg1"/>
                </a:solidFill>
              </a:rPr>
              <a:t>For more about the modes, visit the </a:t>
            </a:r>
            <a:r>
              <a:rPr lang="en-GB" sz="2400" dirty="0">
                <a:solidFill>
                  <a:schemeClr val="bg1"/>
                </a:solidFill>
                <a:hlinkClick r:id="rId4">
                  <a:extLst>
                    <a:ext uri="{A12FA001-AC4F-418D-AE19-62706E023703}">
                      <ahyp:hlinkClr xmlns:ahyp="http://schemas.microsoft.com/office/drawing/2018/hyperlinkcolor" val="tx"/>
                    </a:ext>
                  </a:extLst>
                </a:hlinkClick>
              </a:rPr>
              <a:t>Beyond Blended web guide</a:t>
            </a:r>
            <a:endParaRPr lang="en-GB" sz="2400" dirty="0">
              <a:solidFill>
                <a:schemeClr val="bg1"/>
              </a:solidFill>
            </a:endParaRPr>
          </a:p>
          <a:p>
            <a:endParaRPr lang="en-GB" dirty="0">
              <a:solidFill>
                <a:schemeClr val="bg1"/>
              </a:solidFill>
            </a:endParaRPr>
          </a:p>
        </p:txBody>
      </p:sp>
      <p:pic>
        <p:nvPicPr>
          <p:cNvPr id="4" name="Graphic 3" descr="CC-BY-NC-SA logo">
            <a:extLst>
              <a:ext uri="{FF2B5EF4-FFF2-40B4-BE49-F238E27FC236}">
                <a16:creationId xmlns:a16="http://schemas.microsoft.com/office/drawing/2014/main" id="{43682231-A9EF-BEBD-05D2-FD60EAF147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10562" y="5912691"/>
            <a:ext cx="1143000" cy="393700"/>
          </a:xfrm>
          <a:prstGeom prst="rect">
            <a:avLst/>
          </a:prstGeom>
        </p:spPr>
      </p:pic>
      <p:sp>
        <p:nvSpPr>
          <p:cNvPr id="5" name="TextBox 4">
            <a:extLst>
              <a:ext uri="{FF2B5EF4-FFF2-40B4-BE49-F238E27FC236}">
                <a16:creationId xmlns:a16="http://schemas.microsoft.com/office/drawing/2014/main" id="{D82131EB-E313-73FC-BEA3-7411F9ABB3B5}"/>
              </a:ext>
            </a:extLst>
          </p:cNvPr>
          <p:cNvSpPr txBox="1"/>
          <p:nvPr/>
        </p:nvSpPr>
        <p:spPr>
          <a:xfrm>
            <a:off x="6305049" y="6366371"/>
            <a:ext cx="3353803" cy="246221"/>
          </a:xfrm>
          <a:prstGeom prst="rect">
            <a:avLst/>
          </a:prstGeom>
          <a:noFill/>
        </p:spPr>
        <p:txBody>
          <a:bodyPr wrap="square">
            <a:spAutoFit/>
          </a:bodyPr>
          <a:lstStyle/>
          <a:p>
            <a:r>
              <a:rPr lang="en-US" sz="1000" dirty="0">
                <a:solidFill>
                  <a:schemeClr val="bg1"/>
                </a:solidFill>
              </a:rPr>
              <a:t> This document is made available under </a:t>
            </a:r>
            <a:r>
              <a:rPr lang="en-US" sz="1000" dirty="0">
                <a:solidFill>
                  <a:schemeClr val="bg1"/>
                </a:solidFill>
                <a:hlinkClick r:id="rId7">
                  <a:extLst>
                    <a:ext uri="{A12FA001-AC4F-418D-AE19-62706E023703}">
                      <ahyp:hlinkClr xmlns:ahyp="http://schemas.microsoft.com/office/drawing/2018/hyperlinkcolor" val="tx"/>
                    </a:ext>
                  </a:extLst>
                </a:hlinkClick>
              </a:rPr>
              <a:t>CC BY NC SA</a:t>
            </a:r>
            <a:endParaRPr lang="en-US" sz="1000" dirty="0">
              <a:solidFill>
                <a:schemeClr val="bg1"/>
              </a:solidFill>
            </a:endParaRPr>
          </a:p>
        </p:txBody>
      </p:sp>
    </p:spTree>
    <p:extLst>
      <p:ext uri="{BB962C8B-B14F-4D97-AF65-F5344CB8AC3E}">
        <p14:creationId xmlns:p14="http://schemas.microsoft.com/office/powerpoint/2010/main" val="301096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Online surgery, drop-in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resource, mentor or tutor</a:t>
            </a:r>
          </a:p>
          <a:p>
            <a:r>
              <a:rPr lang="en-GB" sz="1400" dirty="0"/>
              <a:t>Students dictate content and pace</a:t>
            </a:r>
          </a:p>
          <a:p>
            <a:r>
              <a:rPr lang="en-GB" sz="1400" dirty="0"/>
              <a:t>May provide feedback on work in progress or general revision</a:t>
            </a:r>
            <a:br>
              <a:rPr lang="en-GB" sz="1400" dirty="0"/>
            </a:br>
            <a:endParaRPr lang="en-GB" sz="1400" dirty="0"/>
          </a:p>
          <a:p>
            <a:pPr marL="0" indent="0">
              <a:buNone/>
            </a:pPr>
            <a:r>
              <a:rPr lang="en-GB" sz="1400" b="1" dirty="0"/>
              <a:t>Pedagogic benefits</a:t>
            </a:r>
          </a:p>
          <a:p>
            <a:r>
              <a:rPr lang="en-GB" sz="1400" dirty="0"/>
              <a:t>Allows for adaptive feedback </a:t>
            </a:r>
            <a:r>
              <a:rPr lang="en-GB" sz="1400" dirty="0" err="1"/>
              <a:t>eg</a:t>
            </a:r>
            <a:r>
              <a:rPr lang="en-GB" sz="1400" dirty="0"/>
              <a:t> to check understanding</a:t>
            </a:r>
          </a:p>
          <a:p>
            <a:r>
              <a:rPr lang="en-GB" sz="1400" dirty="0"/>
              <a:t>Opportunities for students to lead</a:t>
            </a:r>
          </a:p>
          <a:p>
            <a:r>
              <a:rPr lang="en-GB" sz="1400" dirty="0"/>
              <a:t>Educator gains insight into student issues, perspectives and challenges</a:t>
            </a:r>
          </a:p>
          <a:p>
            <a:r>
              <a:rPr lang="en-GB" sz="1400" dirty="0"/>
              <a:t>Can promote feelings of being supported, mattering individually</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cs typeface="Calibri" panose="020F0502020204030204"/>
              </a:rPr>
              <a:t>Live webinar environment (audio/video)</a:t>
            </a:r>
          </a:p>
          <a:p>
            <a:endParaRPr lang="en-GB" sz="1400" dirty="0"/>
          </a:p>
          <a:p>
            <a:pPr marL="0" indent="0">
              <a:buNone/>
            </a:pPr>
            <a:r>
              <a:rPr lang="en-GB" sz="1400" b="1" dirty="0"/>
              <a:t>Functions may include:</a:t>
            </a:r>
          </a:p>
          <a:p>
            <a:r>
              <a:rPr lang="en-GB" sz="1400" dirty="0"/>
              <a:t>Screen sharing, (student/educator)</a:t>
            </a:r>
          </a:p>
          <a:p>
            <a:r>
              <a:rPr lang="en-GB" sz="1400" dirty="0"/>
              <a:t>Annotation and feedback </a:t>
            </a:r>
            <a:r>
              <a:rPr lang="en-GB" sz="1400" dirty="0" err="1"/>
              <a:t>eg</a:t>
            </a:r>
            <a:r>
              <a:rPr lang="en-GB" sz="1400" dirty="0"/>
              <a:t> shared doc(s)</a:t>
            </a:r>
          </a:p>
          <a:p>
            <a:r>
              <a:rPr lang="en-GB" sz="1400" dirty="0"/>
              <a:t>Note-making, recording facilities</a:t>
            </a:r>
          </a:p>
          <a:p>
            <a:r>
              <a:rPr lang="en-GB" sz="1400" dirty="0"/>
              <a:t>Quiz, poll or test to check understanding</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watch (</a:t>
            </a:r>
            <a:r>
              <a:rPr lang="en-GB" sz="1400" i="1" dirty="0"/>
              <a:t>acquire</a:t>
            </a:r>
            <a:r>
              <a:rPr lang="en-GB" sz="1400" dirty="0"/>
              <a:t>) and practice methods and procedures (</a:t>
            </a:r>
            <a:r>
              <a:rPr lang="en-GB" sz="1400" i="1" dirty="0"/>
              <a:t>practice</a:t>
            </a:r>
            <a:r>
              <a:rPr lang="en-GB" sz="1400" dirty="0"/>
              <a:t>)</a:t>
            </a:r>
          </a:p>
          <a:p>
            <a:r>
              <a:rPr lang="en-GB" sz="1400" dirty="0"/>
              <a:t>Students generate notes, recordings</a:t>
            </a:r>
          </a:p>
          <a:p>
            <a:r>
              <a:rPr lang="en-GB" sz="1400" dirty="0"/>
              <a:t>Students test themselves and review progress (</a:t>
            </a:r>
            <a:r>
              <a:rPr lang="en-GB" sz="1400" i="1" dirty="0"/>
              <a:t>reflect, review</a:t>
            </a:r>
            <a:r>
              <a:rPr lang="en-GB" sz="1400" dirty="0"/>
              <a:t>)</a:t>
            </a:r>
          </a:p>
          <a:p>
            <a:endParaRPr lang="en-GB" sz="1400" dirty="0"/>
          </a:p>
        </p:txBody>
      </p:sp>
      <p:sp>
        <p:nvSpPr>
          <p:cNvPr id="26" name="Rectangle: Rounded Corners 25">
            <a:hlinkClick r:id="rId4" action="ppaction://hlinksldjump"/>
            <a:extLst>
              <a:ext uri="{FF2B5EF4-FFF2-40B4-BE49-F238E27FC236}">
                <a16:creationId xmlns:a16="http://schemas.microsoft.com/office/drawing/2014/main" id="{037F5117-1C12-2652-77A4-8D325116866D}"/>
              </a:ext>
            </a:extLst>
          </p:cNvPr>
          <p:cNvSpPr/>
          <p:nvPr/>
        </p:nvSpPr>
        <p:spPr>
          <a:xfrm>
            <a:off x="7385308"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
        <p:nvSpPr>
          <p:cNvPr id="31" name="Rectangle: Rounded Corners 30">
            <a:hlinkClick r:id="rId4" action="ppaction://hlinksldjump"/>
            <a:extLst>
              <a:ext uri="{FF2B5EF4-FFF2-40B4-BE49-F238E27FC236}">
                <a16:creationId xmlns:a16="http://schemas.microsoft.com/office/drawing/2014/main" id="{8ACECB8F-9EE9-ECE5-18F0-3C23C3313B11}"/>
              </a:ext>
            </a:extLst>
          </p:cNvPr>
          <p:cNvSpPr/>
          <p:nvPr/>
        </p:nvSpPr>
        <p:spPr>
          <a:xfrm>
            <a:off x="7385308" y="5802627"/>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Tree>
    <p:extLst>
      <p:ext uri="{BB962C8B-B14F-4D97-AF65-F5344CB8AC3E}">
        <p14:creationId xmlns:p14="http://schemas.microsoft.com/office/powerpoint/2010/main" val="421372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Live online assessment</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moderator or assessor</a:t>
            </a:r>
          </a:p>
          <a:p>
            <a:r>
              <a:rPr lang="en-GB" sz="1400" dirty="0"/>
              <a:t>Students are assessed on their performance at a specific time, for example a moderated test, online practical or virtual performance</a:t>
            </a:r>
          </a:p>
          <a:p>
            <a:r>
              <a:rPr lang="en-GB" sz="1400" dirty="0"/>
              <a:t>Peers may be involved as critical friends, reviewers, commentators</a:t>
            </a:r>
            <a:br>
              <a:rPr lang="en-GB" sz="1400" dirty="0"/>
            </a:br>
            <a:endParaRPr lang="en-GB" sz="1400" dirty="0"/>
          </a:p>
          <a:p>
            <a:pPr marL="0" indent="0">
              <a:buNone/>
            </a:pPr>
            <a:r>
              <a:rPr lang="en-GB" sz="1400" b="1" dirty="0"/>
              <a:t>Pedagogic benefits</a:t>
            </a:r>
          </a:p>
          <a:p>
            <a:r>
              <a:rPr lang="en-GB" sz="1400" dirty="0"/>
              <a:t>More convenient, less stressful for many students</a:t>
            </a:r>
          </a:p>
          <a:p>
            <a:r>
              <a:rPr lang="en-GB" sz="1400" dirty="0"/>
              <a:t>Enables multiple reviewers (</a:t>
            </a:r>
            <a:r>
              <a:rPr lang="en-GB" sz="1400" dirty="0" err="1"/>
              <a:t>eg</a:t>
            </a:r>
            <a:r>
              <a:rPr lang="en-GB" sz="1400" dirty="0"/>
              <a:t> external stakeholders, peer reviewers)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cs typeface="Calibri" panose="020F0502020204030204"/>
              </a:rPr>
              <a:t>Online assessment platform</a:t>
            </a:r>
          </a:p>
          <a:p>
            <a:r>
              <a:rPr lang="en-GB" sz="1400" dirty="0">
                <a:cs typeface="Calibri" panose="020F0502020204030204"/>
              </a:rPr>
              <a:t>Streaming platform</a:t>
            </a:r>
          </a:p>
          <a:p>
            <a:r>
              <a:rPr lang="en-GB" sz="1400" dirty="0">
                <a:cs typeface="Calibri" panose="020F0502020204030204"/>
              </a:rPr>
              <a:t>Live virtual platform with recording facility</a:t>
            </a:r>
          </a:p>
          <a:p>
            <a:endParaRPr lang="en-GB" sz="1400" dirty="0"/>
          </a:p>
          <a:p>
            <a:pPr marL="0" indent="0">
              <a:buNone/>
            </a:pPr>
            <a:r>
              <a:rPr lang="en-GB" sz="1400" b="1" dirty="0"/>
              <a:t>Functions may include:</a:t>
            </a:r>
          </a:p>
          <a:p>
            <a:r>
              <a:rPr lang="en-GB" sz="1400" dirty="0"/>
              <a:t>Live or automated feedback</a:t>
            </a:r>
          </a:p>
          <a:p>
            <a:r>
              <a:rPr lang="en-GB" sz="1400" dirty="0"/>
              <a:t>Recording and annotation</a:t>
            </a:r>
          </a:p>
          <a:p>
            <a:r>
              <a:rPr lang="en-GB" sz="1400" dirty="0"/>
              <a:t>(In summative assessments) integrity measures such as timed release</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answer questions (</a:t>
            </a:r>
            <a:r>
              <a:rPr lang="en-GB" sz="1400" i="1" dirty="0"/>
              <a:t>solve, apply</a:t>
            </a:r>
            <a:r>
              <a:rPr lang="en-GB" sz="1400" dirty="0"/>
              <a:t>), produce live work (</a:t>
            </a:r>
            <a:r>
              <a:rPr lang="en-GB" sz="1400" i="1" dirty="0"/>
              <a:t>produce</a:t>
            </a:r>
            <a:r>
              <a:rPr lang="en-GB" sz="1400" dirty="0"/>
              <a:t>), practice or perform</a:t>
            </a:r>
          </a:p>
          <a:p>
            <a:r>
              <a:rPr lang="en-GB" sz="1400" dirty="0"/>
              <a:t>Students may receive immediate feedback </a:t>
            </a:r>
            <a:r>
              <a:rPr lang="en-GB" sz="1400" dirty="0" err="1"/>
              <a:t>eg</a:t>
            </a:r>
            <a:r>
              <a:rPr lang="en-GB" sz="1400" dirty="0"/>
              <a:t> from peers, assessors (</a:t>
            </a:r>
            <a:r>
              <a:rPr lang="en-GB" sz="1400" i="1" dirty="0"/>
              <a:t>review</a:t>
            </a:r>
            <a:r>
              <a:rPr lang="en-GB" sz="1400" dirty="0"/>
              <a:t>)</a:t>
            </a:r>
          </a:p>
          <a:p>
            <a:endParaRPr lang="en-GB" sz="1400" dirty="0"/>
          </a:p>
        </p:txBody>
      </p:sp>
      <p:sp>
        <p:nvSpPr>
          <p:cNvPr id="32" name="Rectangle: Rounded Corners 31">
            <a:hlinkClick r:id="rId4" action="ppaction://hlinksldjump"/>
            <a:extLst>
              <a:ext uri="{FF2B5EF4-FFF2-40B4-BE49-F238E27FC236}">
                <a16:creationId xmlns:a16="http://schemas.microsoft.com/office/drawing/2014/main" id="{25A7E5A6-CF00-CE38-7BC4-D5E5B17F0F56}"/>
              </a:ext>
            </a:extLst>
          </p:cNvPr>
          <p:cNvSpPr/>
          <p:nvPr/>
        </p:nvSpPr>
        <p:spPr>
          <a:xfrm>
            <a:off x="7385308" y="6089591"/>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spTree>
    <p:extLst>
      <p:ext uri="{BB962C8B-B14F-4D97-AF65-F5344CB8AC3E}">
        <p14:creationId xmlns:p14="http://schemas.microsoft.com/office/powerpoint/2010/main" val="336918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Describe your own live online session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dirty="0"/>
              <a:t>List of features</a:t>
            </a:r>
            <a:endParaRPr lang="en-GB" sz="1400" dirty="0"/>
          </a:p>
          <a:p>
            <a:endParaRPr lang="en-GB" sz="1400" dirty="0"/>
          </a:p>
          <a:p>
            <a:pPr marL="0" indent="0">
              <a:buNone/>
            </a:pPr>
            <a:r>
              <a:rPr lang="en-GB" sz="1400" b="1" dirty="0"/>
              <a:t>Pedagogic benefits</a:t>
            </a:r>
          </a:p>
          <a:p>
            <a:r>
              <a:rPr lang="en-GB" sz="1400" dirty="0"/>
              <a:t>List of benefits</a:t>
            </a:r>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cs typeface="Calibri" panose="020F0502020204030204"/>
              </a:rPr>
              <a:t>Platform detail</a:t>
            </a:r>
          </a:p>
          <a:p>
            <a:endParaRPr lang="en-GB" sz="1400" dirty="0"/>
          </a:p>
          <a:p>
            <a:pPr marL="0" indent="0">
              <a:buNone/>
            </a:pPr>
            <a:r>
              <a:rPr lang="en-GB" sz="1400" b="1" dirty="0"/>
              <a:t>Functions may include:</a:t>
            </a:r>
          </a:p>
          <a:p>
            <a:r>
              <a:rPr lang="en-GB" sz="1400" dirty="0"/>
              <a:t>Function detail</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Activity detail</a:t>
            </a:r>
          </a:p>
          <a:p>
            <a:endParaRPr lang="en-GB" sz="1400" dirty="0"/>
          </a:p>
        </p:txBody>
      </p:sp>
      <p:sp>
        <p:nvSpPr>
          <p:cNvPr id="3" name="Rectangle: Rounded Corners 2">
            <a:hlinkClick r:id="rId4" action="ppaction://hlinksldjump"/>
            <a:extLst>
              <a:ext uri="{FF2B5EF4-FFF2-40B4-BE49-F238E27FC236}">
                <a16:creationId xmlns:a16="http://schemas.microsoft.com/office/drawing/2014/main" id="{D7B5EC37-678A-2947-A327-E70965C28FB7}"/>
              </a:ext>
            </a:extLst>
          </p:cNvPr>
          <p:cNvSpPr/>
          <p:nvPr/>
        </p:nvSpPr>
        <p:spPr>
          <a:xfrm>
            <a:off x="7394362"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
        <p:nvSpPr>
          <p:cNvPr id="4" name="Rectangle: Rounded Corners 3">
            <a:hlinkClick r:id="rId4" action="ppaction://hlinksldjump"/>
            <a:extLst>
              <a:ext uri="{FF2B5EF4-FFF2-40B4-BE49-F238E27FC236}">
                <a16:creationId xmlns:a16="http://schemas.microsoft.com/office/drawing/2014/main" id="{6474B439-6BAB-EADA-6026-11735EF2127E}"/>
              </a:ext>
            </a:extLst>
          </p:cNvPr>
          <p:cNvSpPr/>
          <p:nvPr/>
        </p:nvSpPr>
        <p:spPr>
          <a:xfrm>
            <a:off x="7394362" y="5802627"/>
            <a:ext cx="1980000" cy="218690"/>
          </a:xfrm>
          <a:prstGeom prst="roundRect">
            <a:avLst>
              <a:gd name="adj" fmla="val 50000"/>
            </a:avLst>
          </a:prstGeom>
          <a:solidFill>
            <a:srgbClr val="FFD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Collaboration</a:t>
            </a:r>
          </a:p>
        </p:txBody>
      </p:sp>
      <p:sp>
        <p:nvSpPr>
          <p:cNvPr id="5" name="Rectangle: Rounded Corners 4">
            <a:hlinkClick r:id="rId4" action="ppaction://hlinksldjump"/>
            <a:extLst>
              <a:ext uri="{FF2B5EF4-FFF2-40B4-BE49-F238E27FC236}">
                <a16:creationId xmlns:a16="http://schemas.microsoft.com/office/drawing/2014/main" id="{2B60DABA-E04C-856C-16F3-6B928A6C7C7F}"/>
              </a:ext>
            </a:extLst>
          </p:cNvPr>
          <p:cNvSpPr/>
          <p:nvPr/>
        </p:nvSpPr>
        <p:spPr>
          <a:xfrm>
            <a:off x="7394362" y="5515360"/>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
        <p:nvSpPr>
          <p:cNvPr id="6" name="Rectangle: Rounded Corners 5">
            <a:hlinkClick r:id="rId4" action="ppaction://hlinksldjump"/>
            <a:extLst>
              <a:ext uri="{FF2B5EF4-FFF2-40B4-BE49-F238E27FC236}">
                <a16:creationId xmlns:a16="http://schemas.microsoft.com/office/drawing/2014/main" id="{163E2064-6715-7079-8CCC-10133C51F6BD}"/>
              </a:ext>
            </a:extLst>
          </p:cNvPr>
          <p:cNvSpPr/>
          <p:nvPr/>
        </p:nvSpPr>
        <p:spPr>
          <a:xfrm>
            <a:off x="7394362" y="5225005"/>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
        <p:nvSpPr>
          <p:cNvPr id="7" name="Rectangle: Rounded Corners 6">
            <a:hlinkClick r:id="rId4" action="ppaction://hlinksldjump"/>
            <a:extLst>
              <a:ext uri="{FF2B5EF4-FFF2-40B4-BE49-F238E27FC236}">
                <a16:creationId xmlns:a16="http://schemas.microsoft.com/office/drawing/2014/main" id="{A6D6A087-2734-6054-E880-22E07C684C04}"/>
              </a:ext>
            </a:extLst>
          </p:cNvPr>
          <p:cNvSpPr/>
          <p:nvPr/>
        </p:nvSpPr>
        <p:spPr>
          <a:xfrm>
            <a:off x="7394362" y="4934650"/>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
        <p:nvSpPr>
          <p:cNvPr id="8" name="Rectangle: Rounded Corners 7">
            <a:hlinkClick r:id="rId4" action="ppaction://hlinksldjump"/>
            <a:extLst>
              <a:ext uri="{FF2B5EF4-FFF2-40B4-BE49-F238E27FC236}">
                <a16:creationId xmlns:a16="http://schemas.microsoft.com/office/drawing/2014/main" id="{2D424CFE-E8C9-6973-D093-B141B9F4A8C4}"/>
              </a:ext>
            </a:extLst>
          </p:cNvPr>
          <p:cNvSpPr/>
          <p:nvPr/>
        </p:nvSpPr>
        <p:spPr>
          <a:xfrm>
            <a:off x="7394362" y="4644295"/>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spTree>
    <p:extLst>
      <p:ext uri="{BB962C8B-B14F-4D97-AF65-F5344CB8AC3E}">
        <p14:creationId xmlns:p14="http://schemas.microsoft.com/office/powerpoint/2010/main" val="13316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9CAB-2459-A88D-C2AF-6FAB8BD18B8D}"/>
              </a:ext>
            </a:extLst>
          </p:cNvPr>
          <p:cNvSpPr>
            <a:spLocks noGrp="1"/>
          </p:cNvSpPr>
          <p:nvPr>
            <p:ph type="title"/>
          </p:nvPr>
        </p:nvSpPr>
        <p:spPr/>
        <p:txBody>
          <a:bodyPr/>
          <a:lstStyle/>
          <a:p>
            <a:r>
              <a:rPr lang="en-GB" dirty="0"/>
              <a:t>About these cards</a:t>
            </a:r>
          </a:p>
        </p:txBody>
      </p:sp>
      <p:sp>
        <p:nvSpPr>
          <p:cNvPr id="3" name="Text Placeholder 2">
            <a:extLst>
              <a:ext uri="{FF2B5EF4-FFF2-40B4-BE49-F238E27FC236}">
                <a16:creationId xmlns:a16="http://schemas.microsoft.com/office/drawing/2014/main" id="{B453C7D0-C213-8E0C-892F-50F4EAEF3414}"/>
              </a:ext>
            </a:extLst>
          </p:cNvPr>
          <p:cNvSpPr>
            <a:spLocks noGrp="1"/>
          </p:cNvSpPr>
          <p:nvPr>
            <p:ph type="body" idx="13"/>
          </p:nvPr>
        </p:nvSpPr>
        <p:spPr>
          <a:xfrm>
            <a:off x="452438" y="1196974"/>
            <a:ext cx="7200900" cy="2026059"/>
          </a:xfrm>
        </p:spPr>
        <p:txBody>
          <a:bodyPr/>
          <a:lstStyle/>
          <a:p>
            <a:r>
              <a:rPr lang="en-GB" sz="1600" dirty="0"/>
              <a:t>The cards can be used in a curriculum design workshop or course meeting, to:</a:t>
            </a:r>
          </a:p>
          <a:p>
            <a:pPr marL="180975" indent="-180975">
              <a:buFont typeface="Arial" panose="020B0604020202020204" pitchFamily="34" charset="0"/>
              <a:buChar char="•"/>
            </a:pPr>
            <a:r>
              <a:rPr lang="en-GB" sz="1600" b="0" dirty="0"/>
              <a:t>Plan sessions and activities</a:t>
            </a:r>
          </a:p>
          <a:p>
            <a:pPr marL="180975" indent="-180975">
              <a:buFont typeface="Arial" panose="020B0604020202020204" pitchFamily="34" charset="0"/>
              <a:buChar char="•"/>
            </a:pPr>
            <a:r>
              <a:rPr lang="en-GB" sz="1600" b="0" dirty="0"/>
              <a:t>Consider a wider range of session types</a:t>
            </a:r>
          </a:p>
          <a:p>
            <a:pPr marL="180975" indent="-180975">
              <a:buFont typeface="Arial" panose="020B0604020202020204" pitchFamily="34" charset="0"/>
              <a:buChar char="•"/>
            </a:pPr>
            <a:r>
              <a:rPr lang="en-GB" sz="1600" b="0" dirty="0"/>
              <a:t>Ensure a balance of session types to meet different needs</a:t>
            </a:r>
          </a:p>
          <a:p>
            <a:pPr marL="180975" indent="-180975">
              <a:buFont typeface="Arial" panose="020B0604020202020204" pitchFamily="34" charset="0"/>
              <a:buChar char="•"/>
            </a:pPr>
            <a:r>
              <a:rPr lang="en-GB" sz="1600" b="0" dirty="0"/>
              <a:t>Describe new session types and activities (beyond those described here)</a:t>
            </a:r>
          </a:p>
          <a:p>
            <a:endParaRPr lang="en-GB" sz="1600" b="0" dirty="0"/>
          </a:p>
        </p:txBody>
      </p:sp>
      <p:sp>
        <p:nvSpPr>
          <p:cNvPr id="4" name="Content Placeholder 3">
            <a:extLst>
              <a:ext uri="{FF2B5EF4-FFF2-40B4-BE49-F238E27FC236}">
                <a16:creationId xmlns:a16="http://schemas.microsoft.com/office/drawing/2014/main" id="{CDAE1243-77BC-935D-5B2A-137836787016}"/>
              </a:ext>
            </a:extLst>
          </p:cNvPr>
          <p:cNvSpPr>
            <a:spLocks noGrp="1"/>
          </p:cNvSpPr>
          <p:nvPr>
            <p:ph idx="1"/>
          </p:nvPr>
        </p:nvSpPr>
        <p:spPr>
          <a:xfrm>
            <a:off x="452438" y="3429000"/>
            <a:ext cx="7178752" cy="2933562"/>
          </a:xfrm>
        </p:spPr>
        <p:txBody>
          <a:bodyPr anchor="b"/>
          <a:lstStyle/>
          <a:p>
            <a:pPr marL="0" indent="0">
              <a:buNone/>
            </a:pPr>
            <a:r>
              <a:rPr lang="en-GB" sz="1400" dirty="0"/>
              <a:t>The activity icons included on each card are from the ABC Learning Design resources, licensed CC BY-NC-SA 4.0, Clive Young and </a:t>
            </a:r>
            <a:r>
              <a:rPr lang="en-GB" sz="1400" dirty="0" err="1"/>
              <a:t>Nataša</a:t>
            </a:r>
            <a:r>
              <a:rPr lang="en-GB" sz="1400" dirty="0"/>
              <a:t> </a:t>
            </a:r>
            <a:r>
              <a:rPr lang="en-GB" sz="1400" dirty="0" err="1"/>
              <a:t>Perović</a:t>
            </a:r>
            <a:r>
              <a:rPr lang="en-GB" sz="1400" dirty="0"/>
              <a:t>, UCL (2015), Learning types, </a:t>
            </a:r>
            <a:r>
              <a:rPr lang="en-GB" sz="1400" dirty="0" err="1"/>
              <a:t>Laurillard</a:t>
            </a:r>
            <a:r>
              <a:rPr lang="en-GB" sz="1400" dirty="0"/>
              <a:t>, D. (2012). Original resources at abc-ld.org. We are grateful for permission to use the icons in this way.</a:t>
            </a:r>
          </a:p>
          <a:p>
            <a:pPr marL="0" indent="0">
              <a:buNone/>
            </a:pPr>
            <a:r>
              <a:rPr lang="en-GB" sz="1400" dirty="0"/>
              <a:t>ABC Learning Design is a collaborative programme and module design method created at University College London (UCL) and used widely across the sector. It enables programme and module teams to develop a storyboard visualising the learner journey based on their activities through the course of study. The ’session type’ cards can be used to consider how activities may be undertaken in different sessions and modes, linking these cards to the ABC design process.</a:t>
            </a:r>
          </a:p>
        </p:txBody>
      </p:sp>
    </p:spTree>
    <p:extLst>
      <p:ext uri="{BB962C8B-B14F-4D97-AF65-F5344CB8AC3E}">
        <p14:creationId xmlns:p14="http://schemas.microsoft.com/office/powerpoint/2010/main" val="776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45E0624-0458-5B9F-C2DB-21CE60B2BB13}"/>
              </a:ext>
            </a:extLst>
          </p:cNvPr>
          <p:cNvSpPr>
            <a:spLocks noGrp="1"/>
          </p:cNvSpPr>
          <p:nvPr>
            <p:ph type="title"/>
          </p:nvPr>
        </p:nvSpPr>
        <p:spPr>
          <a:xfrm>
            <a:off x="452438" y="-555604"/>
            <a:ext cx="7200900" cy="412499"/>
          </a:xfrm>
        </p:spPr>
        <p:txBody>
          <a:bodyPr/>
          <a:lstStyle/>
          <a:p>
            <a:r>
              <a:rPr lang="en-GB" dirty="0"/>
              <a:t>Four modes of participation in learning</a:t>
            </a:r>
          </a:p>
        </p:txBody>
      </p:sp>
      <p:pic>
        <p:nvPicPr>
          <p:cNvPr id="10" name="Content Placeholder 9" descr="Four modes of participation in learning. Live online, Live in place, Async in place, Async online&#10;&#10;">
            <a:extLst>
              <a:ext uri="{FF2B5EF4-FFF2-40B4-BE49-F238E27FC236}">
                <a16:creationId xmlns:a16="http://schemas.microsoft.com/office/drawing/2014/main" id="{43D28462-7A1A-C646-C942-62C82809472C}"/>
              </a:ext>
            </a:extLst>
          </p:cNvPr>
          <p:cNvPicPr>
            <a:picLocks noGrp="1" noChangeAspect="1"/>
          </p:cNvPicPr>
          <p:nvPr>
            <p:ph idx="1"/>
          </p:nvPr>
        </p:nvPicPr>
        <p:blipFill>
          <a:blip r:embed="rId2"/>
          <a:stretch>
            <a:fillRect/>
          </a:stretch>
        </p:blipFill>
        <p:spPr>
          <a:xfrm>
            <a:off x="452437" y="1196975"/>
            <a:ext cx="7903559" cy="5184775"/>
          </a:xfrm>
        </p:spPr>
      </p:pic>
    </p:spTree>
    <p:extLst>
      <p:ext uri="{BB962C8B-B14F-4D97-AF65-F5344CB8AC3E}">
        <p14:creationId xmlns:p14="http://schemas.microsoft.com/office/powerpoint/2010/main" val="251414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6170-7FBB-BFED-A03B-9326B10F3E2F}"/>
              </a:ext>
            </a:extLst>
          </p:cNvPr>
          <p:cNvSpPr>
            <a:spLocks noGrp="1"/>
          </p:cNvSpPr>
          <p:nvPr>
            <p:ph type="title"/>
          </p:nvPr>
        </p:nvSpPr>
        <p:spPr>
          <a:xfrm>
            <a:off x="1253858" y="474125"/>
            <a:ext cx="6399480" cy="722850"/>
          </a:xfrm>
        </p:spPr>
        <p:txBody>
          <a:bodyPr lIns="270000" anchor="ctr"/>
          <a:lstStyle/>
          <a:p>
            <a:r>
              <a:rPr lang="en-GB" dirty="0"/>
              <a:t>Live</a:t>
            </a:r>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46566"/>
            <a:ext cx="7200900" cy="340988"/>
          </a:xfrm>
        </p:spPr>
        <p:txBody>
          <a:bodyPr/>
          <a:lstStyle/>
          <a:p>
            <a:r>
              <a:rPr lang="en-GB" dirty="0"/>
              <a:t>Live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36206"/>
            <a:ext cx="9001125" cy="3497844"/>
          </a:xfrm>
        </p:spPr>
        <p:txBody>
          <a:bodyPr/>
          <a:lstStyle/>
          <a:p>
            <a:r>
              <a:rPr lang="en-GB" dirty="0"/>
              <a:t>Educator usually coordinates activities in time, but students may present, respond, initiate or lead</a:t>
            </a:r>
          </a:p>
          <a:p>
            <a:r>
              <a:rPr lang="en-GB" dirty="0"/>
              <a:t>Learning can be sequenced and paced</a:t>
            </a:r>
          </a:p>
          <a:p>
            <a:r>
              <a:rPr lang="en-GB" dirty="0"/>
              <a:t>Can be experienced by students as more dynamic, supported and engaging</a:t>
            </a:r>
          </a:p>
          <a:p>
            <a:r>
              <a:rPr lang="en-GB" dirty="0"/>
              <a:t>Can be experienced by students as less reflective, self-directed and convenient</a:t>
            </a:r>
          </a:p>
          <a:p>
            <a:r>
              <a:rPr lang="en-GB" dirty="0"/>
              <a:t>Supports rapid knowledge building, mind mapping, problem solving and design sprints</a:t>
            </a:r>
          </a:p>
          <a:p>
            <a:r>
              <a:rPr lang="en-GB" dirty="0"/>
              <a:t>Supports responsive exchanges in discussion and debate, giving and receiving feedback</a:t>
            </a:r>
          </a:p>
          <a:p>
            <a:r>
              <a:rPr lang="en-GB" dirty="0"/>
              <a:t>Small groups and one-to-ones good for: making connections, grasping complex topics, consensus</a:t>
            </a:r>
          </a:p>
          <a:p>
            <a:r>
              <a:rPr lang="en-GB" dirty="0"/>
              <a:t>Large groups good for: building belonging and community, establishing foundations, polling diverse opinions</a:t>
            </a:r>
          </a:p>
        </p:txBody>
      </p:sp>
      <p:pic>
        <p:nvPicPr>
          <p:cNvPr id="6" name="Graphic 5">
            <a:extLst>
              <a:ext uri="{FF2B5EF4-FFF2-40B4-BE49-F238E27FC236}">
                <a16:creationId xmlns:a16="http://schemas.microsoft.com/office/drawing/2014/main" id="{29BA54D0-0C91-6E08-83DE-557BEF2EED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438" y="462807"/>
            <a:ext cx="801420" cy="722849"/>
          </a:xfrm>
          <a:prstGeom prst="rect">
            <a:avLst/>
          </a:prstGeom>
        </p:spPr>
      </p:pic>
    </p:spTree>
    <p:extLst>
      <p:ext uri="{BB962C8B-B14F-4D97-AF65-F5344CB8AC3E}">
        <p14:creationId xmlns:p14="http://schemas.microsoft.com/office/powerpoint/2010/main" val="247992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6170-7FBB-BFED-A03B-9326B10F3E2F}"/>
              </a:ext>
            </a:extLst>
          </p:cNvPr>
          <p:cNvSpPr>
            <a:spLocks noGrp="1"/>
          </p:cNvSpPr>
          <p:nvPr>
            <p:ph type="title"/>
          </p:nvPr>
        </p:nvSpPr>
        <p:spPr>
          <a:xfrm>
            <a:off x="1253858" y="474125"/>
            <a:ext cx="6399480" cy="722850"/>
          </a:xfrm>
        </p:spPr>
        <p:txBody>
          <a:bodyPr lIns="270000" anchor="ctr"/>
          <a:lstStyle/>
          <a:p>
            <a:r>
              <a:rPr lang="en-GB" dirty="0"/>
              <a:t>Live online</a:t>
            </a:r>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46566"/>
            <a:ext cx="7200900" cy="340988"/>
          </a:xfrm>
        </p:spPr>
        <p:txBody>
          <a:bodyPr/>
          <a:lstStyle/>
          <a:p>
            <a:r>
              <a:rPr lang="en-GB" dirty="0"/>
              <a:t>Online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36206"/>
            <a:ext cx="9001125" cy="3497844"/>
          </a:xfrm>
        </p:spPr>
        <p:txBody>
          <a:bodyPr/>
          <a:lstStyle/>
          <a:p>
            <a:r>
              <a:rPr lang="en-GB" dirty="0"/>
              <a:t>Can be experienced by students as more: explicit, structured and convenient</a:t>
            </a:r>
          </a:p>
          <a:p>
            <a:r>
              <a:rPr lang="en-GB" dirty="0"/>
              <a:t>Can be experienced by students as less: responsive, (inter)personal and motivating </a:t>
            </a:r>
          </a:p>
          <a:p>
            <a:r>
              <a:rPr lang="en-GB" dirty="0"/>
              <a:t>Platform shapes roles and interactions; rules and norms may need to be negotiated explicitly</a:t>
            </a:r>
          </a:p>
          <a:p>
            <a:r>
              <a:rPr lang="en-GB" dirty="0"/>
              <a:t>Some students benefit from more explicit rules and diverse ways to engage</a:t>
            </a:r>
          </a:p>
          <a:p>
            <a:r>
              <a:rPr lang="en-GB" dirty="0"/>
              <a:t>Learning naturally produces a trace or record (some students may be concerned about this)</a:t>
            </a:r>
          </a:p>
          <a:p>
            <a:r>
              <a:rPr lang="en-GB" dirty="0"/>
              <a:t>Easy to share materials, ideas and work in progress; contributions are easy to track</a:t>
            </a:r>
          </a:p>
          <a:p>
            <a:r>
              <a:rPr lang="en-GB" dirty="0"/>
              <a:t>Allows learning beyond the classroom </a:t>
            </a:r>
            <a:r>
              <a:rPr lang="en-GB" dirty="0" err="1"/>
              <a:t>eg</a:t>
            </a:r>
            <a:r>
              <a:rPr lang="en-GB" dirty="0"/>
              <a:t> external speakers, virtual site visits, public pedagogies</a:t>
            </a:r>
          </a:p>
        </p:txBody>
      </p:sp>
      <p:pic>
        <p:nvPicPr>
          <p:cNvPr id="6" name="Graphic 5">
            <a:extLst>
              <a:ext uri="{FF2B5EF4-FFF2-40B4-BE49-F238E27FC236}">
                <a16:creationId xmlns:a16="http://schemas.microsoft.com/office/drawing/2014/main" id="{29BA54D0-0C91-6E08-83DE-557BEF2EED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438" y="462807"/>
            <a:ext cx="801420" cy="722849"/>
          </a:xfrm>
          <a:prstGeom prst="rect">
            <a:avLst/>
          </a:prstGeom>
        </p:spPr>
      </p:pic>
    </p:spTree>
    <p:extLst>
      <p:ext uri="{BB962C8B-B14F-4D97-AF65-F5344CB8AC3E}">
        <p14:creationId xmlns:p14="http://schemas.microsoft.com/office/powerpoint/2010/main" val="161831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GB" dirty="0"/>
              <a:t>Online lecture or presentation</a:t>
            </a:r>
          </a:p>
        </p:txBody>
      </p:sp>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presenter, determining pace, content and structure</a:t>
            </a:r>
          </a:p>
          <a:p>
            <a:r>
              <a:rPr lang="en-GB" sz="1400" dirty="0"/>
              <a:t>Typically recorded for students to review or catch up later</a:t>
            </a:r>
          </a:p>
          <a:p>
            <a:r>
              <a:rPr lang="en-GB" sz="1400" dirty="0"/>
              <a:t>Easy to give students presenter rights</a:t>
            </a:r>
            <a:br>
              <a:rPr lang="en-GB" sz="1400" dirty="0"/>
            </a:br>
            <a:endParaRPr lang="en-GB" sz="1400" dirty="0"/>
          </a:p>
          <a:p>
            <a:pPr marL="0" indent="0">
              <a:buNone/>
            </a:pPr>
            <a:r>
              <a:rPr lang="en-GB" sz="1400" b="1" dirty="0"/>
              <a:t>Pedagogic benefits</a:t>
            </a:r>
          </a:p>
          <a:p>
            <a:r>
              <a:rPr lang="en-GB" sz="1400" dirty="0"/>
              <a:t>Shared experience</a:t>
            </a:r>
          </a:p>
          <a:p>
            <a:r>
              <a:rPr lang="en-GB" sz="1400" dirty="0"/>
              <a:t>Group work can easily be integrated</a:t>
            </a:r>
          </a:p>
          <a:p>
            <a:r>
              <a:rPr lang="en-GB" sz="1400" dirty="0"/>
              <a:t>Interactive elements (responses, quizzes, tasks) can be included</a:t>
            </a:r>
          </a:p>
          <a:p>
            <a:r>
              <a:rPr lang="en-GB" sz="1400" dirty="0"/>
              <a:t>Responsive teaching using feedback via polls, chat etc</a:t>
            </a:r>
          </a:p>
          <a:p>
            <a:r>
              <a:rPr lang="en-GB" sz="1400" dirty="0"/>
              <a:t>Multiple ways for students to participate</a:t>
            </a:r>
          </a:p>
          <a:p>
            <a:endParaRPr lang="en-GB" sz="1400" dirty="0"/>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t>Live webinar platform (video + audio)</a:t>
            </a:r>
          </a:p>
          <a:p>
            <a:r>
              <a:rPr lang="en-GB" sz="1400" dirty="0"/>
              <a:t>Live streaming platform</a:t>
            </a:r>
          </a:p>
          <a:p>
            <a:endParaRPr lang="en-GB" sz="1400" dirty="0"/>
          </a:p>
          <a:p>
            <a:pPr marL="0" indent="0">
              <a:buNone/>
            </a:pPr>
            <a:r>
              <a:rPr lang="en-GB" sz="1400" b="1" dirty="0"/>
              <a:t>Facilities may include:</a:t>
            </a:r>
          </a:p>
          <a:p>
            <a:r>
              <a:rPr lang="en-GB" sz="1400" dirty="0"/>
              <a:t>Presentation</a:t>
            </a:r>
          </a:p>
          <a:p>
            <a:r>
              <a:rPr lang="en-GB" sz="1400" dirty="0"/>
              <a:t>Chat, reactions</a:t>
            </a:r>
          </a:p>
          <a:p>
            <a:r>
              <a:rPr lang="en-GB" sz="1400" dirty="0"/>
              <a:t>Live quizzes, polls</a:t>
            </a:r>
          </a:p>
          <a:p>
            <a:r>
              <a:rPr lang="en-GB" sz="1400" dirty="0"/>
              <a:t>Student participation via mic, screen sharing</a:t>
            </a:r>
          </a:p>
          <a:p>
            <a:r>
              <a:rPr lang="en-GB" sz="1400" dirty="0"/>
              <a:t>Live captioning or transcription</a:t>
            </a:r>
          </a:p>
          <a:p>
            <a:r>
              <a:rPr lang="en-GB" sz="1400" dirty="0"/>
              <a:t>External apps</a:t>
            </a:r>
          </a:p>
          <a:p>
            <a:endParaRPr lang="en-GB" sz="1400"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attend to presentation (</a:t>
            </a:r>
            <a:r>
              <a:rPr lang="en-GB" sz="1400" i="1" dirty="0"/>
              <a:t>acquire</a:t>
            </a:r>
            <a:r>
              <a:rPr lang="en-GB" sz="1400" dirty="0"/>
              <a:t>) and respond</a:t>
            </a:r>
          </a:p>
          <a:p>
            <a:r>
              <a:rPr lang="en-GB" sz="1400" dirty="0"/>
              <a:t>Students may: make notes (</a:t>
            </a:r>
            <a:r>
              <a:rPr lang="en-GB" sz="1400" i="1" dirty="0"/>
              <a:t>organise</a:t>
            </a:r>
            <a:r>
              <a:rPr lang="en-GB" sz="1400" dirty="0"/>
              <a:t>) respond to questions individually or collectively (</a:t>
            </a:r>
            <a:r>
              <a:rPr lang="en-GB" sz="1400" i="1" dirty="0"/>
              <a:t>respond</a:t>
            </a:r>
            <a:r>
              <a:rPr lang="en-GB" sz="1400" dirty="0"/>
              <a:t>), work in pairs/small groups on small tasks (</a:t>
            </a:r>
            <a:r>
              <a:rPr lang="en-GB" sz="1400" i="1" dirty="0"/>
              <a:t>collaborate, produce</a:t>
            </a:r>
            <a:r>
              <a:rPr lang="en-GB" sz="1400" dirty="0"/>
              <a:t>) show or present work</a:t>
            </a:r>
          </a:p>
          <a:p>
            <a:endParaRPr lang="en-GB" sz="1400" dirty="0"/>
          </a:p>
        </p:txBody>
      </p:sp>
      <p:sp>
        <p:nvSpPr>
          <p:cNvPr id="33" name="Rectangle: Rounded Corners 32">
            <a:hlinkClick r:id="rId4" action="ppaction://hlinksldjump"/>
            <a:extLst>
              <a:ext uri="{FF2B5EF4-FFF2-40B4-BE49-F238E27FC236}">
                <a16:creationId xmlns:a16="http://schemas.microsoft.com/office/drawing/2014/main" id="{7A7A9486-2FA2-CCAE-DE63-F90A567117C3}"/>
              </a:ext>
            </a:extLst>
          </p:cNvPr>
          <p:cNvSpPr/>
          <p:nvPr/>
        </p:nvSpPr>
        <p:spPr>
          <a:xfrm>
            <a:off x="7385308"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Tree>
    <p:extLst>
      <p:ext uri="{BB962C8B-B14F-4D97-AF65-F5344CB8AC3E}">
        <p14:creationId xmlns:p14="http://schemas.microsoft.com/office/powerpoint/2010/main" val="61472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GB" dirty="0"/>
              <a:t>Online seminar or discussion</a:t>
            </a:r>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facilitator</a:t>
            </a:r>
          </a:p>
          <a:p>
            <a:r>
              <a:rPr lang="en-GB" sz="1400" dirty="0"/>
              <a:t>Students explore a topic </a:t>
            </a:r>
            <a:r>
              <a:rPr lang="en-GB" sz="1400" dirty="0" err="1"/>
              <a:t>eg</a:t>
            </a:r>
            <a:r>
              <a:rPr lang="en-GB" sz="1400" dirty="0"/>
              <a:t> through discussion</a:t>
            </a:r>
          </a:p>
          <a:p>
            <a:r>
              <a:rPr lang="en-GB" sz="1400" dirty="0"/>
              <a:t>Open-ended or more structured format </a:t>
            </a:r>
            <a:r>
              <a:rPr lang="en-GB" sz="1400" dirty="0" err="1"/>
              <a:t>eg</a:t>
            </a:r>
            <a:r>
              <a:rPr lang="en-GB" sz="1400" dirty="0"/>
              <a:t> debate, role-play, group scenario</a:t>
            </a:r>
          </a:p>
          <a:p>
            <a:r>
              <a:rPr lang="en-GB" sz="1400" dirty="0"/>
              <a:t>Students may lead all or part of session: students and educators negotiate pace</a:t>
            </a:r>
            <a:br>
              <a:rPr lang="en-GB" sz="1400" dirty="0"/>
            </a:br>
            <a:endParaRPr lang="en-GB" sz="1400" dirty="0"/>
          </a:p>
          <a:p>
            <a:pPr marL="0" indent="0">
              <a:buNone/>
            </a:pPr>
            <a:r>
              <a:rPr lang="en-GB" sz="1400" b="1" dirty="0"/>
              <a:t>Pedagogic benefits</a:t>
            </a:r>
          </a:p>
          <a:p>
            <a:r>
              <a:rPr lang="en-GB" sz="1400" dirty="0"/>
              <a:t>Learning from dialogue, argumentation, presentation and debate</a:t>
            </a:r>
          </a:p>
          <a:p>
            <a:r>
              <a:rPr lang="en-GB" sz="1400" dirty="0"/>
              <a:t>Learning in smaller groups</a:t>
            </a:r>
          </a:p>
          <a:p>
            <a:r>
              <a:rPr lang="en-GB" sz="1400" dirty="0"/>
              <a:t>Responsive exchange: good for building consensus, negotiating solutions, exploring perspectives</a:t>
            </a:r>
          </a:p>
          <a:p>
            <a:endParaRPr lang="en-GB" sz="1400" dirty="0"/>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Live webinar platform (</a:t>
            </a:r>
            <a:r>
              <a:rPr lang="en-GB" sz="1400" dirty="0" err="1"/>
              <a:t>video+audio</a:t>
            </a:r>
            <a:r>
              <a:rPr lang="en-GB" sz="1400" dirty="0"/>
              <a:t>)</a:t>
            </a:r>
          </a:p>
          <a:p>
            <a:endParaRPr lang="en-GB" sz="1400" dirty="0"/>
          </a:p>
          <a:p>
            <a:pPr marL="0" indent="0">
              <a:buNone/>
            </a:pPr>
            <a:r>
              <a:rPr lang="en-GB" sz="1400" b="1" dirty="0"/>
              <a:t>Facilities may include:</a:t>
            </a:r>
          </a:p>
          <a:p>
            <a:r>
              <a:rPr lang="en-GB" sz="1400" dirty="0"/>
              <a:t>Presentation media, screen sharing</a:t>
            </a:r>
          </a:p>
          <a:p>
            <a:r>
              <a:rPr lang="en-GB" sz="1400" dirty="0"/>
              <a:t>Break-out rooms for smaller groups</a:t>
            </a:r>
          </a:p>
          <a:p>
            <a:r>
              <a:rPr lang="en-GB" sz="1400" dirty="0"/>
              <a:t>Responsive media – polls, emoticons</a:t>
            </a:r>
          </a:p>
          <a:p>
            <a:r>
              <a:rPr lang="en-GB" sz="1400" dirty="0"/>
              <a:t>External apps </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review or research topics in advance (</a:t>
            </a:r>
            <a:r>
              <a:rPr lang="en-GB" sz="1400" i="1" dirty="0"/>
              <a:t>acquire, enquire</a:t>
            </a:r>
            <a:r>
              <a:rPr lang="en-GB" sz="1400" dirty="0"/>
              <a:t>)</a:t>
            </a:r>
          </a:p>
          <a:p>
            <a:r>
              <a:rPr lang="en-GB" sz="1400" dirty="0"/>
              <a:t>Students share, propose, clarify, question, respond etc (</a:t>
            </a:r>
            <a:r>
              <a:rPr lang="en-GB" sz="1400" i="1" dirty="0"/>
              <a:t>present, discuss, respond</a:t>
            </a:r>
            <a:r>
              <a:rPr lang="en-GB" sz="1400" dirty="0"/>
              <a:t>)</a:t>
            </a:r>
          </a:p>
          <a:p>
            <a:r>
              <a:rPr lang="en-GB" sz="1400" dirty="0"/>
              <a:t>Outcomes recorded for review (</a:t>
            </a:r>
            <a:r>
              <a:rPr lang="en-GB" sz="1400" i="1" dirty="0"/>
              <a:t>review</a:t>
            </a:r>
            <a:r>
              <a:rPr lang="en-GB" sz="1400" dirty="0"/>
              <a:t>)</a:t>
            </a:r>
          </a:p>
          <a:p>
            <a:endParaRPr lang="en-GB" sz="1400" dirty="0"/>
          </a:p>
        </p:txBody>
      </p:sp>
      <p:sp>
        <p:nvSpPr>
          <p:cNvPr id="28" name="Rectangle: Rounded Corners 27">
            <a:hlinkClick r:id="rId5" action="ppaction://hlinksldjump"/>
            <a:extLst>
              <a:ext uri="{FF2B5EF4-FFF2-40B4-BE49-F238E27FC236}">
                <a16:creationId xmlns:a16="http://schemas.microsoft.com/office/drawing/2014/main" id="{F7BCC138-D917-ED59-A2E2-77B7095F2CF6}"/>
              </a:ext>
            </a:extLst>
          </p:cNvPr>
          <p:cNvSpPr/>
          <p:nvPr/>
        </p:nvSpPr>
        <p:spPr>
          <a:xfrm>
            <a:off x="7385308" y="6092982"/>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Tree>
    <p:extLst>
      <p:ext uri="{BB962C8B-B14F-4D97-AF65-F5344CB8AC3E}">
        <p14:creationId xmlns:p14="http://schemas.microsoft.com/office/powerpoint/2010/main" val="117701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GB" dirty="0"/>
              <a:t>Online tutorial or support session</a:t>
            </a:r>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tutor or mentor</a:t>
            </a:r>
          </a:p>
          <a:p>
            <a:r>
              <a:rPr lang="en-GB" sz="1400" dirty="0"/>
              <a:t>One-to-one or small group session focused on student progress</a:t>
            </a:r>
          </a:p>
          <a:p>
            <a:r>
              <a:rPr lang="en-GB" sz="1400" dirty="0"/>
              <a:t>Educator may be assigned to student(s) for whole course of study</a:t>
            </a:r>
            <a:br>
              <a:rPr lang="en-GB" sz="1400" dirty="0"/>
            </a:br>
            <a:endParaRPr lang="en-GB" sz="1400" dirty="0"/>
          </a:p>
          <a:p>
            <a:pPr marL="0" indent="0">
              <a:buNone/>
            </a:pPr>
            <a:r>
              <a:rPr lang="en-GB" sz="1400" b="1" dirty="0"/>
              <a:t>Pedagogic benefits</a:t>
            </a:r>
          </a:p>
          <a:p>
            <a:r>
              <a:rPr lang="en-GB" sz="1400" dirty="0"/>
              <a:t>Close attention with responsive feedback</a:t>
            </a:r>
          </a:p>
          <a:p>
            <a:r>
              <a:rPr lang="en-GB" sz="1400" dirty="0"/>
              <a:t>Focus on development and progression</a:t>
            </a:r>
          </a:p>
          <a:p>
            <a:r>
              <a:rPr lang="en-GB" sz="1400" dirty="0"/>
              <a:t>Variety of feedback </a:t>
            </a:r>
            <a:r>
              <a:rPr lang="en-GB" sz="1400" dirty="0" err="1"/>
              <a:t>eg</a:t>
            </a:r>
            <a:r>
              <a:rPr lang="en-GB" sz="1400" dirty="0"/>
              <a:t> audio, video, </a:t>
            </a:r>
            <a:r>
              <a:rPr lang="en-GB" sz="1400" dirty="0" err="1"/>
              <a:t>screencasting</a:t>
            </a:r>
            <a:r>
              <a:rPr lang="en-GB" sz="1400" dirty="0"/>
              <a:t>, text</a:t>
            </a:r>
          </a:p>
          <a:p>
            <a:r>
              <a:rPr lang="en-GB" sz="1400" dirty="0"/>
              <a:t>Can foster feelings of being supported, encouraged,  mattering individually</a:t>
            </a:r>
          </a:p>
          <a:p>
            <a:endParaRPr lang="en-GB" sz="1400" dirty="0"/>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t>Live webinar platform (</a:t>
            </a:r>
            <a:r>
              <a:rPr lang="en-GB" sz="1400" dirty="0" err="1"/>
              <a:t>video+audio</a:t>
            </a:r>
            <a:r>
              <a:rPr lang="en-GB" sz="1400" dirty="0"/>
              <a:t>)</a:t>
            </a:r>
          </a:p>
          <a:p>
            <a:endParaRPr lang="en-GB" sz="1400" dirty="0"/>
          </a:p>
          <a:p>
            <a:pPr marL="0" indent="0">
              <a:buNone/>
            </a:pPr>
            <a:r>
              <a:rPr lang="en-GB" sz="1400" b="1" dirty="0"/>
              <a:t>Functions may include:</a:t>
            </a:r>
          </a:p>
          <a:p>
            <a:r>
              <a:rPr lang="en-GB" sz="1400" dirty="0"/>
              <a:t>Annotation space or shared document(s)</a:t>
            </a:r>
          </a:p>
          <a:p>
            <a:r>
              <a:rPr lang="en-GB" sz="1400" dirty="0"/>
              <a:t>Student dashboard or progress record</a:t>
            </a:r>
          </a:p>
          <a:p>
            <a:r>
              <a:rPr lang="en-GB" sz="1400" dirty="0"/>
              <a:t>Recording and/or note making facilities</a:t>
            </a:r>
          </a:p>
          <a:p>
            <a:r>
              <a:rPr lang="en-GB" sz="1400" dirty="0"/>
              <a:t>Screen sharing, recording, casting</a:t>
            </a:r>
          </a:p>
          <a:p>
            <a:r>
              <a:rPr lang="en-GB" sz="1400" dirty="0"/>
              <a:t>External software and apps as relevant</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share work and receive feedback (</a:t>
            </a:r>
            <a:r>
              <a:rPr lang="en-GB" sz="1400" i="1" dirty="0"/>
              <a:t>review</a:t>
            </a:r>
            <a:r>
              <a:rPr lang="en-GB" sz="1400" dirty="0"/>
              <a:t>)</a:t>
            </a:r>
          </a:p>
          <a:p>
            <a:r>
              <a:rPr lang="en-GB" sz="1400" dirty="0"/>
              <a:t>Students discuss their work (</a:t>
            </a:r>
            <a:r>
              <a:rPr lang="en-GB" sz="1400" i="1" dirty="0"/>
              <a:t>discuss</a:t>
            </a:r>
            <a:r>
              <a:rPr lang="en-GB" sz="1400" dirty="0"/>
              <a:t>)</a:t>
            </a:r>
          </a:p>
          <a:p>
            <a:r>
              <a:rPr lang="en-GB" sz="1400" dirty="0"/>
              <a:t>Students plan their learning (</a:t>
            </a:r>
            <a:r>
              <a:rPr lang="en-GB" sz="1400" i="1" dirty="0"/>
              <a:t>plan</a:t>
            </a:r>
            <a:r>
              <a:rPr lang="en-GB" sz="1400" dirty="0"/>
              <a:t>)</a:t>
            </a:r>
          </a:p>
          <a:p>
            <a:r>
              <a:rPr lang="en-GB" sz="1400" dirty="0"/>
              <a:t>Students generate notes, review outcomes (</a:t>
            </a:r>
            <a:r>
              <a:rPr lang="en-GB" sz="1400" i="1" dirty="0"/>
              <a:t>organise, reflect</a:t>
            </a:r>
            <a:r>
              <a:rPr lang="en-GB" sz="1400" dirty="0"/>
              <a:t>)</a:t>
            </a:r>
          </a:p>
        </p:txBody>
      </p:sp>
      <p:sp>
        <p:nvSpPr>
          <p:cNvPr id="28" name="Rectangle: Rounded Corners 27">
            <a:hlinkClick r:id="rId5" action="ppaction://hlinksldjump"/>
            <a:extLst>
              <a:ext uri="{FF2B5EF4-FFF2-40B4-BE49-F238E27FC236}">
                <a16:creationId xmlns:a16="http://schemas.microsoft.com/office/drawing/2014/main" id="{F7BCC138-D917-ED59-A2E2-77B7095F2CF6}"/>
              </a:ext>
            </a:extLst>
          </p:cNvPr>
          <p:cNvSpPr/>
          <p:nvPr/>
        </p:nvSpPr>
        <p:spPr>
          <a:xfrm>
            <a:off x="7385308" y="6092982"/>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
        <p:nvSpPr>
          <p:cNvPr id="31" name="Rectangle: Rounded Corners 30">
            <a:hlinkClick r:id="rId5" action="ppaction://hlinksldjump"/>
            <a:extLst>
              <a:ext uri="{FF2B5EF4-FFF2-40B4-BE49-F238E27FC236}">
                <a16:creationId xmlns:a16="http://schemas.microsoft.com/office/drawing/2014/main" id="{8ACECB8F-9EE9-ECE5-18F0-3C23C3313B11}"/>
              </a:ext>
            </a:extLst>
          </p:cNvPr>
          <p:cNvSpPr/>
          <p:nvPr/>
        </p:nvSpPr>
        <p:spPr>
          <a:xfrm>
            <a:off x="7385308" y="5802627"/>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Tree>
    <p:extLst>
      <p:ext uri="{BB962C8B-B14F-4D97-AF65-F5344CB8AC3E}">
        <p14:creationId xmlns:p14="http://schemas.microsoft.com/office/powerpoint/2010/main" val="230463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Simultaneous virtual experience</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participate in real time in a shared virtual environment </a:t>
            </a:r>
            <a:r>
              <a:rPr lang="en-GB" sz="1400" dirty="0" err="1"/>
              <a:t>eg</a:t>
            </a:r>
            <a:r>
              <a:rPr lang="en-GB" sz="1400" dirty="0"/>
              <a:t> simulation or multi-player game</a:t>
            </a:r>
            <a:br>
              <a:rPr lang="en-GB" sz="1400" dirty="0"/>
            </a:br>
            <a:endParaRPr lang="en-GB" sz="1400" dirty="0"/>
          </a:p>
          <a:p>
            <a:pPr marL="0" indent="0">
              <a:buNone/>
            </a:pPr>
            <a:r>
              <a:rPr lang="en-GB" sz="1400" b="1" dirty="0"/>
              <a:t>Pedagogic benefits</a:t>
            </a:r>
          </a:p>
          <a:p>
            <a:r>
              <a:rPr lang="en-GB" sz="1400" dirty="0"/>
              <a:t>Highly interactive and engaging</a:t>
            </a:r>
          </a:p>
          <a:p>
            <a:r>
              <a:rPr lang="en-GB" sz="1400" dirty="0"/>
              <a:t>Builds community and commitment</a:t>
            </a:r>
          </a:p>
          <a:p>
            <a:r>
              <a:rPr lang="en-GB" sz="1400" dirty="0"/>
              <a:t>Experience of team work in a variety of settings, including those not available in real life</a:t>
            </a:r>
          </a:p>
          <a:p>
            <a:endParaRPr lang="en-GB" sz="1400" dirty="0"/>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cs typeface="Calibri" panose="020F0502020204030204"/>
              </a:rPr>
              <a:t>Shared virtual or gaming environment</a:t>
            </a:r>
          </a:p>
          <a:p>
            <a:r>
              <a:rPr lang="en-GB" sz="1400" dirty="0">
                <a:cs typeface="Calibri" panose="020F0502020204030204"/>
              </a:rPr>
              <a:t>Subject-specialist multi-role simulation</a:t>
            </a:r>
          </a:p>
          <a:p>
            <a:endParaRPr lang="en-GB" sz="1400" dirty="0"/>
          </a:p>
          <a:p>
            <a:pPr marL="0" indent="0">
              <a:buNone/>
            </a:pPr>
            <a:r>
              <a:rPr lang="en-GB" sz="1400" b="1" dirty="0"/>
              <a:t>Facilities may include:</a:t>
            </a:r>
          </a:p>
          <a:p>
            <a:r>
              <a:rPr lang="en-GB" sz="1400" dirty="0"/>
              <a:t>Wearables, input devices, sensors</a:t>
            </a:r>
          </a:p>
          <a:p>
            <a:r>
              <a:rPr lang="en-GB" sz="1400" dirty="0"/>
              <a:t>In-world tools, avatars, resources </a:t>
            </a:r>
          </a:p>
          <a:p>
            <a:r>
              <a:rPr lang="en-GB" sz="1400" dirty="0"/>
              <a:t>Live messaging/audio for communication</a:t>
            </a:r>
          </a:p>
          <a:p>
            <a:r>
              <a:rPr lang="en-GB" sz="1400" dirty="0"/>
              <a:t>Guidance (prompts, video segments, embedded text)</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Interact (</a:t>
            </a:r>
            <a:r>
              <a:rPr lang="en-GB" sz="1400" i="1" dirty="0"/>
              <a:t>explore, enquire</a:t>
            </a:r>
            <a:r>
              <a:rPr lang="en-GB" sz="1400" dirty="0"/>
              <a:t>), work with others to achieve goals (</a:t>
            </a:r>
            <a:r>
              <a:rPr lang="en-GB" sz="1400" i="1" dirty="0"/>
              <a:t>collaborate</a:t>
            </a:r>
            <a:r>
              <a:rPr lang="en-GB" sz="1400" dirty="0"/>
              <a:t>)</a:t>
            </a:r>
          </a:p>
          <a:p>
            <a:r>
              <a:rPr lang="en-GB" sz="1400" dirty="0"/>
              <a:t>Practice skills and procedures (</a:t>
            </a:r>
            <a:r>
              <a:rPr lang="en-GB" sz="1400" i="1" dirty="0"/>
              <a:t>practice</a:t>
            </a:r>
            <a:r>
              <a:rPr lang="en-GB" sz="1400" dirty="0"/>
              <a:t>)</a:t>
            </a:r>
          </a:p>
          <a:p>
            <a:endParaRPr lang="en-GB" sz="1400" dirty="0"/>
          </a:p>
        </p:txBody>
      </p:sp>
      <p:sp>
        <p:nvSpPr>
          <p:cNvPr id="31" name="Rectangle: Rounded Corners 30">
            <a:hlinkClick r:id="rId4" action="ppaction://hlinksldjump"/>
            <a:extLst>
              <a:ext uri="{FF2B5EF4-FFF2-40B4-BE49-F238E27FC236}">
                <a16:creationId xmlns:a16="http://schemas.microsoft.com/office/drawing/2014/main" id="{8ACECB8F-9EE9-ECE5-18F0-3C23C3313B11}"/>
              </a:ext>
            </a:extLst>
          </p:cNvPr>
          <p:cNvSpPr/>
          <p:nvPr/>
        </p:nvSpPr>
        <p:spPr>
          <a:xfrm>
            <a:off x="7385308" y="5802627"/>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
        <p:nvSpPr>
          <p:cNvPr id="3" name="Rectangle: Rounded Corners 2">
            <a:hlinkClick r:id="rId4" action="ppaction://hlinksldjump"/>
            <a:extLst>
              <a:ext uri="{FF2B5EF4-FFF2-40B4-BE49-F238E27FC236}">
                <a16:creationId xmlns:a16="http://schemas.microsoft.com/office/drawing/2014/main" id="{34C1D19C-EFF5-4188-29BA-74BDE5DCD9AF}"/>
              </a:ext>
            </a:extLst>
          </p:cNvPr>
          <p:cNvSpPr/>
          <p:nvPr/>
        </p:nvSpPr>
        <p:spPr>
          <a:xfrm>
            <a:off x="7385308" y="6092982"/>
            <a:ext cx="1980000" cy="218690"/>
          </a:xfrm>
          <a:prstGeom prst="roundRect">
            <a:avLst>
              <a:gd name="adj" fmla="val 50000"/>
            </a:avLst>
          </a:prstGeom>
          <a:solidFill>
            <a:srgbClr val="FFD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Collaboration</a:t>
            </a:r>
          </a:p>
        </p:txBody>
      </p:sp>
    </p:spTree>
    <p:extLst>
      <p:ext uri="{BB962C8B-B14F-4D97-AF65-F5344CB8AC3E}">
        <p14:creationId xmlns:p14="http://schemas.microsoft.com/office/powerpoint/2010/main" val="3368113237"/>
      </p:ext>
    </p:extLst>
  </p:cSld>
  <p:clrMapOvr>
    <a:masterClrMapping/>
  </p:clrMapOvr>
</p:sld>
</file>

<file path=ppt/theme/theme1.xml><?xml version="1.0" encoding="utf-8"?>
<a:theme xmlns:a="http://schemas.openxmlformats.org/drawingml/2006/main" name="BEYOND BLENDED A4 COVER">
  <a:themeElements>
    <a:clrScheme name="JISC STANDARD PALETTE">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F16D9198-E040-4ACB-A94C-A86376A081FA}"/>
    </a:ext>
  </a:extLst>
</a:theme>
</file>

<file path=ppt/theme/theme2.xml><?xml version="1.0" encoding="utf-8"?>
<a:theme xmlns:a="http://schemas.openxmlformats.org/drawingml/2006/main" name="BEYOND BLENDED A4 NAVY">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3.xml><?xml version="1.0" encoding="utf-8"?>
<a:theme xmlns:a="http://schemas.openxmlformats.org/drawingml/2006/main" name="1_BEYOND BLENDED A4 BLU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4.xml><?xml version="1.0" encoding="utf-8"?>
<a:theme xmlns:a="http://schemas.openxmlformats.org/drawingml/2006/main" name="BEYOND BLENDED A4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5.xml><?xml version="1.0" encoding="utf-8"?>
<a:theme xmlns:a="http://schemas.openxmlformats.org/drawingml/2006/main" name="1_BEYOND BLENDED A4 LIGHT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6.xml><?xml version="1.0" encoding="utf-8"?>
<a:theme xmlns:a="http://schemas.openxmlformats.org/drawingml/2006/main" name="BEYOND BLENDED A4 WHIT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1a080c-7386-44f3-81c6-2c71b2b3b237}" enabled="1" method="Standard" siteId="{48f9394d-8a14-4d27-82a6-f35f12361205}" contentBits="0" removed="0"/>
</clbl:labelList>
</file>

<file path=docProps/app.xml><?xml version="1.0" encoding="utf-8"?>
<Properties xmlns="http://schemas.openxmlformats.org/officeDocument/2006/extended-properties" xmlns:vt="http://schemas.openxmlformats.org/officeDocument/2006/docPropsVTypes">
  <Template>Jisc branded PowerPoint template_FEBRUARY_2024</Template>
  <TotalTime>0</TotalTime>
  <Words>1358</Words>
  <Application>Microsoft Office PowerPoint</Application>
  <PresentationFormat>A4 Paper (210x297 mm)</PresentationFormat>
  <Paragraphs>194</Paragraphs>
  <Slides>12</Slides>
  <Notes>2</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12</vt:i4>
      </vt:variant>
    </vt:vector>
  </HeadingPairs>
  <TitlesOfParts>
    <vt:vector size="20" baseType="lpstr">
      <vt:lpstr>Arial</vt:lpstr>
      <vt:lpstr>Calibri</vt:lpstr>
      <vt:lpstr>BEYOND BLENDED A4 COVER</vt:lpstr>
      <vt:lpstr>BEYOND BLENDED A4 NAVY</vt:lpstr>
      <vt:lpstr>1_BEYOND BLENDED A4 BLUE</vt:lpstr>
      <vt:lpstr>BEYOND BLENDED A4 TEAL</vt:lpstr>
      <vt:lpstr>1_BEYOND BLENDED A4 LIGHT TEAL</vt:lpstr>
      <vt:lpstr>BEYOND BLENDED A4 WHITE</vt:lpstr>
      <vt:lpstr>Session types: Live online</vt:lpstr>
      <vt:lpstr>About these cards</vt:lpstr>
      <vt:lpstr>Four modes of participation in learning</vt:lpstr>
      <vt:lpstr>Live</vt:lpstr>
      <vt:lpstr>Live online</vt:lpstr>
      <vt:lpstr>Online lecture or presentation</vt:lpstr>
      <vt:lpstr>Online seminar or discussion</vt:lpstr>
      <vt:lpstr>Online tutorial or support session</vt:lpstr>
      <vt:lpstr>Simultaneous virtual experience</vt:lpstr>
      <vt:lpstr>Online surgery, drop-in</vt:lpstr>
      <vt:lpstr>Live online assessment</vt:lpstr>
      <vt:lpstr>Describe your own live online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 BMCH</dc:creator>
  <cp:lastModifiedBy>Beth Jones</cp:lastModifiedBy>
  <cp:revision>52</cp:revision>
  <cp:lastPrinted>2018-08-23T11:32:46Z</cp:lastPrinted>
  <dcterms:created xsi:type="dcterms:W3CDTF">2024-04-17T09:37:34Z</dcterms:created>
  <dcterms:modified xsi:type="dcterms:W3CDTF">2024-04-25T13:02:00Z</dcterms:modified>
</cp:coreProperties>
</file>