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38"/>
  </p:notesMasterIdLst>
  <p:sldIdLst>
    <p:sldId id="256" r:id="rId3"/>
    <p:sldId id="289" r:id="rId4"/>
    <p:sldId id="290" r:id="rId5"/>
    <p:sldId id="291" r:id="rId6"/>
    <p:sldId id="257" r:id="rId7"/>
    <p:sldId id="258" r:id="rId8"/>
    <p:sldId id="285" r:id="rId9"/>
    <p:sldId id="286" r:id="rId10"/>
    <p:sldId id="287" r:id="rId11"/>
    <p:sldId id="28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92" r:id="rId33"/>
    <p:sldId id="281" r:id="rId34"/>
    <p:sldId id="282" r:id="rId35"/>
    <p:sldId id="283" r:id="rId36"/>
    <p:sldId id="284" r:id="rId37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39"/>
      <p:bold r:id="rId40"/>
      <p:italic r:id="rId41"/>
      <p:boldItalic r:id="rId42"/>
    </p:embeddedFont>
    <p:embeddedFont>
      <p:font typeface="Century Schoolbook" panose="02040604050505020304" pitchFamily="18" charset="0"/>
      <p:regular r:id="rId43"/>
      <p:bold r:id="rId44"/>
      <p:italic r:id="rId45"/>
      <p:boldItalic r:id="rId46"/>
    </p:embeddedFont>
    <p:embeddedFont>
      <p:font typeface="Consolas" panose="020B0609020204030204" pitchFamily="49" charset="0"/>
      <p:regular r:id="rId47"/>
      <p:bold r:id="rId48"/>
      <p:italic r:id="rId49"/>
      <p:boldItalic r:id="rId50"/>
    </p:embeddedFont>
    <p:embeddedFont>
      <p:font typeface="Proxima Nova" panose="020B0604020202020204" charset="0"/>
      <p:regular r:id="rId51"/>
      <p:bold r:id="rId52"/>
      <p:italic r:id="rId53"/>
      <p:boldItalic r:id="rId5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FA33C9D-E6A8-4BD4-B24E-1CAC5D39CA84}" v="3" dt="2023-11-06T14:28:36.1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9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1.fntdata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font" Target="fonts/font4.fntdata"/><Relationship Id="rId47" Type="http://schemas.openxmlformats.org/officeDocument/2006/relationships/font" Target="fonts/font9.fntdata"/><Relationship Id="rId50" Type="http://schemas.openxmlformats.org/officeDocument/2006/relationships/font" Target="fonts/font12.fntdata"/><Relationship Id="rId55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font" Target="fonts/font2.fntdata"/><Relationship Id="rId45" Type="http://schemas.openxmlformats.org/officeDocument/2006/relationships/font" Target="fonts/font7.fntdata"/><Relationship Id="rId53" Type="http://schemas.openxmlformats.org/officeDocument/2006/relationships/font" Target="fonts/font15.fntdata"/><Relationship Id="rId58" Type="http://schemas.openxmlformats.org/officeDocument/2006/relationships/tableStyles" Target="tableStyles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font" Target="fonts/font5.fntdata"/><Relationship Id="rId48" Type="http://schemas.openxmlformats.org/officeDocument/2006/relationships/font" Target="fonts/font10.fntdata"/><Relationship Id="rId56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font" Target="fonts/font13.fntdata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Relationship Id="rId46" Type="http://schemas.openxmlformats.org/officeDocument/2006/relationships/font" Target="fonts/font8.fntdata"/><Relationship Id="rId59" Type="http://schemas.microsoft.com/office/2016/11/relationships/changesInfo" Target="changesInfos/changesInfo1.xml"/><Relationship Id="rId20" Type="http://schemas.openxmlformats.org/officeDocument/2006/relationships/slide" Target="slides/slide18.xml"/><Relationship Id="rId41" Type="http://schemas.openxmlformats.org/officeDocument/2006/relationships/font" Target="fonts/font3.fntdata"/><Relationship Id="rId54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font" Target="fonts/font11.fntdata"/><Relationship Id="rId57" Type="http://schemas.openxmlformats.org/officeDocument/2006/relationships/theme" Target="theme/theme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font" Target="fonts/font6.fntdata"/><Relationship Id="rId52" Type="http://schemas.openxmlformats.org/officeDocument/2006/relationships/font" Target="fonts/font14.fntdata"/><Relationship Id="rId6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upicka, Radim" userId="S::krupirad@cvut.cz::b1257d42-b53b-4d6d-8e51-6877a95b2288" providerId="AD" clId="Web-{CFA33C9D-E6A8-4BD4-B24E-1CAC5D39CA84}"/>
    <pc:docChg chg="modSld">
      <pc:chgData name="Krupicka, Radim" userId="S::krupirad@cvut.cz::b1257d42-b53b-4d6d-8e51-6877a95b2288" providerId="AD" clId="Web-{CFA33C9D-E6A8-4BD4-B24E-1CAC5D39CA84}" dt="2023-11-06T14:28:36.112" v="2" actId="20577"/>
      <pc:docMkLst>
        <pc:docMk/>
      </pc:docMkLst>
      <pc:sldChg chg="modSp">
        <pc:chgData name="Krupicka, Radim" userId="S::krupirad@cvut.cz::b1257d42-b53b-4d6d-8e51-6877a95b2288" providerId="AD" clId="Web-{CFA33C9D-E6A8-4BD4-B24E-1CAC5D39CA84}" dt="2023-11-06T14:25:19.435" v="0" actId="20577"/>
        <pc:sldMkLst>
          <pc:docMk/>
          <pc:sldMk cId="0" sldId="281"/>
        </pc:sldMkLst>
        <pc:spChg chg="mod">
          <ac:chgData name="Krupicka, Radim" userId="S::krupirad@cvut.cz::b1257d42-b53b-4d6d-8e51-6877a95b2288" providerId="AD" clId="Web-{CFA33C9D-E6A8-4BD4-B24E-1CAC5D39CA84}" dt="2023-11-06T14:25:19.435" v="0" actId="20577"/>
          <ac:spMkLst>
            <pc:docMk/>
            <pc:sldMk cId="0" sldId="281"/>
            <ac:spMk id="130" creationId="{00000000-0000-0000-0000-000000000000}"/>
          </ac:spMkLst>
        </pc:spChg>
      </pc:sldChg>
      <pc:sldChg chg="modSp">
        <pc:chgData name="Krupicka, Radim" userId="S::krupirad@cvut.cz::b1257d42-b53b-4d6d-8e51-6877a95b2288" providerId="AD" clId="Web-{CFA33C9D-E6A8-4BD4-B24E-1CAC5D39CA84}" dt="2023-11-06T14:28:36.112" v="2" actId="20577"/>
        <pc:sldMkLst>
          <pc:docMk/>
          <pc:sldMk cId="0" sldId="282"/>
        </pc:sldMkLst>
        <pc:spChg chg="mod">
          <ac:chgData name="Krupicka, Radim" userId="S::krupirad@cvut.cz::b1257d42-b53b-4d6d-8e51-6877a95b2288" providerId="AD" clId="Web-{CFA33C9D-E6A8-4BD4-B24E-1CAC5D39CA84}" dt="2023-11-06T14:28:36.112" v="2" actId="20577"/>
          <ac:spMkLst>
            <pc:docMk/>
            <pc:sldMk cId="0" sldId="282"/>
            <ac:spMk id="136" creationId="{00000000-0000-0000-0000-000000000000}"/>
          </ac:spMkLst>
        </pc:spChg>
      </pc:sldChg>
    </pc:docChg>
  </pc:docChgLst>
  <pc:docChgLst>
    <pc:chgData name="Krupicka, Radim" userId="S::krupirad@cvut.cz::b1257d42-b53b-4d6d-8e51-6877a95b2288" providerId="AD" clId="Web-{916886B5-FAA9-33B5-1009-9F26A1C30BEE}"/>
    <pc:docChg chg="modSld">
      <pc:chgData name="Krupicka, Radim" userId="S::krupirad@cvut.cz::b1257d42-b53b-4d6d-8e51-6877a95b2288" providerId="AD" clId="Web-{916886B5-FAA9-33B5-1009-9F26A1C30BEE}" dt="2021-10-25T08:33:29.188" v="5" actId="20577"/>
      <pc:docMkLst>
        <pc:docMk/>
      </pc:docMkLst>
      <pc:sldChg chg="modSp">
        <pc:chgData name="Krupicka, Radim" userId="S::krupirad@cvut.cz::b1257d42-b53b-4d6d-8e51-6877a95b2288" providerId="AD" clId="Web-{916886B5-FAA9-33B5-1009-9F26A1C30BEE}" dt="2021-10-25T08:33:29.188" v="5" actId="20577"/>
        <pc:sldMkLst>
          <pc:docMk/>
          <pc:sldMk cId="0" sldId="258"/>
        </pc:sldMkLst>
        <pc:spChg chg="mod">
          <ac:chgData name="Krupicka, Radim" userId="S::krupirad@cvut.cz::b1257d42-b53b-4d6d-8e51-6877a95b2288" providerId="AD" clId="Web-{916886B5-FAA9-33B5-1009-9F26A1C30BEE}" dt="2021-10-25T08:33:29.188" v="5" actId="20577"/>
          <ac:spMkLst>
            <pc:docMk/>
            <pc:sldMk cId="0" sldId="258"/>
            <ac:spMk id="127" creationId="{00000000-0000-0000-0000-000000000000}"/>
          </ac:spMkLst>
        </pc:spChg>
      </pc:sldChg>
    </pc:docChg>
  </pc:docChgLst>
  <pc:docChgLst>
    <pc:chgData name="Krupicka, Radim" userId="b1257d42-b53b-4d6d-8e51-6877a95b2288" providerId="ADAL" clId="{7D8A688F-4580-499C-AE1B-593C68AAD2BC}"/>
    <pc:docChg chg="modSld">
      <pc:chgData name="Krupicka, Radim" userId="b1257d42-b53b-4d6d-8e51-6877a95b2288" providerId="ADAL" clId="{7D8A688F-4580-499C-AE1B-593C68AAD2BC}" dt="2021-11-01T08:58:49.378" v="40" actId="20577"/>
      <pc:docMkLst>
        <pc:docMk/>
      </pc:docMkLst>
      <pc:sldChg chg="modSp">
        <pc:chgData name="Krupicka, Radim" userId="b1257d42-b53b-4d6d-8e51-6877a95b2288" providerId="ADAL" clId="{7D8A688F-4580-499C-AE1B-593C68AAD2BC}" dt="2021-11-01T08:58:49.378" v="40" actId="20577"/>
        <pc:sldMkLst>
          <pc:docMk/>
          <pc:sldMk cId="0" sldId="256"/>
        </pc:sldMkLst>
        <pc:spChg chg="mod">
          <ac:chgData name="Krupicka, Radim" userId="b1257d42-b53b-4d6d-8e51-6877a95b2288" providerId="ADAL" clId="{7D8A688F-4580-499C-AE1B-593C68AAD2BC}" dt="2021-11-01T08:58:49.378" v="40" actId="20577"/>
          <ac:spMkLst>
            <pc:docMk/>
            <pc:sldMk cId="0" sldId="256"/>
            <ac:spMk id="105" creationId="{00000000-0000-0000-0000-000000000000}"/>
          </ac:spMkLst>
        </pc:spChg>
      </pc:sldChg>
    </pc:docChg>
  </pc:docChgLst>
  <pc:docChgLst>
    <pc:chgData name="Krupicka, Radim" userId="S::krupirad@cvut.cz::b1257d42-b53b-4d6d-8e51-6877a95b2288" providerId="AD" clId="Web-{8623F864-0270-1DA1-9314-DAC777EC7CF4}"/>
    <pc:docChg chg="modSld">
      <pc:chgData name="Krupicka, Radim" userId="S::krupirad@cvut.cz::b1257d42-b53b-4d6d-8e51-6877a95b2288" providerId="AD" clId="Web-{8623F864-0270-1DA1-9314-DAC777EC7CF4}" dt="2021-10-25T08:26:26.820" v="8" actId="20577"/>
      <pc:docMkLst>
        <pc:docMk/>
      </pc:docMkLst>
      <pc:sldChg chg="modSp">
        <pc:chgData name="Krupicka, Radim" userId="S::krupirad@cvut.cz::b1257d42-b53b-4d6d-8e51-6877a95b2288" providerId="AD" clId="Web-{8623F864-0270-1DA1-9314-DAC777EC7CF4}" dt="2021-10-25T08:26:26.820" v="8" actId="20577"/>
        <pc:sldMkLst>
          <pc:docMk/>
          <pc:sldMk cId="0" sldId="257"/>
        </pc:sldMkLst>
        <pc:spChg chg="mod">
          <ac:chgData name="Krupicka, Radim" userId="S::krupirad@cvut.cz::b1257d42-b53b-4d6d-8e51-6877a95b2288" providerId="AD" clId="Web-{8623F864-0270-1DA1-9314-DAC777EC7CF4}" dt="2021-10-25T08:26:26.820" v="8" actId="20577"/>
          <ac:spMkLst>
            <pc:docMk/>
            <pc:sldMk cId="0" sldId="257"/>
            <ac:spMk id="11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42e3e7cd_1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42e3e7cd_1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4532f83e14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4532f83e14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4532f83e14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4532f83e14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5ac098fb5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5ac098fb5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56877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6855073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5ac098fb5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5ac098fb5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4532f83e14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4532f83e14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4532f83e1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4532f83e1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4532f83e14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4532f83e14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4532f83e14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4532f83e14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4532f83e14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4532f83e14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4532f83e14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4532f83e14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Google Shape;55;p14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6" name="Google Shape;56;p14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8" name="Google Shape;78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9" name="Google Shape;79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0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82" name="Google Shape;82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5" name="Google Shape;85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6" name="Google Shape;86;p21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7" name="Google Shape;87;p21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8" name="Google Shape;88;p21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9" name="Google Shape;89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2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92" name="Google Shape;92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3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3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96" name="Google Shape;96;p23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dpis a obsah">
  <p:cSld name="Nadpis a obsah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467544" y="1434790"/>
            <a:ext cx="8229600" cy="3286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marR="0" lvl="0" indent="-2857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1800" b="0" i="0" u="none" strike="noStrike" cap="small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685800" marR="0" lvl="1" indent="-266700" algn="l" rtl="0"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500" b="0" i="0" u="none" strike="noStrike" cap="small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028700" marR="0" lvl="2" indent="-257175" algn="l" rtl="0"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350" b="0" i="0" u="none" strike="noStrike" cap="small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-247650" algn="l" rtl="0"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714500" marR="0" lvl="4" indent="-247650" algn="l" rtl="0"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057400" marR="0" lvl="5" indent="-228600" algn="l" rtl="0"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sz="900" b="0" i="0" u="none" strike="noStrike" cap="small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400300" marR="0" lvl="6" indent="-228600" algn="l" rtl="0"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sz="900" b="0" i="0" u="none" strike="noStrike" cap="small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743200" marR="0" lvl="7" indent="-228600" algn="l" rtl="0"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sz="900" b="0" i="0" u="none" strike="noStrike" cap="small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086100" marR="0" lvl="8" indent="-228600" algn="l" rtl="0">
              <a:spcBef>
                <a:spcPts val="450"/>
              </a:spcBef>
              <a:spcAft>
                <a:spcPts val="450"/>
              </a:spcAft>
              <a:buClr>
                <a:schemeClr val="lt1"/>
              </a:buClr>
              <a:buSzPts val="1200"/>
              <a:buFont typeface="Arial"/>
              <a:buChar char="•"/>
              <a:defRPr sz="900" b="0" i="0" u="none" strike="noStrike" cap="small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67544" y="30349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400"/>
              <a:buFont typeface="Century Gothic"/>
              <a:buNone/>
              <a:defRPr sz="2700" b="1" i="0" u="none" strike="noStrike" cap="none">
                <a:solidFill>
                  <a:srgbClr val="FFFF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1880549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lastní rozložení">
  <p:cSld name="Vlastní rozložení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467544" y="30349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400"/>
              <a:buFont typeface="Century Gothic"/>
              <a:buNone/>
              <a:defRPr sz="2700" b="1" i="0" u="none" strike="noStrike" cap="none">
                <a:solidFill>
                  <a:srgbClr val="FFFF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10298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 rtl="0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 rtl="0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 rtl="0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 rtl="0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 rtl="0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 rtl="0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 rtl="0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 rtl="0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2" r:id="rId11"/>
    <p:sldLayoutId id="2147483673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urcemaking.com/design_patterns/abstract_factory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refactoring.guru/design-patterns/creational-patterns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5" descr="White cloud in front of dark blue star-filled sky"/>
          <p:cNvPicPr preferRelativeResize="0"/>
          <p:nvPr/>
        </p:nvPicPr>
        <p:blipFill rotWithShape="1">
          <a:blip r:embed="rId3">
            <a:alphaModFix/>
          </a:blip>
          <a:srcRect r="1719" b="17067"/>
          <a:stretch/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5"/>
          <p:cNvSpPr txBox="1"/>
          <p:nvPr/>
        </p:nvSpPr>
        <p:spPr>
          <a:xfrm>
            <a:off x="510450" y="1017900"/>
            <a:ext cx="8123100" cy="26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3600" b="1" i="1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OOP</a:t>
            </a:r>
            <a:endParaRPr sz="3600" b="1" i="1" dirty="0">
              <a:solidFill>
                <a:srgbClr val="38761D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i="1" dirty="0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4 – </a:t>
            </a:r>
            <a:r>
              <a:rPr lang="cs-CZ" sz="2400" b="1" i="1" dirty="0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G</a:t>
            </a:r>
            <a:r>
              <a:rPr lang="en-US" sz="2400" b="1" i="1" dirty="0" err="1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enerika</a:t>
            </a:r>
            <a:r>
              <a:rPr lang="en-US" sz="2400" b="1" i="1" dirty="0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lang="en" sz="2400" b="1" i="1" dirty="0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Creational design patterns </a:t>
            </a:r>
            <a:r>
              <a:rPr lang="cs-CZ" sz="2400" b="1" i="1" dirty="0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A</a:t>
            </a: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100"/>
              <a:buFont typeface="Proxima Nova"/>
              <a:buChar char="●"/>
            </a:pPr>
            <a:r>
              <a:rPr lang="cs-CZ" sz="1100" dirty="0" err="1">
                <a:solidFill>
                  <a:srgbClr val="38761D"/>
                </a:solidFill>
              </a:rPr>
              <a:t>Singleton</a:t>
            </a:r>
            <a:endParaRPr lang="cs-CZ" sz="1100" dirty="0">
              <a:solidFill>
                <a:srgbClr val="38761D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100"/>
              <a:buFont typeface="Proxima Nova"/>
              <a:buChar char="●"/>
            </a:pPr>
            <a:r>
              <a:rPr lang="en" sz="1100" dirty="0">
                <a:solidFill>
                  <a:srgbClr val="38761D"/>
                </a:solidFill>
              </a:rPr>
              <a:t>Simple Factory</a:t>
            </a:r>
            <a:endParaRPr sz="1100" dirty="0">
              <a:solidFill>
                <a:srgbClr val="38761D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100"/>
              <a:buFont typeface="Proxima Nova"/>
              <a:buChar char="●"/>
            </a:pPr>
            <a:r>
              <a:rPr lang="en" sz="1100" dirty="0">
                <a:solidFill>
                  <a:srgbClr val="38761D"/>
                </a:solidFill>
              </a:rPr>
              <a:t>Factory Method</a:t>
            </a:r>
            <a:endParaRPr sz="1100" dirty="0">
              <a:solidFill>
                <a:srgbClr val="38761D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100"/>
              <a:buFont typeface="Proxima Nova"/>
              <a:buChar char="●"/>
            </a:pPr>
            <a:r>
              <a:rPr lang="en" sz="1100" dirty="0">
                <a:solidFill>
                  <a:srgbClr val="38761D"/>
                </a:solidFill>
              </a:rPr>
              <a:t>Abstract Factory</a:t>
            </a:r>
            <a:endParaRPr sz="1100" dirty="0">
              <a:solidFill>
                <a:srgbClr val="38761D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100"/>
              <a:buFont typeface="Proxima Nova"/>
              <a:buChar char="●"/>
            </a:pPr>
            <a:r>
              <a:rPr lang="en" sz="1100" dirty="0">
                <a:solidFill>
                  <a:srgbClr val="38761D"/>
                </a:solidFill>
              </a:rPr>
              <a:t>Prototype</a:t>
            </a:r>
            <a:endParaRPr sz="1100" dirty="0">
              <a:solidFill>
                <a:srgbClr val="38761D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100"/>
              <a:buFont typeface="Proxima Nova"/>
              <a:buChar char="●"/>
            </a:pPr>
            <a:r>
              <a:rPr lang="en" sz="1100" dirty="0">
                <a:solidFill>
                  <a:srgbClr val="38761D"/>
                </a:solidFill>
              </a:rPr>
              <a:t>Builder</a:t>
            </a:r>
            <a:endParaRPr sz="1100" dirty="0">
              <a:solidFill>
                <a:srgbClr val="38761D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100"/>
              <a:buFont typeface="Proxima Nova"/>
              <a:buChar char="●"/>
            </a:pPr>
            <a:r>
              <a:rPr lang="en" sz="1100" dirty="0">
                <a:solidFill>
                  <a:srgbClr val="38761D"/>
                </a:solidFill>
              </a:rPr>
              <a:t>IoC</a:t>
            </a:r>
            <a:endParaRPr sz="1100" dirty="0">
              <a:solidFill>
                <a:srgbClr val="38761D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38761D"/>
              </a:solidFill>
            </a:endParaRPr>
          </a:p>
        </p:txBody>
      </p:sp>
      <p:cxnSp>
        <p:nvCxnSpPr>
          <p:cNvPr id="107" name="Google Shape;107;p25"/>
          <p:cNvCxnSpPr/>
          <p:nvPr/>
        </p:nvCxnSpPr>
        <p:spPr>
          <a:xfrm>
            <a:off x="696875" y="4121725"/>
            <a:ext cx="6207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8" name="Google Shape;108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7" name="Google Shape;106;p25">
            <a:extLst>
              <a:ext uri="{FF2B5EF4-FFF2-40B4-BE49-F238E27FC236}">
                <a16:creationId xmlns:a16="http://schemas.microsoft.com/office/drawing/2014/main" id="{23799FC8-6CF6-4C02-8F64-D7C62563E55E}"/>
              </a:ext>
            </a:extLst>
          </p:cNvPr>
          <p:cNvSpPr txBox="1"/>
          <p:nvPr/>
        </p:nvSpPr>
        <p:spPr>
          <a:xfrm>
            <a:off x="623708" y="4317613"/>
            <a:ext cx="8123100" cy="6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100" dirty="0" err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Vyučující</a:t>
            </a:r>
            <a:r>
              <a:rPr lang="en-US" sz="1100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Mgr. Radim </a:t>
            </a:r>
            <a:r>
              <a:rPr lang="en-US" sz="1100" dirty="0" err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Krupička</a:t>
            </a:r>
            <a:r>
              <a:rPr lang="en-US" sz="1100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, PhD.</a:t>
            </a:r>
          </a:p>
          <a:p>
            <a:pPr lvl="0"/>
            <a:r>
              <a:rPr lang="en-US" sz="1100" dirty="0" err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Převzato</a:t>
            </a:r>
            <a:r>
              <a:rPr lang="en-US" sz="1100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od Ing. David </a:t>
            </a:r>
            <a:r>
              <a:rPr lang="en-US" sz="1100" dirty="0" err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Kadleček</a:t>
            </a:r>
            <a:r>
              <a:rPr lang="en-US" sz="1100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, PhD.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i="1" dirty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07B4B24-1001-4F65-B304-689409B6C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Lazy </a:t>
            </a:r>
            <a:r>
              <a:rPr lang="cs-CZ" dirty="0" err="1"/>
              <a:t>singleton</a:t>
            </a:r>
            <a:r>
              <a:rPr lang="cs-CZ" dirty="0"/>
              <a:t> – </a:t>
            </a:r>
            <a:r>
              <a:rPr lang="cs-CZ" dirty="0" err="1"/>
              <a:t>thread</a:t>
            </a:r>
            <a:r>
              <a:rPr lang="cs-CZ" dirty="0"/>
              <a:t> </a:t>
            </a:r>
            <a:r>
              <a:rPr lang="cs-CZ" dirty="0" err="1"/>
              <a:t>safe</a:t>
            </a:r>
            <a:r>
              <a:rPr lang="cs-CZ" dirty="0"/>
              <a:t> bez zámků C#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5EE7A461-783D-4954-8C01-D7806BD73E6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4347B67A-34F2-447E-95EE-39B4D63B1922}"/>
              </a:ext>
            </a:extLst>
          </p:cNvPr>
          <p:cNvSpPr txBox="1"/>
          <p:nvPr/>
        </p:nvSpPr>
        <p:spPr>
          <a:xfrm>
            <a:off x="475488" y="1341119"/>
            <a:ext cx="835681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>
                <a:solidFill>
                  <a:srgbClr val="0000FF"/>
                </a:solidFill>
                <a:latin typeface="Courier New" panose="02070309020205020404" pitchFamily="49" charset="0"/>
              </a:rPr>
              <a:t>public</a:t>
            </a:r>
            <a:r>
              <a:rPr lang="cs-CZ" dirty="0">
                <a:latin typeface="Courier New" panose="02070309020205020404" pitchFamily="49" charset="0"/>
              </a:rPr>
              <a:t> </a:t>
            </a:r>
            <a:r>
              <a:rPr lang="cs-CZ" dirty="0" err="1">
                <a:solidFill>
                  <a:srgbClr val="0000FF"/>
                </a:solidFill>
                <a:latin typeface="Courier New" panose="02070309020205020404" pitchFamily="49" charset="0"/>
              </a:rPr>
              <a:t>sealed</a:t>
            </a:r>
            <a:r>
              <a:rPr lang="cs-CZ" dirty="0">
                <a:latin typeface="Courier New" panose="02070309020205020404" pitchFamily="49" charset="0"/>
              </a:rPr>
              <a:t> </a:t>
            </a:r>
            <a:r>
              <a:rPr lang="cs-CZ" dirty="0" err="1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cs-CZ" dirty="0">
                <a:latin typeface="Courier New" panose="02070309020205020404" pitchFamily="49" charset="0"/>
              </a:rPr>
              <a:t> </a:t>
            </a:r>
            <a:r>
              <a:rPr lang="cs-CZ" dirty="0" err="1">
                <a:solidFill>
                  <a:srgbClr val="A31515"/>
                </a:solidFill>
                <a:latin typeface="Courier New" panose="02070309020205020404" pitchFamily="49" charset="0"/>
              </a:rPr>
              <a:t>Singleton</a:t>
            </a:r>
            <a:r>
              <a:rPr lang="cs-CZ" dirty="0">
                <a:latin typeface="Courier New" panose="02070309020205020404" pitchFamily="49" charset="0"/>
              </a:rPr>
              <a:t> { </a:t>
            </a:r>
          </a:p>
          <a:p>
            <a:r>
              <a:rPr lang="cs-CZ" dirty="0">
                <a:solidFill>
                  <a:srgbClr val="0000FF"/>
                </a:solidFill>
                <a:latin typeface="Courier New" panose="02070309020205020404" pitchFamily="49" charset="0"/>
              </a:rPr>
              <a:t>  </a:t>
            </a:r>
            <a:r>
              <a:rPr lang="cs-CZ" dirty="0" err="1">
                <a:solidFill>
                  <a:srgbClr val="0000FF"/>
                </a:solidFill>
                <a:latin typeface="Courier New" panose="02070309020205020404" pitchFamily="49" charset="0"/>
              </a:rPr>
              <a:t>private</a:t>
            </a:r>
            <a:r>
              <a:rPr lang="cs-CZ" dirty="0">
                <a:latin typeface="Courier New" panose="02070309020205020404" pitchFamily="49" charset="0"/>
              </a:rPr>
              <a:t> </a:t>
            </a:r>
            <a:r>
              <a:rPr lang="cs-CZ" dirty="0" err="1">
                <a:solidFill>
                  <a:srgbClr val="A31515"/>
                </a:solidFill>
                <a:latin typeface="Courier New" panose="02070309020205020404" pitchFamily="49" charset="0"/>
              </a:rPr>
              <a:t>Singleton</a:t>
            </a:r>
            <a:r>
              <a:rPr lang="cs-CZ" dirty="0">
                <a:latin typeface="Courier New" panose="02070309020205020404" pitchFamily="49" charset="0"/>
              </a:rPr>
              <a:t>() { } </a:t>
            </a:r>
          </a:p>
          <a:p>
            <a:r>
              <a:rPr lang="cs-CZ" dirty="0">
                <a:solidFill>
                  <a:srgbClr val="0000FF"/>
                </a:solidFill>
                <a:latin typeface="Courier New" panose="02070309020205020404" pitchFamily="49" charset="0"/>
              </a:rPr>
              <a:t>  public</a:t>
            </a:r>
            <a:r>
              <a:rPr lang="cs-CZ" dirty="0">
                <a:latin typeface="Courier New" panose="02070309020205020404" pitchFamily="49" charset="0"/>
              </a:rPr>
              <a:t> </a:t>
            </a:r>
            <a:r>
              <a:rPr lang="cs-CZ" dirty="0">
                <a:solidFill>
                  <a:srgbClr val="0000FF"/>
                </a:solidFill>
                <a:latin typeface="Courier New" panose="02070309020205020404" pitchFamily="49" charset="0"/>
              </a:rPr>
              <a:t>static</a:t>
            </a:r>
            <a:r>
              <a:rPr lang="cs-CZ" dirty="0">
                <a:latin typeface="Courier New" panose="02070309020205020404" pitchFamily="49" charset="0"/>
              </a:rPr>
              <a:t> </a:t>
            </a:r>
            <a:r>
              <a:rPr lang="cs-CZ" dirty="0" err="1">
                <a:latin typeface="Courier New" panose="02070309020205020404" pitchFamily="49" charset="0"/>
              </a:rPr>
              <a:t>Singleton</a:t>
            </a:r>
            <a:r>
              <a:rPr lang="cs-CZ" dirty="0">
                <a:latin typeface="Courier New" panose="02070309020205020404" pitchFamily="49" charset="0"/>
              </a:rPr>
              <a:t> Instance { </a:t>
            </a:r>
          </a:p>
          <a:p>
            <a:r>
              <a:rPr lang="cs-CZ" dirty="0">
                <a:solidFill>
                  <a:srgbClr val="0000FF"/>
                </a:solidFill>
                <a:latin typeface="Courier New" panose="02070309020205020404" pitchFamily="49" charset="0"/>
              </a:rPr>
              <a:t>   </a:t>
            </a:r>
            <a:r>
              <a:rPr lang="cs-CZ" dirty="0" err="1">
                <a:solidFill>
                  <a:srgbClr val="0000FF"/>
                </a:solidFill>
                <a:latin typeface="Courier New" panose="02070309020205020404" pitchFamily="49" charset="0"/>
              </a:rPr>
              <a:t>get</a:t>
            </a:r>
            <a:r>
              <a:rPr lang="cs-CZ" dirty="0">
                <a:latin typeface="Courier New" panose="02070309020205020404" pitchFamily="49" charset="0"/>
              </a:rPr>
              <a:t> { </a:t>
            </a:r>
            <a:r>
              <a:rPr lang="cs-CZ" dirty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cs-CZ" dirty="0">
                <a:latin typeface="Courier New" panose="02070309020205020404" pitchFamily="49" charset="0"/>
              </a:rPr>
              <a:t> </a:t>
            </a:r>
            <a:r>
              <a:rPr lang="cs-CZ" dirty="0" err="1">
                <a:latin typeface="Courier New" panose="02070309020205020404" pitchFamily="49" charset="0"/>
              </a:rPr>
              <a:t>Nested.instance</a:t>
            </a:r>
            <a:r>
              <a:rPr lang="cs-CZ" dirty="0">
                <a:latin typeface="Courier New" panose="02070309020205020404" pitchFamily="49" charset="0"/>
              </a:rPr>
              <a:t>; } </a:t>
            </a:r>
          </a:p>
          <a:p>
            <a:r>
              <a:rPr lang="cs-CZ" dirty="0">
                <a:latin typeface="Courier New" panose="02070309020205020404" pitchFamily="49" charset="0"/>
              </a:rPr>
              <a:t>  } </a:t>
            </a:r>
          </a:p>
          <a:p>
            <a:r>
              <a:rPr lang="cs-CZ" dirty="0">
                <a:solidFill>
                  <a:srgbClr val="0000FF"/>
                </a:solidFill>
                <a:latin typeface="Courier New" panose="02070309020205020404" pitchFamily="49" charset="0"/>
              </a:rPr>
              <a:t>  </a:t>
            </a:r>
            <a:r>
              <a:rPr lang="cs-CZ" dirty="0" err="1">
                <a:solidFill>
                  <a:srgbClr val="0000FF"/>
                </a:solidFill>
                <a:latin typeface="Courier New" panose="02070309020205020404" pitchFamily="49" charset="0"/>
              </a:rPr>
              <a:t>private</a:t>
            </a:r>
            <a:r>
              <a:rPr lang="cs-CZ" dirty="0">
                <a:latin typeface="Courier New" panose="02070309020205020404" pitchFamily="49" charset="0"/>
              </a:rPr>
              <a:t> </a:t>
            </a:r>
            <a:r>
              <a:rPr lang="cs-CZ" dirty="0" err="1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cs-CZ" dirty="0">
                <a:latin typeface="Courier New" panose="02070309020205020404" pitchFamily="49" charset="0"/>
              </a:rPr>
              <a:t> </a:t>
            </a:r>
            <a:r>
              <a:rPr lang="cs-CZ" dirty="0" err="1">
                <a:solidFill>
                  <a:srgbClr val="A31515"/>
                </a:solidFill>
                <a:latin typeface="Courier New" panose="02070309020205020404" pitchFamily="49" charset="0"/>
              </a:rPr>
              <a:t>Nested</a:t>
            </a:r>
            <a:r>
              <a:rPr lang="cs-CZ" dirty="0">
                <a:latin typeface="Courier New" panose="02070309020205020404" pitchFamily="49" charset="0"/>
              </a:rPr>
              <a:t> { </a:t>
            </a:r>
          </a:p>
          <a:p>
            <a:r>
              <a:rPr lang="cs-CZ" dirty="0">
                <a:solidFill>
                  <a:srgbClr val="008000"/>
                </a:solidFill>
                <a:latin typeface="Courier New" panose="02070309020205020404" pitchFamily="49" charset="0"/>
              </a:rPr>
              <a:t> // Explicit static </a:t>
            </a:r>
            <a:r>
              <a:rPr lang="cs-CZ" dirty="0" err="1">
                <a:solidFill>
                  <a:srgbClr val="008000"/>
                </a:solidFill>
                <a:latin typeface="Courier New" panose="02070309020205020404" pitchFamily="49" charset="0"/>
              </a:rPr>
              <a:t>constructor</a:t>
            </a:r>
            <a:r>
              <a:rPr lang="cs-CZ" dirty="0">
                <a:solidFill>
                  <a:srgbClr val="008000"/>
                </a:solidFill>
                <a:latin typeface="Courier New" panose="02070309020205020404" pitchFamily="49" charset="0"/>
              </a:rPr>
              <a:t> to </a:t>
            </a:r>
            <a:r>
              <a:rPr lang="cs-CZ" dirty="0" err="1">
                <a:solidFill>
                  <a:srgbClr val="008000"/>
                </a:solidFill>
                <a:latin typeface="Courier New" panose="02070309020205020404" pitchFamily="49" charset="0"/>
              </a:rPr>
              <a:t>tell</a:t>
            </a:r>
            <a:r>
              <a:rPr lang="cs-CZ" dirty="0">
                <a:solidFill>
                  <a:srgbClr val="008000"/>
                </a:solidFill>
                <a:latin typeface="Courier New" panose="02070309020205020404" pitchFamily="49" charset="0"/>
              </a:rPr>
              <a:t> C# </a:t>
            </a:r>
            <a:r>
              <a:rPr lang="cs-CZ" dirty="0" err="1">
                <a:solidFill>
                  <a:srgbClr val="008000"/>
                </a:solidFill>
                <a:latin typeface="Courier New" panose="02070309020205020404" pitchFamily="49" charset="0"/>
              </a:rPr>
              <a:t>compiler</a:t>
            </a:r>
            <a:r>
              <a:rPr lang="cs-CZ" dirty="0">
                <a:latin typeface="Courier New" panose="02070309020205020404" pitchFamily="49" charset="0"/>
              </a:rPr>
              <a:t> </a:t>
            </a:r>
          </a:p>
          <a:p>
            <a:r>
              <a:rPr lang="cs-CZ" dirty="0">
                <a:solidFill>
                  <a:srgbClr val="008000"/>
                </a:solidFill>
                <a:latin typeface="Courier New" panose="02070309020205020404" pitchFamily="49" charset="0"/>
              </a:rPr>
              <a:t> // not to </a:t>
            </a:r>
            <a:r>
              <a:rPr lang="cs-CZ" dirty="0" err="1">
                <a:solidFill>
                  <a:srgbClr val="008000"/>
                </a:solidFill>
                <a:latin typeface="Courier New" panose="02070309020205020404" pitchFamily="49" charset="0"/>
              </a:rPr>
              <a:t>mark</a:t>
            </a:r>
            <a:r>
              <a:rPr lang="cs-CZ" dirty="0">
                <a:solidFill>
                  <a:srgbClr val="008000"/>
                </a:solidFill>
                <a:latin typeface="Courier New" panose="02070309020205020404" pitchFamily="49" charset="0"/>
              </a:rPr>
              <a:t> type as </a:t>
            </a:r>
            <a:r>
              <a:rPr lang="cs-CZ" dirty="0" err="1">
                <a:solidFill>
                  <a:srgbClr val="008000"/>
                </a:solidFill>
                <a:latin typeface="Courier New" panose="02070309020205020404" pitchFamily="49" charset="0"/>
              </a:rPr>
              <a:t>beforefieldinit</a:t>
            </a:r>
            <a:r>
              <a:rPr lang="cs-CZ" dirty="0">
                <a:latin typeface="Courier New" panose="02070309020205020404" pitchFamily="49" charset="0"/>
              </a:rPr>
              <a:t> </a:t>
            </a:r>
          </a:p>
          <a:p>
            <a:r>
              <a:rPr lang="cs-CZ" dirty="0">
                <a:solidFill>
                  <a:srgbClr val="0000FF"/>
                </a:solidFill>
                <a:latin typeface="Courier New" panose="02070309020205020404" pitchFamily="49" charset="0"/>
              </a:rPr>
              <a:t>  static</a:t>
            </a:r>
            <a:r>
              <a:rPr lang="cs-CZ" dirty="0">
                <a:latin typeface="Courier New" panose="02070309020205020404" pitchFamily="49" charset="0"/>
              </a:rPr>
              <a:t> </a:t>
            </a:r>
            <a:r>
              <a:rPr lang="cs-CZ" dirty="0" err="1">
                <a:solidFill>
                  <a:srgbClr val="A31515"/>
                </a:solidFill>
                <a:latin typeface="Courier New" panose="02070309020205020404" pitchFamily="49" charset="0"/>
              </a:rPr>
              <a:t>Nested</a:t>
            </a:r>
            <a:r>
              <a:rPr lang="cs-CZ" dirty="0">
                <a:latin typeface="Courier New" panose="02070309020205020404" pitchFamily="49" charset="0"/>
              </a:rPr>
              <a:t>() { } </a:t>
            </a:r>
          </a:p>
          <a:p>
            <a:r>
              <a:rPr lang="cs-CZ" dirty="0">
                <a:solidFill>
                  <a:srgbClr val="0000FF"/>
                </a:solidFill>
                <a:latin typeface="Courier New" panose="02070309020205020404" pitchFamily="49" charset="0"/>
              </a:rPr>
              <a:t>  </a:t>
            </a:r>
            <a:r>
              <a:rPr lang="cs-CZ" dirty="0" err="1">
                <a:solidFill>
                  <a:srgbClr val="0000FF"/>
                </a:solidFill>
                <a:latin typeface="Courier New" panose="02070309020205020404" pitchFamily="49" charset="0"/>
              </a:rPr>
              <a:t>internal</a:t>
            </a:r>
            <a:r>
              <a:rPr lang="cs-CZ" dirty="0">
                <a:latin typeface="Courier New" panose="02070309020205020404" pitchFamily="49" charset="0"/>
              </a:rPr>
              <a:t> </a:t>
            </a:r>
            <a:r>
              <a:rPr lang="cs-CZ" dirty="0">
                <a:solidFill>
                  <a:srgbClr val="0000FF"/>
                </a:solidFill>
                <a:latin typeface="Courier New" panose="02070309020205020404" pitchFamily="49" charset="0"/>
              </a:rPr>
              <a:t>static</a:t>
            </a:r>
            <a:r>
              <a:rPr lang="cs-CZ" dirty="0">
                <a:latin typeface="Courier New" panose="02070309020205020404" pitchFamily="49" charset="0"/>
              </a:rPr>
              <a:t> </a:t>
            </a:r>
            <a:r>
              <a:rPr lang="cs-CZ" dirty="0" err="1">
                <a:solidFill>
                  <a:srgbClr val="0000FF"/>
                </a:solidFill>
                <a:latin typeface="Courier New" panose="02070309020205020404" pitchFamily="49" charset="0"/>
              </a:rPr>
              <a:t>readonly</a:t>
            </a:r>
            <a:r>
              <a:rPr lang="cs-CZ" dirty="0">
                <a:latin typeface="Courier New" panose="02070309020205020404" pitchFamily="49" charset="0"/>
              </a:rPr>
              <a:t> </a:t>
            </a:r>
            <a:r>
              <a:rPr lang="cs-CZ" dirty="0" err="1">
                <a:latin typeface="Courier New" panose="02070309020205020404" pitchFamily="49" charset="0"/>
              </a:rPr>
              <a:t>Singleton</a:t>
            </a:r>
            <a:r>
              <a:rPr lang="cs-CZ" dirty="0">
                <a:latin typeface="Courier New" panose="02070309020205020404" pitchFamily="49" charset="0"/>
              </a:rPr>
              <a:t> instance = </a:t>
            </a:r>
            <a:r>
              <a:rPr lang="cs-CZ" dirty="0" err="1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cs-CZ" dirty="0">
                <a:latin typeface="Courier New" panose="02070309020205020404" pitchFamily="49" charset="0"/>
              </a:rPr>
              <a:t> </a:t>
            </a:r>
            <a:r>
              <a:rPr lang="cs-CZ" dirty="0" err="1">
                <a:latin typeface="Courier New" panose="02070309020205020404" pitchFamily="49" charset="0"/>
              </a:rPr>
              <a:t>Singleton</a:t>
            </a:r>
            <a:r>
              <a:rPr lang="cs-CZ" dirty="0">
                <a:latin typeface="Courier New" panose="02070309020205020404" pitchFamily="49" charset="0"/>
              </a:rPr>
              <a:t>(); </a:t>
            </a:r>
          </a:p>
          <a:p>
            <a:r>
              <a:rPr lang="cs-CZ" dirty="0">
                <a:latin typeface="Courier New" panose="02070309020205020404" pitchFamily="49" charset="0"/>
              </a:rPr>
              <a:t> } </a:t>
            </a:r>
          </a:p>
          <a:p>
            <a:r>
              <a:rPr lang="cs-CZ" dirty="0">
                <a:latin typeface="Courier New" panose="02070309020205020404" pitchFamily="49" charset="0"/>
              </a:rPr>
              <a:t>}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992027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8"/>
          <p:cNvSpPr txBox="1">
            <a:spLocks noGrp="1"/>
          </p:cNvSpPr>
          <p:nvPr>
            <p:ph type="title"/>
          </p:nvPr>
        </p:nvSpPr>
        <p:spPr>
          <a:xfrm>
            <a:off x="211400" y="1107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Simple Factory (tov</a:t>
            </a:r>
            <a:r>
              <a:rPr lang="cs-CZ" sz="2400" dirty="0" err="1"/>
              <a:t>árna</a:t>
            </a:r>
            <a:r>
              <a:rPr lang="cs-CZ" sz="2400" dirty="0"/>
              <a:t>)</a:t>
            </a: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pic>
        <p:nvPicPr>
          <p:cNvPr id="134" name="Google Shape;134;p28" descr="daum_equation_150372564655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148116" y="4991100"/>
            <a:ext cx="4284" cy="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8" descr="daum_equation_150372564655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300516" y="4991100"/>
            <a:ext cx="4284" cy="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8" descr="daum_equation_150372569960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452916" y="4991100"/>
            <a:ext cx="4284" cy="87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138" name="Google Shape;138;p28"/>
          <p:cNvSpPr txBox="1"/>
          <p:nvPr/>
        </p:nvSpPr>
        <p:spPr>
          <a:xfrm>
            <a:off x="258050" y="683401"/>
            <a:ext cx="84273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42729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Vytváření objektů konkrétního typu je zapouzdřené do metod ve specializované třídě. Uživatel třídy je odstíněn od komplexity vytváření objektů.</a:t>
            </a:r>
            <a:endParaRPr sz="1200">
              <a:solidFill>
                <a:srgbClr val="24272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100"/>
              </a:spcAft>
              <a:buNone/>
            </a:pPr>
            <a:endParaRPr sz="1200">
              <a:solidFill>
                <a:srgbClr val="24272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9" name="Google Shape;139;p28"/>
          <p:cNvSpPr txBox="1"/>
          <p:nvPr/>
        </p:nvSpPr>
        <p:spPr>
          <a:xfrm>
            <a:off x="377125" y="1077250"/>
            <a:ext cx="6505800" cy="26394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508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101094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" sz="1200">
                <a:solidFill>
                  <a:srgbClr val="303336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 b="1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PlantFactory</a:t>
            </a:r>
            <a:r>
              <a:rPr lang="en" sz="1200">
                <a:solidFill>
                  <a:srgbClr val="303336"/>
                </a:solidFill>
                <a:latin typeface="Consolas"/>
                <a:ea typeface="Consolas"/>
                <a:cs typeface="Consolas"/>
                <a:sym typeface="Consolas"/>
              </a:rPr>
              <a:t> { </a:t>
            </a:r>
            <a:endParaRPr sz="1200">
              <a:solidFill>
                <a:srgbClr val="30333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50800" marR="50800" lvl="0" indent="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101094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200">
                <a:solidFill>
                  <a:srgbClr val="303336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 b="1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Apple</a:t>
            </a:r>
            <a:r>
              <a:rPr lang="en" sz="1200">
                <a:solidFill>
                  <a:srgbClr val="303336"/>
                </a:solidFill>
                <a:latin typeface="Consolas"/>
                <a:ea typeface="Consolas"/>
                <a:cs typeface="Consolas"/>
                <a:sym typeface="Consolas"/>
              </a:rPr>
              <a:t> makeApple(int size, Boolean hasGoodTaste) { </a:t>
            </a:r>
            <a:endParaRPr sz="1200">
              <a:solidFill>
                <a:srgbClr val="30333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marR="508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858C93"/>
                </a:solidFill>
                <a:latin typeface="Consolas"/>
                <a:ea typeface="Consolas"/>
                <a:cs typeface="Consolas"/>
                <a:sym typeface="Consolas"/>
              </a:rPr>
              <a:t>// Code for creating an Apple here.</a:t>
            </a:r>
            <a:r>
              <a:rPr lang="en" sz="1200">
                <a:solidFill>
                  <a:srgbClr val="303336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200">
              <a:solidFill>
                <a:srgbClr val="30333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50800" marR="50800" lvl="0" indent="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03336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endParaRPr sz="1200">
              <a:solidFill>
                <a:srgbClr val="30333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50800" marR="50800" lvl="0" indent="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101094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200">
                <a:solidFill>
                  <a:srgbClr val="303336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 b="1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Orange</a:t>
            </a:r>
            <a:r>
              <a:rPr lang="en" sz="1200">
                <a:solidFill>
                  <a:srgbClr val="303336"/>
                </a:solidFill>
                <a:latin typeface="Consolas"/>
                <a:ea typeface="Consolas"/>
                <a:cs typeface="Consolas"/>
                <a:sym typeface="Consolas"/>
              </a:rPr>
              <a:t> makeOrange(int size) { </a:t>
            </a:r>
            <a:endParaRPr sz="1200">
              <a:solidFill>
                <a:srgbClr val="30333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508000" marR="50800" lvl="0" indent="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858C93"/>
                </a:solidFill>
                <a:latin typeface="Consolas"/>
                <a:ea typeface="Consolas"/>
                <a:cs typeface="Consolas"/>
                <a:sym typeface="Consolas"/>
              </a:rPr>
              <a:t>// Code for creating an orange here.</a:t>
            </a:r>
            <a:r>
              <a:rPr lang="en" sz="1200">
                <a:solidFill>
                  <a:srgbClr val="303336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200">
              <a:solidFill>
                <a:srgbClr val="30333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50800" marR="50800" lvl="0" indent="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03336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endParaRPr sz="1200">
              <a:solidFill>
                <a:srgbClr val="30333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50800" marR="508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03336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30333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508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30333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508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03336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200" b="1">
              <a:solidFill>
                <a:srgbClr val="2B91A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508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PlantFactory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plantFactory = </a:t>
            </a:r>
            <a:r>
              <a:rPr lang="en" sz="1200" b="1">
                <a:solidFill>
                  <a:srgbClr val="101094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 b="1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PlantFactory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marR="508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Apple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bigTastyApple = plantFactory.makeApple(10, </a:t>
            </a:r>
            <a:r>
              <a:rPr lang="en" sz="1200" b="1">
                <a:solidFill>
                  <a:srgbClr val="101094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marR="508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Apple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smallUglyApple = plantFactory.makeApple(2,</a:t>
            </a:r>
            <a:r>
              <a:rPr lang="en" sz="1200" b="1">
                <a:solidFill>
                  <a:srgbClr val="101094"/>
                </a:solidFill>
                <a:latin typeface="Consolas"/>
                <a:ea typeface="Consolas"/>
                <a:cs typeface="Consolas"/>
                <a:sym typeface="Consolas"/>
              </a:rPr>
              <a:t> false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marR="508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Orange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orange = plantFactory.makeOrange(5)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50800" marR="508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2B91A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50800" marR="508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200">
              <a:solidFill>
                <a:srgbClr val="30333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0" name="Google Shape;140;p28"/>
          <p:cNvSpPr txBox="1"/>
          <p:nvPr/>
        </p:nvSpPr>
        <p:spPr>
          <a:xfrm>
            <a:off x="311700" y="3927008"/>
            <a:ext cx="8520600" cy="84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>
                <a:solidFill>
                  <a:srgbClr val="242729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Q:</a:t>
            </a:r>
            <a:r>
              <a:rPr lang="en" i="1">
                <a:solidFill>
                  <a:srgbClr val="242729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 Jaká je výhoda proti jednoduchému konstruktoru?</a:t>
            </a:r>
            <a:endParaRPr i="1">
              <a:solidFill>
                <a:srgbClr val="242729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>
                <a:solidFill>
                  <a:srgbClr val="242729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A:</a:t>
            </a:r>
            <a:r>
              <a:rPr lang="en" i="1">
                <a:solidFill>
                  <a:srgbClr val="242729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 Factory můžu poskytout dalším vývojářům jako API na vytváření ovoce. Factory vymezuje: (i) všechny typy ovoce, co chci vyrábět, (ii) přes jaké metody umožňuji jejich vytváření. Dále pak do Factory můžu zapracovat aspekty jako např. Kolik ovoce jsem vyrobil, centrální logování výroby atd.</a:t>
            </a:r>
            <a:endParaRPr i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9"/>
          <p:cNvSpPr txBox="1">
            <a:spLocks noGrp="1"/>
          </p:cNvSpPr>
          <p:nvPr>
            <p:ph type="title"/>
          </p:nvPr>
        </p:nvSpPr>
        <p:spPr>
          <a:xfrm>
            <a:off x="211400" y="1107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Factory Method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146" name="Google Shape;146;p29" descr="daum_equation_150372564655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148116" y="4991100"/>
            <a:ext cx="4284" cy="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9" descr="daum_equation_150372564655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300516" y="4991100"/>
            <a:ext cx="4284" cy="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9" descr="daum_equation_150372569960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452916" y="4991100"/>
            <a:ext cx="4284" cy="87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150" name="Google Shape;150;p29"/>
          <p:cNvSpPr txBox="1"/>
          <p:nvPr/>
        </p:nvSpPr>
        <p:spPr>
          <a:xfrm>
            <a:off x="258050" y="683400"/>
            <a:ext cx="85845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lang="en" b="1">
                <a:solidFill>
                  <a:srgbClr val="222222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Factory Method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 se používá za účelem vytvoření objektu pokud nechceme specifikovat konkrétní třídu objektu, který je vytvářen. Místo konstruktoru objektu se volá faktory metoda, která je implementována/nebo redefinována v potomkovi.</a:t>
            </a:r>
            <a:endParaRPr>
              <a:solidFill>
                <a:srgbClr val="24272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51" name="Google Shape;151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60551" y="1729100"/>
            <a:ext cx="5400899" cy="3109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30" descr="daum_equation_150372564655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148116" y="4991100"/>
            <a:ext cx="4284" cy="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30" descr="daum_equation_150372564655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300516" y="4991100"/>
            <a:ext cx="4284" cy="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30" descr="daum_equation_150372569960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452916" y="4991100"/>
            <a:ext cx="4284" cy="87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160" name="Google Shape;160;p30"/>
          <p:cNvSpPr txBox="1"/>
          <p:nvPr/>
        </p:nvSpPr>
        <p:spPr>
          <a:xfrm>
            <a:off x="3429704" y="797500"/>
            <a:ext cx="5714296" cy="38658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508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101094"/>
                </a:solidFill>
                <a:latin typeface="Consolas"/>
                <a:ea typeface="Consolas"/>
                <a:cs typeface="Consolas"/>
                <a:sym typeface="Consolas"/>
              </a:rPr>
              <a:t>abstract</a:t>
            </a:r>
            <a:r>
              <a:rPr lang="en" sz="1200" b="1" dirty="0">
                <a:solidFill>
                  <a:srgbClr val="303336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 b="1" dirty="0">
                <a:solidFill>
                  <a:srgbClr val="101094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" sz="1200" dirty="0">
                <a:solidFill>
                  <a:srgbClr val="303336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 b="1" dirty="0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FruitCreator</a:t>
            </a:r>
            <a:r>
              <a:rPr lang="en" sz="1200" dirty="0">
                <a:solidFill>
                  <a:srgbClr val="303336"/>
                </a:solidFill>
                <a:latin typeface="Consolas"/>
                <a:ea typeface="Consolas"/>
                <a:cs typeface="Consolas"/>
                <a:sym typeface="Consolas"/>
              </a:rPr>
              <a:t> { </a:t>
            </a:r>
            <a:endParaRPr sz="1200" dirty="0">
              <a:solidFill>
                <a:srgbClr val="30333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50800" marR="50800" lvl="0" indent="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101094"/>
                </a:solidFill>
                <a:latin typeface="Consolas"/>
                <a:ea typeface="Consolas"/>
                <a:cs typeface="Consolas"/>
                <a:sym typeface="Consolas"/>
              </a:rPr>
              <a:t>protected</a:t>
            </a:r>
            <a:r>
              <a:rPr lang="en" sz="1200" b="1" dirty="0">
                <a:solidFill>
                  <a:srgbClr val="303336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 b="1" dirty="0">
                <a:solidFill>
                  <a:srgbClr val="101094"/>
                </a:solidFill>
                <a:latin typeface="Consolas"/>
                <a:ea typeface="Consolas"/>
                <a:cs typeface="Consolas"/>
                <a:sym typeface="Consolas"/>
              </a:rPr>
              <a:t>abstract</a:t>
            </a:r>
            <a:r>
              <a:rPr lang="en" sz="1200" dirty="0">
                <a:solidFill>
                  <a:srgbClr val="303336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 b="1" dirty="0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Fruit</a:t>
            </a:r>
            <a:r>
              <a:rPr lang="en" sz="1200" b="1" dirty="0">
                <a:solidFill>
                  <a:srgbClr val="303336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 dirty="0">
                <a:solidFill>
                  <a:srgbClr val="303336"/>
                </a:solidFill>
                <a:latin typeface="Consolas"/>
                <a:ea typeface="Consolas"/>
                <a:cs typeface="Consolas"/>
                <a:sym typeface="Consolas"/>
              </a:rPr>
              <a:t>makeFruit(int size); </a:t>
            </a:r>
            <a:endParaRPr sz="1200" dirty="0">
              <a:solidFill>
                <a:srgbClr val="30333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50800" marR="50800" lvl="0" indent="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101094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200" b="1" dirty="0">
                <a:solidFill>
                  <a:srgbClr val="303336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 b="1" dirty="0">
                <a:solidFill>
                  <a:srgbClr val="101094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200" dirty="0">
                <a:solidFill>
                  <a:srgbClr val="303336"/>
                </a:solidFill>
                <a:latin typeface="Consolas"/>
                <a:ea typeface="Consolas"/>
                <a:cs typeface="Consolas"/>
                <a:sym typeface="Consolas"/>
              </a:rPr>
              <a:t> pickFruit() { </a:t>
            </a:r>
            <a:endParaRPr sz="1200" dirty="0">
              <a:solidFill>
                <a:srgbClr val="30333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508000" marR="50800" lvl="0" indent="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101094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" sz="1200" b="1" dirty="0">
                <a:solidFill>
                  <a:srgbClr val="303336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 b="1" dirty="0">
                <a:solidFill>
                  <a:srgbClr val="101094"/>
                </a:solidFill>
                <a:latin typeface="Consolas"/>
                <a:ea typeface="Consolas"/>
                <a:cs typeface="Consolas"/>
                <a:sym typeface="Consolas"/>
              </a:rPr>
              <a:t>final</a:t>
            </a:r>
            <a:r>
              <a:rPr lang="en" sz="1200" dirty="0">
                <a:solidFill>
                  <a:srgbClr val="303336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 b="1" dirty="0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Fruit</a:t>
            </a:r>
            <a:r>
              <a:rPr lang="en" sz="1200" dirty="0">
                <a:solidFill>
                  <a:srgbClr val="303336"/>
                </a:solidFill>
                <a:latin typeface="Consolas"/>
                <a:ea typeface="Consolas"/>
                <a:cs typeface="Consolas"/>
                <a:sym typeface="Consolas"/>
              </a:rPr>
              <a:t> f = makeFruit();</a:t>
            </a:r>
            <a:endParaRPr sz="1200" dirty="0">
              <a:solidFill>
                <a:srgbClr val="30333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508000" marR="508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303336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endParaRPr sz="1200" dirty="0">
              <a:solidFill>
                <a:srgbClr val="30333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508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303336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 dirty="0">
              <a:solidFill>
                <a:srgbClr val="30333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508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rgbClr val="1010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508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101094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" sz="1200" dirty="0">
                <a:solidFill>
                  <a:srgbClr val="303336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 b="1" dirty="0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OrangeCreator</a:t>
            </a:r>
            <a:r>
              <a:rPr lang="en" sz="1200" dirty="0">
                <a:solidFill>
                  <a:srgbClr val="303336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 b="1" dirty="0">
                <a:solidFill>
                  <a:srgbClr val="101094"/>
                </a:solidFill>
                <a:latin typeface="Consolas"/>
                <a:ea typeface="Consolas"/>
                <a:cs typeface="Consolas"/>
                <a:sym typeface="Consolas"/>
              </a:rPr>
              <a:t>extends</a:t>
            </a:r>
            <a:r>
              <a:rPr lang="en" sz="1200" dirty="0">
                <a:solidFill>
                  <a:srgbClr val="303336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 b="1" dirty="0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FruitCreator</a:t>
            </a:r>
            <a:r>
              <a:rPr lang="en" sz="1200" dirty="0">
                <a:solidFill>
                  <a:srgbClr val="303336"/>
                </a:solidFill>
                <a:latin typeface="Consolas"/>
                <a:ea typeface="Consolas"/>
                <a:cs typeface="Consolas"/>
                <a:sym typeface="Consolas"/>
              </a:rPr>
              <a:t> { </a:t>
            </a:r>
            <a:endParaRPr sz="1200" dirty="0">
              <a:solidFill>
                <a:srgbClr val="30333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50800" marR="50800" lvl="0" indent="4064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7D2727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r>
              <a:rPr lang="en" sz="1200" dirty="0">
                <a:solidFill>
                  <a:srgbClr val="303336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 b="1" dirty="0">
                <a:solidFill>
                  <a:srgbClr val="101094"/>
                </a:solidFill>
                <a:latin typeface="Consolas"/>
                <a:ea typeface="Consolas"/>
                <a:cs typeface="Consolas"/>
                <a:sym typeface="Consolas"/>
              </a:rPr>
              <a:t>protected</a:t>
            </a:r>
            <a:r>
              <a:rPr lang="en" sz="1200" dirty="0">
                <a:solidFill>
                  <a:srgbClr val="303336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 b="1" dirty="0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Fruit</a:t>
            </a:r>
            <a:r>
              <a:rPr lang="en" sz="1200" dirty="0">
                <a:solidFill>
                  <a:srgbClr val="303336"/>
                </a:solidFill>
                <a:latin typeface="Consolas"/>
                <a:ea typeface="Consolas"/>
                <a:cs typeface="Consolas"/>
                <a:sym typeface="Consolas"/>
              </a:rPr>
              <a:t> makeFruit(int size){ </a:t>
            </a:r>
            <a:endParaRPr sz="1200" dirty="0">
              <a:solidFill>
                <a:srgbClr val="30333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508000" marR="50800" lvl="0" indent="4064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101094"/>
                </a:solidFill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1200" dirty="0">
                <a:latin typeface="Consolas"/>
                <a:ea typeface="Consolas"/>
                <a:cs typeface="Consolas"/>
                <a:sym typeface="Consolas"/>
              </a:rPr>
              <a:t>(size &gt; 5)</a:t>
            </a:r>
            <a:endParaRPr sz="1200" dirty="0">
              <a:latin typeface="Consolas"/>
              <a:ea typeface="Consolas"/>
              <a:cs typeface="Consolas"/>
              <a:sym typeface="Consolas"/>
            </a:endParaRPr>
          </a:p>
          <a:p>
            <a:pPr marL="965200" marR="50800" lvl="0" indent="4064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101094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200" b="1" dirty="0">
                <a:solidFill>
                  <a:srgbClr val="303336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 b="1" dirty="0">
                <a:solidFill>
                  <a:srgbClr val="101094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200" dirty="0">
                <a:solidFill>
                  <a:srgbClr val="303336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 b="1" dirty="0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BigOrange</a:t>
            </a:r>
            <a:r>
              <a:rPr lang="en" sz="1200" dirty="0">
                <a:solidFill>
                  <a:srgbClr val="303336"/>
                </a:solidFill>
                <a:latin typeface="Consolas"/>
                <a:ea typeface="Consolas"/>
                <a:cs typeface="Consolas"/>
                <a:sym typeface="Consolas"/>
              </a:rPr>
              <a:t>(); </a:t>
            </a:r>
            <a:endParaRPr sz="1200" dirty="0">
              <a:solidFill>
                <a:srgbClr val="30333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508000" marR="50800" lvl="0" indent="4064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101094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endParaRPr sz="1200" dirty="0">
              <a:solidFill>
                <a:srgbClr val="30333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965200" marR="50800" lvl="0" indent="4064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101094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200" b="1" dirty="0">
                <a:solidFill>
                  <a:srgbClr val="303336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 b="1" dirty="0">
                <a:solidFill>
                  <a:srgbClr val="101094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200" dirty="0">
                <a:solidFill>
                  <a:srgbClr val="303336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 b="1" dirty="0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SmallOrange</a:t>
            </a:r>
            <a:r>
              <a:rPr lang="en" sz="1200" dirty="0">
                <a:solidFill>
                  <a:srgbClr val="303336"/>
                </a:solidFill>
                <a:latin typeface="Consolas"/>
                <a:ea typeface="Consolas"/>
                <a:cs typeface="Consolas"/>
                <a:sym typeface="Consolas"/>
              </a:rPr>
              <a:t>(); </a:t>
            </a:r>
            <a:endParaRPr sz="1200" dirty="0">
              <a:solidFill>
                <a:srgbClr val="30333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965200" marR="508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30333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508000" marR="508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303336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endParaRPr sz="1200" dirty="0">
              <a:solidFill>
                <a:srgbClr val="30333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508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303336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 dirty="0">
              <a:solidFill>
                <a:srgbClr val="30333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508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303336"/>
                </a:solidFill>
                <a:latin typeface="Consolas"/>
                <a:ea typeface="Consolas"/>
                <a:cs typeface="Consolas"/>
                <a:sym typeface="Consolas"/>
              </a:rPr>
              <a:t>…</a:t>
            </a:r>
            <a:endParaRPr sz="1200" dirty="0">
              <a:solidFill>
                <a:srgbClr val="30333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R="50800" lvl="0"/>
            <a:r>
              <a:rPr lang="en" sz="1200" b="1" dirty="0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FruitCreator</a:t>
            </a:r>
            <a:r>
              <a:rPr lang="en" sz="1200" dirty="0">
                <a:solidFill>
                  <a:srgbClr val="303336"/>
                </a:solidFill>
                <a:latin typeface="Consolas"/>
                <a:ea typeface="Consolas"/>
                <a:cs typeface="Consolas"/>
                <a:sym typeface="Consolas"/>
              </a:rPr>
              <a:t> fruitCreator = </a:t>
            </a:r>
            <a:r>
              <a:rPr lang="en" sz="1200" b="1" dirty="0">
                <a:solidFill>
                  <a:srgbClr val="101094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200" dirty="0">
                <a:solidFill>
                  <a:srgbClr val="303336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 b="1" dirty="0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OrangeCreator</a:t>
            </a:r>
            <a:r>
              <a:rPr lang="en" sz="1200" dirty="0">
                <a:solidFill>
                  <a:srgbClr val="303336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 sz="1200" dirty="0">
              <a:solidFill>
                <a:srgbClr val="30333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508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Fruit</a:t>
            </a:r>
            <a:r>
              <a:rPr lang="en" sz="1200" dirty="0">
                <a:solidFill>
                  <a:srgbClr val="303336"/>
                </a:solidFill>
                <a:latin typeface="Consolas"/>
                <a:ea typeface="Consolas"/>
                <a:cs typeface="Consolas"/>
                <a:sym typeface="Consolas"/>
              </a:rPr>
              <a:t> orange = fruitCreator.makeFruit(4) //returns </a:t>
            </a:r>
            <a:r>
              <a:rPr lang="en" sz="1200" i="1" dirty="0">
                <a:solidFill>
                  <a:srgbClr val="303336"/>
                </a:solidFill>
                <a:latin typeface="Consolas"/>
                <a:ea typeface="Consolas"/>
                <a:cs typeface="Consolas"/>
                <a:sym typeface="Consolas"/>
              </a:rPr>
              <a:t>SmallOrange</a:t>
            </a:r>
            <a:r>
              <a:rPr lang="en" sz="1200" dirty="0">
                <a:solidFill>
                  <a:srgbClr val="303336"/>
                </a:solidFill>
                <a:latin typeface="Consolas"/>
                <a:ea typeface="Consolas"/>
                <a:cs typeface="Consolas"/>
                <a:sym typeface="Consolas"/>
              </a:rPr>
              <a:t> instance</a:t>
            </a:r>
            <a:endParaRPr sz="1200" dirty="0">
              <a:solidFill>
                <a:srgbClr val="30333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1" name="Google Shape;161;p30"/>
          <p:cNvSpPr txBox="1">
            <a:spLocks noGrp="1"/>
          </p:cNvSpPr>
          <p:nvPr>
            <p:ph type="title"/>
          </p:nvPr>
        </p:nvSpPr>
        <p:spPr>
          <a:xfrm>
            <a:off x="211400" y="1107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Factory Method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2" name="Google Shape;162;p30"/>
          <p:cNvSpPr txBox="1"/>
          <p:nvPr/>
        </p:nvSpPr>
        <p:spPr>
          <a:xfrm>
            <a:off x="211400" y="797500"/>
            <a:ext cx="3483600" cy="20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11111"/>
                </a:solidFill>
                <a:latin typeface="Proxima Nova"/>
                <a:ea typeface="Proxima Nova"/>
                <a:cs typeface="Proxima Nova"/>
                <a:sym typeface="Proxima Nova"/>
              </a:rPr>
              <a:t>Druh objektu i jeho počáteční vlastnosti jsou dané přijatými parametry, případně i stavem objektu, který tovární metodu poskytuje.</a:t>
            </a:r>
            <a:endParaRPr>
              <a:solidFill>
                <a:srgbClr val="11111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1111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11111"/>
                </a:solidFill>
                <a:latin typeface="Proxima Nova"/>
                <a:ea typeface="Proxima Nova"/>
                <a:cs typeface="Proxima Nova"/>
                <a:sym typeface="Proxima Nova"/>
              </a:rPr>
              <a:t>Používá se tam, kde je vytvářený objekt nějakým způsobem odvozený od aktuální instance třídy, která Factory Method poskytuje. Tyto metody se používají hlavně u immutable tříd.</a:t>
            </a:r>
            <a:endParaRPr>
              <a:solidFill>
                <a:srgbClr val="11111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11111"/>
              </a:solidFill>
              <a:highlight>
                <a:srgbClr val="FAFAFA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1"/>
          <p:cNvSpPr txBox="1">
            <a:spLocks noGrp="1"/>
          </p:cNvSpPr>
          <p:nvPr>
            <p:ph type="title"/>
          </p:nvPr>
        </p:nvSpPr>
        <p:spPr>
          <a:xfrm>
            <a:off x="211400" y="1107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Abstract Factory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168" name="Google Shape;168;p31" descr="daum_equation_150372564655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148116" y="4991100"/>
            <a:ext cx="4284" cy="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31" descr="daum_equation_150372564655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300516" y="4991100"/>
            <a:ext cx="4284" cy="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31" descr="daum_equation_150372569960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452916" y="4991100"/>
            <a:ext cx="4284" cy="875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172" name="Google Shape;172;p31"/>
          <p:cNvSpPr txBox="1"/>
          <p:nvPr/>
        </p:nvSpPr>
        <p:spPr>
          <a:xfrm>
            <a:off x="211400" y="552325"/>
            <a:ext cx="8668800" cy="6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242729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Abstract Factory </a:t>
            </a:r>
            <a:r>
              <a:rPr lang="en">
                <a:solidFill>
                  <a:srgbClr val="242729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je abstraktním rozšířením </a:t>
            </a:r>
            <a:r>
              <a:rPr lang="en" i="1">
                <a:solidFill>
                  <a:srgbClr val="242729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Simple Factory</a:t>
            </a:r>
            <a:r>
              <a:rPr lang="en">
                <a:solidFill>
                  <a:srgbClr val="242729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, když chceme vytvářet celou rodinu objektů, ale v různých variantách. Z </a:t>
            </a:r>
            <a:r>
              <a:rPr lang="en" i="1">
                <a:solidFill>
                  <a:srgbClr val="242729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Factory Method</a:t>
            </a:r>
            <a:r>
              <a:rPr lang="en">
                <a:solidFill>
                  <a:srgbClr val="242729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 se zase přebírá to, že není třeba přesně specifikovat produkt, který vytváříme, ale pouze předepisujeme jaké typy objektů se mají vytvářet.</a:t>
            </a:r>
            <a:endParaRPr>
              <a:solidFill>
                <a:srgbClr val="242729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73" name="Google Shape;173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16850" y="1227925"/>
            <a:ext cx="6309700" cy="3081501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31"/>
          <p:cNvSpPr txBox="1"/>
          <p:nvPr/>
        </p:nvSpPr>
        <p:spPr>
          <a:xfrm>
            <a:off x="300525" y="4263475"/>
            <a:ext cx="8431500" cy="93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242729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Příkladem je grupa Volkswagen, která sdílí komponenty a postupy přes své dceřiné společnosti.</a:t>
            </a:r>
            <a:endParaRPr i="1">
              <a:solidFill>
                <a:srgbClr val="242729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242729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Existuje GroupAbstractFactory, která předepisuje co se má vyrábět v přes jaké rozhraní. Od ní jsou odděděné AudiFactory, SkodaFactory, VolkswagenFactory ...</a:t>
            </a:r>
            <a:endParaRPr i="1">
              <a:solidFill>
                <a:srgbClr val="242729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42729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32" descr="daum_equation_150372564655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148116" y="4991100"/>
            <a:ext cx="4284" cy="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32" descr="daum_equation_150372564655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300516" y="4991100"/>
            <a:ext cx="4284" cy="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32" descr="daum_equation_150372569960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452916" y="4991100"/>
            <a:ext cx="4284" cy="875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183" name="Google Shape;183;p32"/>
          <p:cNvSpPr txBox="1"/>
          <p:nvPr/>
        </p:nvSpPr>
        <p:spPr>
          <a:xfrm>
            <a:off x="3201800" y="23342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50800" marR="50800" lvl="0" indent="0" algn="l" rtl="0">
              <a:lnSpc>
                <a:spcPct val="115000"/>
              </a:lnSpc>
              <a:spcBef>
                <a:spcPts val="0"/>
              </a:spcBef>
              <a:spcAft>
                <a:spcPts val="1100"/>
              </a:spcAft>
              <a:buNone/>
            </a:pPr>
            <a:endParaRPr sz="1000">
              <a:solidFill>
                <a:srgbClr val="303336"/>
              </a:solidFill>
              <a:highlight>
                <a:srgbClr val="EFF0F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4" name="Google Shape;184;p32"/>
          <p:cNvSpPr txBox="1"/>
          <p:nvPr/>
        </p:nvSpPr>
        <p:spPr>
          <a:xfrm>
            <a:off x="375675" y="309850"/>
            <a:ext cx="4655700" cy="37290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508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101094"/>
                </a:solidFill>
                <a:latin typeface="Consolas"/>
                <a:ea typeface="Consolas"/>
                <a:cs typeface="Consolas"/>
                <a:sym typeface="Consolas"/>
              </a:rPr>
              <a:t>interface</a:t>
            </a:r>
            <a:r>
              <a:rPr lang="en" sz="1200" b="1">
                <a:solidFill>
                  <a:srgbClr val="303336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 b="1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PlantFactory</a:t>
            </a:r>
            <a:r>
              <a:rPr lang="en" sz="1200">
                <a:solidFill>
                  <a:srgbClr val="303336"/>
                </a:solidFill>
                <a:latin typeface="Consolas"/>
                <a:ea typeface="Consolas"/>
                <a:cs typeface="Consolas"/>
                <a:sym typeface="Consolas"/>
              </a:rPr>
              <a:t> { </a:t>
            </a:r>
            <a:endParaRPr sz="1200">
              <a:solidFill>
                <a:srgbClr val="30333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50800" marR="50800" lvl="0" indent="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Plant</a:t>
            </a:r>
            <a:r>
              <a:rPr lang="en" sz="1200" b="1">
                <a:solidFill>
                  <a:srgbClr val="303336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303336"/>
                </a:solidFill>
                <a:latin typeface="Consolas"/>
                <a:ea typeface="Consolas"/>
                <a:cs typeface="Consolas"/>
                <a:sym typeface="Consolas"/>
              </a:rPr>
              <a:t>makePlant(); </a:t>
            </a:r>
            <a:endParaRPr sz="1200">
              <a:solidFill>
                <a:srgbClr val="30333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50800" marR="50800" lvl="0" indent="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Picker</a:t>
            </a:r>
            <a:r>
              <a:rPr lang="en" sz="1200">
                <a:solidFill>
                  <a:srgbClr val="303336"/>
                </a:solidFill>
                <a:latin typeface="Consolas"/>
                <a:ea typeface="Consolas"/>
                <a:cs typeface="Consolas"/>
                <a:sym typeface="Consolas"/>
              </a:rPr>
              <a:t> makePicker(); </a:t>
            </a:r>
            <a:endParaRPr sz="1200">
              <a:solidFill>
                <a:srgbClr val="30333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508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03336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endParaRPr sz="1200">
              <a:solidFill>
                <a:srgbClr val="1010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508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101094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200" b="1">
                <a:solidFill>
                  <a:srgbClr val="303336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 b="1">
                <a:solidFill>
                  <a:srgbClr val="101094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" sz="1200" b="1">
                <a:solidFill>
                  <a:srgbClr val="303336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 b="1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AppleFactory</a:t>
            </a:r>
            <a:r>
              <a:rPr lang="en" sz="1200" b="1">
                <a:solidFill>
                  <a:srgbClr val="303336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 b="1">
                <a:solidFill>
                  <a:srgbClr val="101094"/>
                </a:solidFill>
                <a:latin typeface="Consolas"/>
                <a:ea typeface="Consolas"/>
                <a:cs typeface="Consolas"/>
                <a:sym typeface="Consolas"/>
              </a:rPr>
              <a:t>implements</a:t>
            </a:r>
            <a:r>
              <a:rPr lang="en" sz="1200" b="1">
                <a:solidFill>
                  <a:srgbClr val="303336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 b="1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PlantFactory</a:t>
            </a:r>
            <a:r>
              <a:rPr lang="en" sz="1200">
                <a:solidFill>
                  <a:srgbClr val="303336"/>
                </a:solidFill>
                <a:latin typeface="Consolas"/>
                <a:ea typeface="Consolas"/>
                <a:cs typeface="Consolas"/>
                <a:sym typeface="Consolas"/>
              </a:rPr>
              <a:t> { </a:t>
            </a:r>
            <a:endParaRPr sz="1200">
              <a:solidFill>
                <a:srgbClr val="30333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50800" marR="50800" lvl="0" indent="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Plant</a:t>
            </a:r>
            <a:r>
              <a:rPr lang="en" sz="1200">
                <a:solidFill>
                  <a:srgbClr val="303336"/>
                </a:solidFill>
                <a:latin typeface="Consolas"/>
                <a:ea typeface="Consolas"/>
                <a:cs typeface="Consolas"/>
                <a:sym typeface="Consolas"/>
              </a:rPr>
              <a:t> makePlant() { </a:t>
            </a:r>
            <a:endParaRPr sz="1200">
              <a:solidFill>
                <a:srgbClr val="30333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508000" marR="50800" lvl="0" indent="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101094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200" b="1">
                <a:solidFill>
                  <a:srgbClr val="303336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 b="1">
                <a:solidFill>
                  <a:srgbClr val="101094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200" b="1">
                <a:solidFill>
                  <a:srgbClr val="303336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 b="1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Apple</a:t>
            </a:r>
            <a:r>
              <a:rPr lang="en" sz="1200">
                <a:solidFill>
                  <a:srgbClr val="303336"/>
                </a:solidFill>
                <a:latin typeface="Consolas"/>
                <a:ea typeface="Consolas"/>
                <a:cs typeface="Consolas"/>
                <a:sym typeface="Consolas"/>
              </a:rPr>
              <a:t>(); </a:t>
            </a:r>
            <a:endParaRPr sz="1200">
              <a:solidFill>
                <a:srgbClr val="30333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508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03336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endParaRPr sz="1200">
              <a:solidFill>
                <a:srgbClr val="30333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508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Picker</a:t>
            </a:r>
            <a:r>
              <a:rPr lang="en" sz="1200">
                <a:solidFill>
                  <a:srgbClr val="303336"/>
                </a:solidFill>
                <a:latin typeface="Consolas"/>
                <a:ea typeface="Consolas"/>
                <a:cs typeface="Consolas"/>
                <a:sym typeface="Consolas"/>
              </a:rPr>
              <a:t> makePicker() {</a:t>
            </a:r>
            <a:endParaRPr sz="1200">
              <a:solidFill>
                <a:srgbClr val="30333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marR="508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101094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200" b="1">
                <a:solidFill>
                  <a:srgbClr val="303336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 b="1">
                <a:solidFill>
                  <a:srgbClr val="101094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200" b="1">
                <a:solidFill>
                  <a:srgbClr val="303336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 b="1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ApplePicker</a:t>
            </a:r>
            <a:r>
              <a:rPr lang="en" sz="1200">
                <a:solidFill>
                  <a:srgbClr val="303336"/>
                </a:solidFill>
                <a:latin typeface="Consolas"/>
                <a:ea typeface="Consolas"/>
                <a:cs typeface="Consolas"/>
                <a:sym typeface="Consolas"/>
              </a:rPr>
              <a:t>(); </a:t>
            </a:r>
            <a:endParaRPr sz="1200">
              <a:solidFill>
                <a:srgbClr val="30333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508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03336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endParaRPr sz="1200">
              <a:solidFill>
                <a:srgbClr val="30333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508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03336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endParaRPr sz="1200">
              <a:solidFill>
                <a:srgbClr val="1010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508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101094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200" b="1">
                <a:solidFill>
                  <a:srgbClr val="303336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 b="1">
                <a:solidFill>
                  <a:srgbClr val="101094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" sz="1200" b="1">
                <a:solidFill>
                  <a:srgbClr val="303336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 b="1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OrangeFactory</a:t>
            </a:r>
            <a:r>
              <a:rPr lang="en" sz="1200" b="1">
                <a:solidFill>
                  <a:srgbClr val="303336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 b="1">
                <a:solidFill>
                  <a:srgbClr val="101094"/>
                </a:solidFill>
                <a:latin typeface="Consolas"/>
                <a:ea typeface="Consolas"/>
                <a:cs typeface="Consolas"/>
                <a:sym typeface="Consolas"/>
              </a:rPr>
              <a:t>implements</a:t>
            </a:r>
            <a:r>
              <a:rPr lang="en" sz="1200" b="1">
                <a:solidFill>
                  <a:srgbClr val="303336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 b="1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PlantFactory</a:t>
            </a:r>
            <a:r>
              <a:rPr lang="en" sz="1200">
                <a:solidFill>
                  <a:srgbClr val="303336"/>
                </a:solidFill>
                <a:latin typeface="Consolas"/>
                <a:ea typeface="Consolas"/>
                <a:cs typeface="Consolas"/>
                <a:sym typeface="Consolas"/>
              </a:rPr>
              <a:t> { </a:t>
            </a:r>
            <a:endParaRPr sz="1200">
              <a:solidFill>
                <a:srgbClr val="30333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508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Plant</a:t>
            </a:r>
            <a:r>
              <a:rPr lang="en" sz="1200" b="1">
                <a:solidFill>
                  <a:srgbClr val="303336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303336"/>
                </a:solidFill>
                <a:latin typeface="Consolas"/>
                <a:ea typeface="Consolas"/>
                <a:cs typeface="Consolas"/>
                <a:sym typeface="Consolas"/>
              </a:rPr>
              <a:t>makePlant() { </a:t>
            </a:r>
            <a:endParaRPr sz="1200">
              <a:solidFill>
                <a:srgbClr val="30333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marR="508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101094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200" b="1">
                <a:solidFill>
                  <a:srgbClr val="303336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 b="1">
                <a:solidFill>
                  <a:srgbClr val="101094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200" b="1">
                <a:solidFill>
                  <a:srgbClr val="303336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 b="1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Orange</a:t>
            </a:r>
            <a:r>
              <a:rPr lang="en" sz="1200">
                <a:solidFill>
                  <a:srgbClr val="303336"/>
                </a:solidFill>
                <a:latin typeface="Consolas"/>
                <a:ea typeface="Consolas"/>
                <a:cs typeface="Consolas"/>
                <a:sym typeface="Consolas"/>
              </a:rPr>
              <a:t>(); </a:t>
            </a:r>
            <a:endParaRPr sz="1200">
              <a:solidFill>
                <a:srgbClr val="30333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508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03336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endParaRPr sz="1200">
              <a:solidFill>
                <a:srgbClr val="30333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508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Picker</a:t>
            </a:r>
            <a:r>
              <a:rPr lang="en" sz="1200">
                <a:solidFill>
                  <a:srgbClr val="303336"/>
                </a:solidFill>
                <a:latin typeface="Consolas"/>
                <a:ea typeface="Consolas"/>
                <a:cs typeface="Consolas"/>
                <a:sym typeface="Consolas"/>
              </a:rPr>
              <a:t> makePicker() { </a:t>
            </a:r>
            <a:endParaRPr sz="1200">
              <a:solidFill>
                <a:srgbClr val="30333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marR="508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101094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200" b="1">
                <a:solidFill>
                  <a:srgbClr val="303336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 b="1">
                <a:solidFill>
                  <a:srgbClr val="101094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200" b="1">
                <a:solidFill>
                  <a:srgbClr val="303336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 b="1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OrangePicker</a:t>
            </a:r>
            <a:r>
              <a:rPr lang="en" sz="1200">
                <a:solidFill>
                  <a:srgbClr val="303336"/>
                </a:solidFill>
                <a:latin typeface="Consolas"/>
                <a:ea typeface="Consolas"/>
                <a:cs typeface="Consolas"/>
                <a:sym typeface="Consolas"/>
              </a:rPr>
              <a:t>(); </a:t>
            </a:r>
            <a:endParaRPr sz="1200">
              <a:solidFill>
                <a:srgbClr val="30333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marR="508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03336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endParaRPr sz="1200">
              <a:solidFill>
                <a:srgbClr val="30333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508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03336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30333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508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30333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508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30333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508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10109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5" name="Google Shape;185;p32"/>
          <p:cNvSpPr txBox="1"/>
          <p:nvPr/>
        </p:nvSpPr>
        <p:spPr>
          <a:xfrm>
            <a:off x="5204925" y="335650"/>
            <a:ext cx="3865200" cy="36687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508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101094"/>
                </a:solidFill>
                <a:latin typeface="Consolas"/>
                <a:ea typeface="Consolas"/>
                <a:cs typeface="Consolas"/>
                <a:sym typeface="Consolas"/>
              </a:rPr>
              <a:t>abstract class</a:t>
            </a:r>
            <a:r>
              <a:rPr lang="en" sz="1200" b="1">
                <a:solidFill>
                  <a:srgbClr val="303336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 b="1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Plant</a:t>
            </a:r>
            <a:r>
              <a:rPr lang="en" sz="1200">
                <a:solidFill>
                  <a:srgbClr val="303336"/>
                </a:solidFill>
                <a:latin typeface="Consolas"/>
                <a:ea typeface="Consolas"/>
                <a:cs typeface="Consolas"/>
                <a:sym typeface="Consolas"/>
              </a:rPr>
              <a:t> { </a:t>
            </a:r>
            <a:endParaRPr sz="1200">
              <a:solidFill>
                <a:srgbClr val="30333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50800" marR="50800" lvl="0" indent="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200">
              <a:solidFill>
                <a:srgbClr val="30333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508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03336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endParaRPr sz="1200">
              <a:solidFill>
                <a:srgbClr val="1010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508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1010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508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101094"/>
                </a:solidFill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lang="en" sz="1200" b="1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Apple</a:t>
            </a:r>
            <a:r>
              <a:rPr lang="en" sz="1200" b="1">
                <a:solidFill>
                  <a:srgbClr val="101094"/>
                </a:solidFill>
                <a:latin typeface="Consolas"/>
                <a:ea typeface="Consolas"/>
                <a:cs typeface="Consolas"/>
                <a:sym typeface="Consolas"/>
              </a:rPr>
              <a:t> extends Plant {</a:t>
            </a:r>
            <a:endParaRPr sz="1200" b="1">
              <a:solidFill>
                <a:srgbClr val="1010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508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101094"/>
                </a:solidFill>
                <a:latin typeface="Consolas"/>
                <a:ea typeface="Consolas"/>
                <a:cs typeface="Consolas"/>
                <a:sym typeface="Consolas"/>
              </a:rPr>
              <a:t>     …</a:t>
            </a:r>
            <a:endParaRPr sz="1200" b="1">
              <a:solidFill>
                <a:srgbClr val="1010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508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10109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 b="1">
              <a:solidFill>
                <a:srgbClr val="1010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508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1010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508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101094"/>
                </a:solidFill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lang="en" sz="1200" b="1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Orange</a:t>
            </a:r>
            <a:r>
              <a:rPr lang="en" sz="1200" b="1">
                <a:solidFill>
                  <a:srgbClr val="101094"/>
                </a:solidFill>
                <a:latin typeface="Consolas"/>
                <a:ea typeface="Consolas"/>
                <a:cs typeface="Consolas"/>
                <a:sym typeface="Consolas"/>
              </a:rPr>
              <a:t> extends Plant {</a:t>
            </a:r>
            <a:endParaRPr sz="1200" b="1">
              <a:solidFill>
                <a:srgbClr val="1010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508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101094"/>
                </a:solidFill>
                <a:latin typeface="Consolas"/>
                <a:ea typeface="Consolas"/>
                <a:cs typeface="Consolas"/>
                <a:sym typeface="Consolas"/>
              </a:rPr>
              <a:t>     …</a:t>
            </a:r>
            <a:endParaRPr sz="1200" b="1">
              <a:solidFill>
                <a:srgbClr val="1010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508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10109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 b="1">
              <a:solidFill>
                <a:srgbClr val="1010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508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1010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508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101094"/>
                </a:solidFill>
                <a:latin typeface="Consolas"/>
                <a:ea typeface="Consolas"/>
                <a:cs typeface="Consolas"/>
                <a:sym typeface="Consolas"/>
              </a:rPr>
              <a:t>abstract class</a:t>
            </a:r>
            <a:r>
              <a:rPr lang="en" sz="1200" b="1">
                <a:solidFill>
                  <a:srgbClr val="303336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 b="1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Picker</a:t>
            </a:r>
            <a:r>
              <a:rPr lang="en" sz="1200">
                <a:solidFill>
                  <a:srgbClr val="303336"/>
                </a:solidFill>
                <a:latin typeface="Consolas"/>
                <a:ea typeface="Consolas"/>
                <a:cs typeface="Consolas"/>
                <a:sym typeface="Consolas"/>
              </a:rPr>
              <a:t> { </a:t>
            </a:r>
            <a:endParaRPr sz="1200">
              <a:solidFill>
                <a:srgbClr val="30333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50800" marR="50800" lvl="0" indent="4064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200">
              <a:solidFill>
                <a:srgbClr val="30333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508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03336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30333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508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30333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508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101094"/>
                </a:solidFill>
                <a:latin typeface="Consolas"/>
                <a:ea typeface="Consolas"/>
                <a:cs typeface="Consolas"/>
                <a:sym typeface="Consolas"/>
              </a:rPr>
              <a:t>abstract class</a:t>
            </a:r>
            <a:r>
              <a:rPr lang="en" sz="1200" b="1">
                <a:solidFill>
                  <a:srgbClr val="303336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 b="1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ApplePicker</a:t>
            </a:r>
            <a:r>
              <a:rPr lang="en" sz="1200">
                <a:solidFill>
                  <a:srgbClr val="303336"/>
                </a:solidFill>
                <a:latin typeface="Consolas"/>
                <a:ea typeface="Consolas"/>
                <a:cs typeface="Consolas"/>
                <a:sym typeface="Consolas"/>
              </a:rPr>
              <a:t> extends </a:t>
            </a:r>
            <a:r>
              <a:rPr lang="en" sz="1200" b="1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Picker</a:t>
            </a:r>
            <a:r>
              <a:rPr lang="en" sz="1200">
                <a:solidFill>
                  <a:srgbClr val="303336"/>
                </a:solidFill>
                <a:latin typeface="Consolas"/>
                <a:ea typeface="Consolas"/>
                <a:cs typeface="Consolas"/>
                <a:sym typeface="Consolas"/>
              </a:rPr>
              <a:t> { </a:t>
            </a:r>
            <a:endParaRPr sz="1200">
              <a:solidFill>
                <a:srgbClr val="30333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50800" marR="50800" lvl="0" indent="4064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200">
              <a:solidFill>
                <a:srgbClr val="30333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508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03336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30333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508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10109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6" name="Google Shape;186;p32"/>
          <p:cNvSpPr txBox="1"/>
          <p:nvPr/>
        </p:nvSpPr>
        <p:spPr>
          <a:xfrm>
            <a:off x="2765900" y="4121675"/>
            <a:ext cx="4558800" cy="8703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508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PlantFactory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appleFactory = </a:t>
            </a:r>
            <a:r>
              <a:rPr lang="en" sz="1200" b="1">
                <a:solidFill>
                  <a:srgbClr val="101094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 b="1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AppleFactory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();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marR="508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PlantFactory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orangeFactory = </a:t>
            </a:r>
            <a:r>
              <a:rPr lang="en" sz="1200" b="1">
                <a:solidFill>
                  <a:srgbClr val="101094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 b="1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OrangeFactory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();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marR="508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Plant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apple = appleFactory.makePlant();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marR="508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200" b="1">
              <a:solidFill>
                <a:srgbClr val="1010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508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30333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508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30333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508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10109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7" name="Google Shape;187;p32"/>
          <p:cNvSpPr txBox="1"/>
          <p:nvPr/>
        </p:nvSpPr>
        <p:spPr>
          <a:xfrm>
            <a:off x="304800" y="0"/>
            <a:ext cx="30000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242729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Vytváření produktů:</a:t>
            </a:r>
            <a:endParaRPr b="1"/>
          </a:p>
        </p:txBody>
      </p:sp>
      <p:sp>
        <p:nvSpPr>
          <p:cNvPr id="188" name="Google Shape;188;p32"/>
          <p:cNvSpPr txBox="1"/>
          <p:nvPr/>
        </p:nvSpPr>
        <p:spPr>
          <a:xfrm>
            <a:off x="5170400" y="0"/>
            <a:ext cx="25794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242729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Produkty:</a:t>
            </a:r>
            <a:endParaRPr b="1"/>
          </a:p>
        </p:txBody>
      </p:sp>
      <p:sp>
        <p:nvSpPr>
          <p:cNvPr id="189" name="Google Shape;189;p32"/>
          <p:cNvSpPr txBox="1"/>
          <p:nvPr/>
        </p:nvSpPr>
        <p:spPr>
          <a:xfrm>
            <a:off x="1935800" y="4121675"/>
            <a:ext cx="8301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242729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Client:</a:t>
            </a:r>
            <a:endParaRPr b="1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3"/>
          <p:cNvSpPr txBox="1">
            <a:spLocks noGrp="1"/>
          </p:cNvSpPr>
          <p:nvPr>
            <p:ph type="title"/>
          </p:nvPr>
        </p:nvSpPr>
        <p:spPr>
          <a:xfrm>
            <a:off x="211400" y="1107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Prototype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195" name="Google Shape;195;p33" descr="daum_equation_150372564655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148116" y="4991100"/>
            <a:ext cx="4284" cy="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33" descr="daum_equation_150372564655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300516" y="4991100"/>
            <a:ext cx="4284" cy="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33" descr="daum_equation_150372569960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452916" y="4991100"/>
            <a:ext cx="4284" cy="875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199" name="Google Shape;199;p33"/>
          <p:cNvSpPr txBox="1"/>
          <p:nvPr/>
        </p:nvSpPr>
        <p:spPr>
          <a:xfrm>
            <a:off x="300525" y="1323950"/>
            <a:ext cx="8843400" cy="8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>
                <a:solidFill>
                  <a:srgbClr val="242729"/>
                </a:solidFill>
                <a:latin typeface="Proxima Nova"/>
                <a:ea typeface="Proxima Nova"/>
                <a:cs typeface="Proxima Nova"/>
                <a:sym typeface="Proxima Nova"/>
              </a:rPr>
              <a:t>Prototype pattern</a:t>
            </a:r>
            <a:r>
              <a:rPr lang="en">
                <a:solidFill>
                  <a:srgbClr val="242729"/>
                </a:solidFill>
                <a:latin typeface="Proxima Nova"/>
                <a:ea typeface="Proxima Nova"/>
                <a:cs typeface="Proxima Nova"/>
                <a:sym typeface="Proxima Nova"/>
              </a:rPr>
              <a:t> = kontrolované vytváření kopií objektů. Zavedeme interface </a:t>
            </a:r>
            <a:r>
              <a:rPr lang="en" i="1">
                <a:solidFill>
                  <a:srgbClr val="242729"/>
                </a:solidFill>
                <a:latin typeface="Proxima Nova"/>
                <a:ea typeface="Proxima Nova"/>
                <a:cs typeface="Proxima Nova"/>
                <a:sym typeface="Proxima Nova"/>
              </a:rPr>
              <a:t>Cloneable</a:t>
            </a:r>
            <a:r>
              <a:rPr lang="en">
                <a:solidFill>
                  <a:srgbClr val="242729"/>
                </a:solidFill>
                <a:latin typeface="Proxima Nova"/>
                <a:ea typeface="Proxima Nova"/>
                <a:cs typeface="Proxima Nova"/>
                <a:sym typeface="Proxima Nova"/>
              </a:rPr>
              <a:t>,ten předepisuje metodu </a:t>
            </a:r>
            <a:r>
              <a:rPr lang="en" i="1">
                <a:solidFill>
                  <a:srgbClr val="242729"/>
                </a:solidFill>
                <a:latin typeface="Proxima Nova"/>
                <a:ea typeface="Proxima Nova"/>
                <a:cs typeface="Proxima Nova"/>
                <a:sym typeface="Proxima Nova"/>
              </a:rPr>
              <a:t>clone(), </a:t>
            </a:r>
            <a:r>
              <a:rPr lang="en">
                <a:solidFill>
                  <a:srgbClr val="242729"/>
                </a:solidFill>
                <a:latin typeface="Proxima Nova"/>
                <a:ea typeface="Proxima Nova"/>
                <a:cs typeface="Proxima Nova"/>
                <a:sym typeface="Proxima Nova"/>
              </a:rPr>
              <a:t>kterou musí implementovat všechny odvozené třídy. Odvozené třídy v metodě clone vytvoří kopii sebe sama.</a:t>
            </a:r>
            <a:endParaRPr>
              <a:solidFill>
                <a:srgbClr val="24272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b="1" i="1">
                <a:solidFill>
                  <a:srgbClr val="242729"/>
                </a:solidFill>
                <a:latin typeface="Proxima Nova"/>
                <a:ea typeface="Proxima Nova"/>
                <a:cs typeface="Proxima Nova"/>
                <a:sym typeface="Proxima Nova"/>
              </a:rPr>
              <a:t>Shallow copy </a:t>
            </a:r>
            <a:r>
              <a:rPr lang="en">
                <a:solidFill>
                  <a:srgbClr val="242729"/>
                </a:solidFill>
                <a:latin typeface="Proxima Nova"/>
                <a:ea typeface="Proxima Nova"/>
                <a:cs typeface="Proxima Nova"/>
                <a:sym typeface="Proxima Nova"/>
              </a:rPr>
              <a:t>- </a:t>
            </a:r>
            <a:r>
              <a:rPr lang="en" i="1">
                <a:solidFill>
                  <a:srgbClr val="242729"/>
                </a:solidFill>
                <a:latin typeface="Proxima Nova"/>
                <a:ea typeface="Proxima Nova"/>
                <a:cs typeface="Proxima Nova"/>
                <a:sym typeface="Proxima Nova"/>
              </a:rPr>
              <a:t>clone()</a:t>
            </a:r>
            <a:r>
              <a:rPr lang="en">
                <a:solidFill>
                  <a:srgbClr val="242729"/>
                </a:solidFill>
                <a:latin typeface="Proxima Nova"/>
                <a:ea typeface="Proxima Nova"/>
                <a:cs typeface="Proxima Nova"/>
                <a:sym typeface="Proxima Nova"/>
              </a:rPr>
              <a:t> vytvoří novou instanci té samé třídy a nastaví všechny atributy na hodnoty atributů z instance na které voláme </a:t>
            </a:r>
            <a:r>
              <a:rPr lang="en" i="1">
                <a:solidFill>
                  <a:srgbClr val="242729"/>
                </a:solidFill>
                <a:latin typeface="Proxima Nova"/>
                <a:ea typeface="Proxima Nova"/>
                <a:cs typeface="Proxima Nova"/>
                <a:sym typeface="Proxima Nova"/>
              </a:rPr>
              <a:t>clone()</a:t>
            </a:r>
            <a:r>
              <a:rPr lang="en">
                <a:solidFill>
                  <a:srgbClr val="242729"/>
                </a:solidFill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endParaRPr>
              <a:solidFill>
                <a:srgbClr val="24272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b="1" i="1">
                <a:solidFill>
                  <a:srgbClr val="242729"/>
                </a:solidFill>
                <a:latin typeface="Proxima Nova"/>
                <a:ea typeface="Proxima Nova"/>
                <a:cs typeface="Proxima Nova"/>
                <a:sym typeface="Proxima Nova"/>
              </a:rPr>
              <a:t>Deep copy </a:t>
            </a:r>
            <a:r>
              <a:rPr lang="en">
                <a:solidFill>
                  <a:srgbClr val="242729"/>
                </a:solidFill>
                <a:latin typeface="Proxima Nova"/>
                <a:ea typeface="Proxima Nova"/>
                <a:cs typeface="Proxima Nova"/>
                <a:sym typeface="Proxima Nova"/>
              </a:rPr>
              <a:t>- </a:t>
            </a:r>
            <a:r>
              <a:rPr lang="en" i="1">
                <a:solidFill>
                  <a:srgbClr val="242729"/>
                </a:solidFill>
                <a:latin typeface="Proxima Nova"/>
                <a:ea typeface="Proxima Nova"/>
                <a:cs typeface="Proxima Nova"/>
                <a:sym typeface="Proxima Nova"/>
              </a:rPr>
              <a:t>clone() </a:t>
            </a:r>
            <a:r>
              <a:rPr lang="en">
                <a:solidFill>
                  <a:srgbClr val="242729"/>
                </a:solidFill>
                <a:latin typeface="Proxima Nova"/>
                <a:ea typeface="Proxima Nova"/>
                <a:cs typeface="Proxima Nova"/>
                <a:sym typeface="Proxima Nova"/>
              </a:rPr>
              <a:t>provede shallow copy a pak </a:t>
            </a:r>
            <a:r>
              <a:rPr lang="en" i="1">
                <a:solidFill>
                  <a:srgbClr val="242729"/>
                </a:solidFill>
                <a:latin typeface="Proxima Nova"/>
                <a:ea typeface="Proxima Nova"/>
                <a:cs typeface="Proxima Nova"/>
                <a:sym typeface="Proxima Nova"/>
              </a:rPr>
              <a:t>clone()</a:t>
            </a:r>
            <a:r>
              <a:rPr lang="en">
                <a:solidFill>
                  <a:srgbClr val="242729"/>
                </a:solidFill>
                <a:latin typeface="Proxima Nova"/>
                <a:ea typeface="Proxima Nova"/>
                <a:cs typeface="Proxima Nova"/>
                <a:sym typeface="Proxima Nova"/>
              </a:rPr>
              <a:t> i všech navázaných objektů. Naklonuje celý objektový graf. Hloubka kopie může být různá.</a:t>
            </a:r>
            <a:endParaRPr>
              <a:solidFill>
                <a:srgbClr val="24272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endParaRPr sz="1200">
              <a:solidFill>
                <a:srgbClr val="24272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00" name="Google Shape;200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75475" y="2177755"/>
            <a:ext cx="5257488" cy="2813336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33"/>
          <p:cNvSpPr txBox="1"/>
          <p:nvPr/>
        </p:nvSpPr>
        <p:spPr>
          <a:xfrm>
            <a:off x="6292293" y="2525217"/>
            <a:ext cx="909000" cy="2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lang="en" sz="1200" i="1">
                <a:solidFill>
                  <a:srgbClr val="242729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Cloneable</a:t>
            </a:r>
            <a:endParaRPr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4"/>
          <p:cNvSpPr txBox="1">
            <a:spLocks noGrp="1"/>
          </p:cNvSpPr>
          <p:nvPr>
            <p:ph type="title"/>
          </p:nvPr>
        </p:nvSpPr>
        <p:spPr>
          <a:xfrm>
            <a:off x="211400" y="1107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Prototype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207" name="Google Shape;207;p34" descr="daum_equation_150372564655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148116" y="4991100"/>
            <a:ext cx="4284" cy="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34" descr="daum_equation_150372564655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300516" y="4991100"/>
            <a:ext cx="4284" cy="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34" descr="daum_equation_150372569960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452916" y="4991100"/>
            <a:ext cx="4284" cy="875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211" name="Google Shape;211;p34"/>
          <p:cNvSpPr txBox="1"/>
          <p:nvPr/>
        </p:nvSpPr>
        <p:spPr>
          <a:xfrm>
            <a:off x="1557575" y="3726350"/>
            <a:ext cx="7328700" cy="9966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508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…</a:t>
            </a:r>
            <a:endParaRPr sz="1200" b="1">
              <a:solidFill>
                <a:srgbClr val="2B91A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Employee employee = </a:t>
            </a:r>
            <a:r>
              <a:rPr lang="en" sz="1200" b="1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new 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Employee(</a:t>
            </a:r>
            <a:r>
              <a:rPr lang="en" sz="1200" b="1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"Karel Novak"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 b="1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new 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Address(</a:t>
            </a:r>
            <a:r>
              <a:rPr lang="en" sz="1200" b="1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"Karlova 12"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));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Employee employeeCopy = (Employee) employee.clone();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marR="508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2B91A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508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30333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508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30333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508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10109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2" name="Google Shape;212;p34"/>
          <p:cNvSpPr txBox="1"/>
          <p:nvPr/>
        </p:nvSpPr>
        <p:spPr>
          <a:xfrm>
            <a:off x="4339775" y="683400"/>
            <a:ext cx="4546500" cy="29061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Employee </a:t>
            </a:r>
            <a:r>
              <a:rPr lang="en" sz="1200" b="1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implements 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Cloneable {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 b="1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private 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lang="en" sz="1200" b="1">
                <a:solidFill>
                  <a:srgbClr val="660E7A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 b="1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private 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Address </a:t>
            </a:r>
            <a:r>
              <a:rPr lang="en" sz="1200" b="1">
                <a:solidFill>
                  <a:srgbClr val="660E7A"/>
                </a:solidFill>
                <a:latin typeface="Consolas"/>
                <a:ea typeface="Consolas"/>
                <a:cs typeface="Consolas"/>
                <a:sym typeface="Consolas"/>
              </a:rPr>
              <a:t>address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 b="1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Employee(String name, Address address){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 b="1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200" b="1">
                <a:solidFill>
                  <a:srgbClr val="660E7A"/>
                </a:solidFill>
                <a:latin typeface="Consolas"/>
                <a:ea typeface="Consolas"/>
                <a:cs typeface="Consolas"/>
                <a:sym typeface="Consolas"/>
              </a:rPr>
              <a:t>name 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= name;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 b="1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200" b="1">
                <a:solidFill>
                  <a:srgbClr val="660E7A"/>
                </a:solidFill>
                <a:latin typeface="Consolas"/>
                <a:ea typeface="Consolas"/>
                <a:cs typeface="Consolas"/>
                <a:sym typeface="Consolas"/>
              </a:rPr>
              <a:t>address 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= address;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200">
              <a:solidFill>
                <a:srgbClr val="8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 b="1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Cloneable clone() {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 b="1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return new 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Employee(</a:t>
            </a:r>
            <a:r>
              <a:rPr lang="en" sz="1200" b="1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200" b="1">
                <a:solidFill>
                  <a:srgbClr val="660E7A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, (Address) </a:t>
            </a:r>
            <a:r>
              <a:rPr lang="en" sz="1200" b="1">
                <a:solidFill>
                  <a:srgbClr val="660E7A"/>
                </a:solidFill>
                <a:latin typeface="Consolas"/>
                <a:ea typeface="Consolas"/>
                <a:cs typeface="Consolas"/>
                <a:sym typeface="Consolas"/>
              </a:rPr>
              <a:t>address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.clone());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3848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marR="508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2B91A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508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30333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508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30333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508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30333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508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10109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3" name="Google Shape;213;p34"/>
          <p:cNvSpPr txBox="1"/>
          <p:nvPr/>
        </p:nvSpPr>
        <p:spPr>
          <a:xfrm>
            <a:off x="375550" y="683400"/>
            <a:ext cx="3814200" cy="29061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public interface 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Cloneable {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Cloneable clone();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Address </a:t>
            </a:r>
            <a:r>
              <a:rPr lang="en" sz="1200" b="1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implements 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Cloneable {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 b="1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private 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lang="en" sz="1200" b="1">
                <a:solidFill>
                  <a:srgbClr val="660E7A"/>
                </a:solidFill>
                <a:latin typeface="Consolas"/>
                <a:ea typeface="Consolas"/>
                <a:cs typeface="Consolas"/>
                <a:sym typeface="Consolas"/>
              </a:rPr>
              <a:t>street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 b="1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Address(String street){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 b="1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200" b="1">
                <a:solidFill>
                  <a:srgbClr val="660E7A"/>
                </a:solidFill>
                <a:latin typeface="Consolas"/>
                <a:ea typeface="Consolas"/>
                <a:cs typeface="Consolas"/>
                <a:sym typeface="Consolas"/>
              </a:rPr>
              <a:t>street 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= street;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200">
              <a:solidFill>
                <a:srgbClr val="8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 b="1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Cloneable clone() {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 b="1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return new 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Address(</a:t>
            </a:r>
            <a:r>
              <a:rPr lang="en" sz="1200" b="1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200" b="1">
                <a:solidFill>
                  <a:srgbClr val="660E7A"/>
                </a:solidFill>
                <a:latin typeface="Consolas"/>
                <a:ea typeface="Consolas"/>
                <a:cs typeface="Consolas"/>
                <a:sym typeface="Consolas"/>
              </a:rPr>
              <a:t>street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30333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508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30333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508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30333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508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10109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4" name="Google Shape;214;p34"/>
          <p:cNvSpPr txBox="1"/>
          <p:nvPr/>
        </p:nvSpPr>
        <p:spPr>
          <a:xfrm>
            <a:off x="375550" y="3726350"/>
            <a:ext cx="8301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242729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Client:</a:t>
            </a:r>
            <a:endParaRPr b="1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467544" y="1434790"/>
            <a:ext cx="8229600" cy="3286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214313" indent="-214313">
              <a:spcBef>
                <a:spcPts val="0"/>
              </a:spcBef>
              <a:buSzPts val="2800"/>
            </a:pPr>
            <a:r>
              <a:rPr lang="pl-PL" sz="2100" dirty="0">
                <a:solidFill>
                  <a:schemeClr val="tx1"/>
                </a:solidFill>
              </a:rPr>
              <a:t>Deklarace záměru:</a:t>
            </a:r>
            <a:endParaRPr dirty="0">
              <a:solidFill>
                <a:schemeClr val="tx1"/>
              </a:solidFill>
            </a:endParaRPr>
          </a:p>
          <a:p>
            <a:pPr marL="557213" lvl="1" indent="-214313">
              <a:spcBef>
                <a:spcPts val="810"/>
              </a:spcBef>
              <a:buSzPts val="2400"/>
            </a:pPr>
            <a:r>
              <a:rPr lang="pl-PL" sz="1800" dirty="0">
                <a:solidFill>
                  <a:schemeClr val="tx1"/>
                </a:solidFill>
              </a:rPr>
              <a:t>oddělení konstrukce složitého objektu od jeho reprezentace </a:t>
            </a:r>
            <a:endParaRPr dirty="0">
              <a:solidFill>
                <a:schemeClr val="tx1"/>
              </a:solidFill>
            </a:endParaRPr>
          </a:p>
          <a:p>
            <a:pPr marL="557213" lvl="1" indent="-214313">
              <a:spcBef>
                <a:spcPts val="810"/>
              </a:spcBef>
              <a:buSzPts val="2400"/>
            </a:pPr>
            <a:r>
              <a:rPr lang="pl-PL" sz="1800" dirty="0">
                <a:solidFill>
                  <a:schemeClr val="tx1"/>
                </a:solidFill>
              </a:rPr>
              <a:t>pokud má být algoritmus pro vytváření složitého objektu nezávislý na vytváření částí</a:t>
            </a:r>
            <a:endParaRPr sz="1800" dirty="0">
              <a:solidFill>
                <a:schemeClr val="tx1"/>
              </a:solidFill>
            </a:endParaRPr>
          </a:p>
          <a:p>
            <a:pPr marL="557213" lvl="1" indent="-214313">
              <a:spcBef>
                <a:spcPts val="810"/>
              </a:spcBef>
              <a:buSzPts val="2400"/>
            </a:pPr>
            <a:r>
              <a:rPr lang="pl-PL" sz="1800" dirty="0">
                <a:solidFill>
                  <a:schemeClr val="tx1"/>
                </a:solidFill>
              </a:rPr>
              <a:t>pokud lze objekt reprezentovat různými způsoby</a:t>
            </a:r>
            <a:endParaRPr sz="1800" dirty="0">
              <a:solidFill>
                <a:schemeClr val="tx1"/>
              </a:solidFill>
            </a:endParaRPr>
          </a:p>
          <a:p>
            <a:pPr marL="214313" indent="-214313">
              <a:spcBef>
                <a:spcPts val="870"/>
              </a:spcBef>
              <a:buSzPts val="2800"/>
            </a:pPr>
            <a:r>
              <a:rPr lang="pl-PL" sz="2100" dirty="0">
                <a:solidFill>
                  <a:schemeClr val="tx1"/>
                </a:solidFill>
              </a:rPr>
              <a:t>Motivační příklad:</a:t>
            </a:r>
            <a:endParaRPr dirty="0">
              <a:solidFill>
                <a:schemeClr val="tx1"/>
              </a:solidFill>
            </a:endParaRPr>
          </a:p>
          <a:p>
            <a:pPr marL="557213" lvl="1" indent="-214313">
              <a:spcBef>
                <a:spcPts val="810"/>
              </a:spcBef>
              <a:buSzPts val="2400"/>
            </a:pPr>
            <a:r>
              <a:rPr lang="pl-PL" sz="1800" dirty="0">
                <a:solidFill>
                  <a:schemeClr val="tx1"/>
                </a:solidFill>
              </a:rPr>
              <a:t>editor dokumentu v RTF by měl umět pracovat </a:t>
            </a:r>
            <a:br>
              <a:rPr lang="pl-PL" sz="1800" dirty="0">
                <a:solidFill>
                  <a:schemeClr val="tx1"/>
                </a:solidFill>
              </a:rPr>
            </a:br>
            <a:r>
              <a:rPr lang="pl-PL" sz="1800" dirty="0">
                <a:solidFill>
                  <a:schemeClr val="tx1"/>
                </a:solidFill>
              </a:rPr>
              <a:t>s různými reprezentacemi textu (ASCII, TeX, …)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467544" y="30349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r>
              <a:rPr lang="pl-PL" dirty="0">
                <a:solidFill>
                  <a:schemeClr val="tx1"/>
                </a:solidFill>
              </a:rPr>
              <a:t>VZOR: BUILDER</a:t>
            </a:r>
            <a:r>
              <a:rPr lang="en-US" dirty="0">
                <a:solidFill>
                  <a:schemeClr val="tx1"/>
                </a:solidFill>
              </a:rPr>
              <a:t> (</a:t>
            </a:r>
            <a:r>
              <a:rPr lang="en-US" dirty="0" err="1">
                <a:solidFill>
                  <a:schemeClr val="tx1"/>
                </a:solidFill>
              </a:rPr>
              <a:t>stavitel</a:t>
            </a:r>
            <a:r>
              <a:rPr lang="en-US" dirty="0">
                <a:solidFill>
                  <a:schemeClr val="tx1"/>
                </a:solidFill>
              </a:rPr>
              <a:t>)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467544" y="30349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r>
              <a:rPr lang="pl-PL" dirty="0">
                <a:solidFill>
                  <a:schemeClr val="tx1"/>
                </a:solidFill>
              </a:rPr>
              <a:t>STRUKTURA VZORU BUILDER</a:t>
            </a:r>
            <a:endParaRPr dirty="0">
              <a:solidFill>
                <a:schemeClr val="tx1"/>
              </a:solidFill>
            </a:endParaRPr>
          </a:p>
        </p:txBody>
      </p:sp>
      <p:grpSp>
        <p:nvGrpSpPr>
          <p:cNvPr id="41" name="Google Shape;41;p8"/>
          <p:cNvGrpSpPr/>
          <p:nvPr/>
        </p:nvGrpSpPr>
        <p:grpSpPr>
          <a:xfrm>
            <a:off x="935024" y="1258050"/>
            <a:ext cx="7367205" cy="2988161"/>
            <a:chOff x="1246698" y="1677400"/>
            <a:chExt cx="9822940" cy="3984214"/>
          </a:xfrm>
        </p:grpSpPr>
        <p:pic>
          <p:nvPicPr>
            <p:cNvPr id="42" name="Google Shape;42;p8" descr="K:\VYUKA\KIT\Zima2000\Podklady\builder.gif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246698" y="1677400"/>
              <a:ext cx="9713868" cy="37095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3" name="Google Shape;43;p8"/>
            <p:cNvSpPr txBox="1"/>
            <p:nvPr/>
          </p:nvSpPr>
          <p:spPr>
            <a:xfrm>
              <a:off x="9197976" y="5386976"/>
              <a:ext cx="1871662" cy="27463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pPr>
                <a:buClr>
                  <a:schemeClr val="lt1"/>
                </a:buClr>
              </a:pPr>
              <a:r>
                <a:rPr lang="pl-PL" sz="900">
                  <a:solidFill>
                    <a:schemeClr val="lt1"/>
                  </a:solidFill>
                </a:rPr>
                <a:t>Obrázek převzat z [GoF]</a:t>
              </a:r>
              <a:endParaRPr sz="105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6"/>
          <p:cNvSpPr txBox="1">
            <a:spLocks noGrp="1"/>
          </p:cNvSpPr>
          <p:nvPr>
            <p:ph type="title"/>
          </p:nvPr>
        </p:nvSpPr>
        <p:spPr>
          <a:xfrm>
            <a:off x="211650" y="721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/>
              <a:t>G</a:t>
            </a:r>
            <a:r>
              <a:rPr lang="en-US" dirty="0" err="1"/>
              <a:t>enerika</a:t>
            </a:r>
            <a:endParaRPr dirty="0"/>
          </a:p>
        </p:txBody>
      </p:sp>
      <p:sp>
        <p:nvSpPr>
          <p:cNvPr id="114" name="Google Shape;114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8C3F7DE8-8C9B-4235-9D70-1226C0CD2F2F}"/>
              </a:ext>
            </a:extLst>
          </p:cNvPr>
          <p:cNvSpPr/>
          <p:nvPr/>
        </p:nvSpPr>
        <p:spPr>
          <a:xfrm>
            <a:off x="1104371" y="828144"/>
            <a:ext cx="6735158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lvl="0" indent="-274320">
              <a:spcBef>
                <a:spcPts val="600"/>
              </a:spcBef>
              <a:buClr>
                <a:srgbClr val="FE8637"/>
              </a:buClr>
              <a:buSzPct val="70000"/>
              <a:buFont typeface="Wingdings"/>
              <a:buChar char=""/>
            </a:pPr>
            <a:r>
              <a:rPr lang="cs-CZ" sz="2400" kern="1200" dirty="0">
                <a:solidFill>
                  <a:prstClr val="black"/>
                </a:solidFill>
                <a:latin typeface="Century Schoolbook"/>
                <a:ea typeface="+mn-ea"/>
                <a:cs typeface="+mn-cs"/>
              </a:rPr>
              <a:t>Umožňuje definovat typ jako „proměnnou“</a:t>
            </a:r>
          </a:p>
          <a:p>
            <a:pPr marL="274320" lvl="0" indent="-274320">
              <a:spcBef>
                <a:spcPts val="600"/>
              </a:spcBef>
              <a:buClr>
                <a:srgbClr val="FE8637"/>
              </a:buClr>
              <a:buSzPct val="70000"/>
              <a:buFont typeface="Wingdings"/>
              <a:buChar char=""/>
            </a:pPr>
            <a:r>
              <a:rPr lang="cs-CZ" sz="2400" kern="1200" dirty="0">
                <a:solidFill>
                  <a:prstClr val="black"/>
                </a:solidFill>
                <a:latin typeface="Century Schoolbook"/>
                <a:ea typeface="+mn-ea"/>
                <a:cs typeface="+mn-cs"/>
              </a:rPr>
              <a:t>Používá se k vytváření flexibilních tříd</a:t>
            </a:r>
          </a:p>
          <a:p>
            <a:pPr lvl="0">
              <a:spcBef>
                <a:spcPts val="600"/>
              </a:spcBef>
              <a:buClr>
                <a:srgbClr val="FE8637"/>
              </a:buClr>
              <a:buSzPct val="70000"/>
            </a:pPr>
            <a:r>
              <a:rPr lang="en-US" sz="2400" kern="1200" dirty="0">
                <a:solidFill>
                  <a:prstClr val="black"/>
                </a:solidFill>
                <a:latin typeface="Century Schoolbook"/>
                <a:ea typeface="+mn-ea"/>
                <a:cs typeface="+mn-cs"/>
              </a:rPr>
              <a:t>p</a:t>
            </a:r>
            <a:r>
              <a:rPr lang="cs-CZ" sz="2400" kern="1200" dirty="0" err="1">
                <a:solidFill>
                  <a:prstClr val="black"/>
                </a:solidFill>
                <a:latin typeface="Century Schoolbook"/>
                <a:ea typeface="+mn-ea"/>
                <a:cs typeface="+mn-cs"/>
              </a:rPr>
              <a:t>ublic</a:t>
            </a:r>
            <a:r>
              <a:rPr lang="cs-CZ" sz="2400" kern="1200" dirty="0">
                <a:solidFill>
                  <a:prstClr val="black"/>
                </a:solidFill>
                <a:latin typeface="Century Schoolbook"/>
                <a:ea typeface="+mn-ea"/>
                <a:cs typeface="+mn-cs"/>
              </a:rPr>
              <a:t> </a:t>
            </a:r>
            <a:r>
              <a:rPr lang="cs-CZ" sz="2400" kern="1200" dirty="0" err="1">
                <a:solidFill>
                  <a:prstClr val="black"/>
                </a:solidFill>
                <a:latin typeface="Century Schoolbook"/>
                <a:ea typeface="+mn-ea"/>
                <a:cs typeface="+mn-cs"/>
              </a:rPr>
              <a:t>class</a:t>
            </a:r>
            <a:r>
              <a:rPr lang="cs-CZ" sz="2400" kern="1200" dirty="0">
                <a:solidFill>
                  <a:prstClr val="black"/>
                </a:solidFill>
                <a:latin typeface="Century Schoolbook"/>
                <a:ea typeface="+mn-ea"/>
                <a:cs typeface="+mn-cs"/>
              </a:rPr>
              <a:t> </a:t>
            </a:r>
            <a:r>
              <a:rPr lang="cs-CZ" sz="2400" kern="1200" dirty="0" err="1">
                <a:solidFill>
                  <a:prstClr val="black"/>
                </a:solidFill>
                <a:latin typeface="Century Schoolbook"/>
                <a:ea typeface="+mn-ea"/>
                <a:cs typeface="+mn-cs"/>
              </a:rPr>
              <a:t>Trida</a:t>
            </a:r>
            <a:r>
              <a:rPr lang="en-US" sz="2400" kern="1200" dirty="0">
                <a:solidFill>
                  <a:prstClr val="black"/>
                </a:solidFill>
                <a:latin typeface="Century Schoolbook"/>
                <a:ea typeface="+mn-ea"/>
                <a:cs typeface="+mn-cs"/>
              </a:rPr>
              <a:t>&lt;T&gt;{</a:t>
            </a:r>
          </a:p>
          <a:p>
            <a:pPr lvl="0">
              <a:spcBef>
                <a:spcPts val="600"/>
              </a:spcBef>
              <a:buClr>
                <a:srgbClr val="FE8637"/>
              </a:buClr>
              <a:buSzPct val="70000"/>
            </a:pPr>
            <a:r>
              <a:rPr lang="en-US" sz="2400" kern="1200" dirty="0">
                <a:solidFill>
                  <a:prstClr val="black"/>
                </a:solidFill>
                <a:latin typeface="Century Schoolbook"/>
                <a:ea typeface="+mn-ea"/>
                <a:cs typeface="+mn-cs"/>
              </a:rPr>
              <a:t>	private T </a:t>
            </a:r>
            <a:r>
              <a:rPr lang="en-US" sz="2400" kern="1200" dirty="0" err="1">
                <a:solidFill>
                  <a:prstClr val="black"/>
                </a:solidFill>
                <a:latin typeface="Century Schoolbook"/>
                <a:ea typeface="+mn-ea"/>
                <a:cs typeface="+mn-cs"/>
              </a:rPr>
              <a:t>hodnota</a:t>
            </a:r>
            <a:r>
              <a:rPr lang="en-US" sz="2400" kern="1200" dirty="0">
                <a:solidFill>
                  <a:prstClr val="black"/>
                </a:solidFill>
                <a:latin typeface="Century Schoolbook"/>
                <a:ea typeface="+mn-ea"/>
                <a:cs typeface="+mn-cs"/>
              </a:rPr>
              <a:t>;</a:t>
            </a:r>
          </a:p>
          <a:p>
            <a:pPr lvl="0">
              <a:spcBef>
                <a:spcPts val="600"/>
              </a:spcBef>
              <a:buClr>
                <a:srgbClr val="FE8637"/>
              </a:buClr>
              <a:buSzPct val="70000"/>
            </a:pPr>
            <a:r>
              <a:rPr lang="en-US" sz="2400" kern="1200" dirty="0">
                <a:solidFill>
                  <a:prstClr val="black"/>
                </a:solidFill>
                <a:latin typeface="Century Schoolbook"/>
                <a:ea typeface="+mn-ea"/>
                <a:cs typeface="+mn-cs"/>
              </a:rPr>
              <a:t>	void </a:t>
            </a:r>
            <a:r>
              <a:rPr lang="en-US" sz="2400" kern="1200" dirty="0" err="1">
                <a:solidFill>
                  <a:prstClr val="black"/>
                </a:solidFill>
                <a:latin typeface="Century Schoolbook"/>
                <a:ea typeface="+mn-ea"/>
                <a:cs typeface="+mn-cs"/>
              </a:rPr>
              <a:t>pricti</a:t>
            </a:r>
            <a:r>
              <a:rPr lang="en-US" sz="2400" kern="1200" dirty="0">
                <a:solidFill>
                  <a:prstClr val="black"/>
                </a:solidFill>
                <a:latin typeface="Century Schoolbook"/>
                <a:ea typeface="+mn-ea"/>
                <a:cs typeface="+mn-cs"/>
              </a:rPr>
              <a:t>(T h){</a:t>
            </a:r>
          </a:p>
          <a:p>
            <a:pPr lvl="0">
              <a:spcBef>
                <a:spcPts val="600"/>
              </a:spcBef>
              <a:buClr>
                <a:srgbClr val="FE8637"/>
              </a:buClr>
              <a:buSzPct val="70000"/>
            </a:pPr>
            <a:r>
              <a:rPr lang="en-US" sz="2400" kern="1200" dirty="0">
                <a:solidFill>
                  <a:prstClr val="black"/>
                </a:solidFill>
                <a:latin typeface="Century Schoolbook"/>
                <a:ea typeface="+mn-ea"/>
                <a:cs typeface="+mn-cs"/>
              </a:rPr>
              <a:t>		</a:t>
            </a:r>
            <a:r>
              <a:rPr lang="en-US" sz="2400" kern="1200" dirty="0" err="1">
                <a:solidFill>
                  <a:prstClr val="black"/>
                </a:solidFill>
                <a:latin typeface="Century Schoolbook"/>
                <a:ea typeface="+mn-ea"/>
                <a:cs typeface="+mn-cs"/>
              </a:rPr>
              <a:t>hodnota</a:t>
            </a:r>
            <a:r>
              <a:rPr lang="en-US" sz="2400" kern="1200" dirty="0">
                <a:solidFill>
                  <a:prstClr val="black"/>
                </a:solidFill>
                <a:latin typeface="Century Schoolbook"/>
                <a:ea typeface="+mn-ea"/>
                <a:cs typeface="+mn-cs"/>
              </a:rPr>
              <a:t> += h;</a:t>
            </a:r>
          </a:p>
          <a:p>
            <a:pPr lvl="0">
              <a:spcBef>
                <a:spcPts val="600"/>
              </a:spcBef>
              <a:buClr>
                <a:srgbClr val="FE8637"/>
              </a:buClr>
              <a:buSzPct val="70000"/>
            </a:pPr>
            <a:r>
              <a:rPr lang="en-US" sz="2400" kern="1200" dirty="0">
                <a:solidFill>
                  <a:prstClr val="black"/>
                </a:solidFill>
                <a:latin typeface="Century Schoolbook"/>
                <a:ea typeface="+mn-ea"/>
                <a:cs typeface="+mn-cs"/>
              </a:rPr>
              <a:t>	}</a:t>
            </a:r>
          </a:p>
          <a:p>
            <a:pPr lvl="0">
              <a:spcBef>
                <a:spcPts val="600"/>
              </a:spcBef>
              <a:buClr>
                <a:srgbClr val="FE8637"/>
              </a:buClr>
              <a:buSzPct val="70000"/>
            </a:pPr>
            <a:r>
              <a:rPr lang="en-US" sz="2400" kern="1200" dirty="0">
                <a:solidFill>
                  <a:prstClr val="black"/>
                </a:solidFill>
                <a:latin typeface="Century Schoolbook"/>
                <a:ea typeface="+mn-ea"/>
                <a:cs typeface="+mn-cs"/>
              </a:rPr>
              <a:t>}</a:t>
            </a:r>
          </a:p>
          <a:p>
            <a:pPr lvl="0">
              <a:spcBef>
                <a:spcPts val="600"/>
              </a:spcBef>
              <a:buClr>
                <a:srgbClr val="FE8637"/>
              </a:buClr>
              <a:buSzPct val="70000"/>
            </a:pPr>
            <a:r>
              <a:rPr lang="en-US" sz="2400" kern="1200" dirty="0" err="1">
                <a:solidFill>
                  <a:prstClr val="black"/>
                </a:solidFill>
                <a:latin typeface="Century Schoolbook"/>
                <a:ea typeface="+mn-ea"/>
                <a:cs typeface="+mn-cs"/>
              </a:rPr>
              <a:t>Trida</a:t>
            </a:r>
            <a:r>
              <a:rPr lang="en-US" sz="2400" kern="1200" dirty="0">
                <a:solidFill>
                  <a:prstClr val="black"/>
                </a:solidFill>
                <a:latin typeface="Century Schoolbook"/>
                <a:ea typeface="+mn-ea"/>
                <a:cs typeface="+mn-cs"/>
              </a:rPr>
              <a:t>&lt;double&gt; m = new </a:t>
            </a:r>
            <a:r>
              <a:rPr lang="en-US" sz="2400" kern="1200" dirty="0" err="1">
                <a:solidFill>
                  <a:prstClr val="black"/>
                </a:solidFill>
                <a:latin typeface="Century Schoolbook"/>
                <a:ea typeface="+mn-ea"/>
                <a:cs typeface="+mn-cs"/>
              </a:rPr>
              <a:t>Trida</a:t>
            </a:r>
            <a:r>
              <a:rPr lang="en-US" sz="2400" kern="1200" dirty="0">
                <a:solidFill>
                  <a:prstClr val="black"/>
                </a:solidFill>
                <a:latin typeface="Century Schoolbook"/>
                <a:ea typeface="+mn-ea"/>
                <a:cs typeface="+mn-cs"/>
              </a:rPr>
              <a:t>&lt;double&gt;();</a:t>
            </a:r>
          </a:p>
        </p:txBody>
      </p:sp>
    </p:spTree>
    <p:extLst>
      <p:ext uri="{BB962C8B-B14F-4D97-AF65-F5344CB8AC3E}">
        <p14:creationId xmlns:p14="http://schemas.microsoft.com/office/powerpoint/2010/main" val="9881621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 txBox="1">
            <a:spLocks noGrp="1"/>
          </p:cNvSpPr>
          <p:nvPr>
            <p:ph type="body" idx="1"/>
          </p:nvPr>
        </p:nvSpPr>
        <p:spPr>
          <a:xfrm>
            <a:off x="146304" y="843559"/>
            <a:ext cx="8644128" cy="1566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pl-PL" cap="none" dirty="0">
                <a:solidFill>
                  <a:schemeClr val="tx1"/>
                </a:solidFill>
              </a:rPr>
              <a:t>BUDOVA</a:t>
            </a:r>
            <a:endParaRPr dirty="0">
              <a:solidFill>
                <a:schemeClr val="tx1"/>
              </a:solidFill>
            </a:endParaRPr>
          </a:p>
          <a:p>
            <a:pPr marL="214313" indent="-214313">
              <a:spcBef>
                <a:spcPts val="750"/>
              </a:spcBef>
              <a:buSzPts val="2000"/>
            </a:pPr>
            <a:r>
              <a:rPr lang="pl-PL" sz="1500" dirty="0">
                <a:solidFill>
                  <a:schemeClr val="tx1"/>
                </a:solidFill>
              </a:rPr>
              <a:t>Začneme jednoduchou třídou představující budovu. Bude mít tři atributy: podlahu (floor), zdi (walls) a střechu (roof). Budova bude naším produktem. Různé budovy se od sebe budou lišit podlahou, zdmi a střechou. Důležité je, že klient o postavení budovy požádá řídící objekt (stavbyvedoucího) a o proces jejího vystavění se nestará.</a:t>
            </a:r>
            <a:endParaRPr dirty="0">
              <a:solidFill>
                <a:schemeClr val="tx1"/>
              </a:solidFill>
            </a:endParaRPr>
          </a:p>
          <a:p>
            <a:pPr marL="214313" indent="-100013">
              <a:spcBef>
                <a:spcPts val="810"/>
              </a:spcBef>
              <a:buNone/>
            </a:pPr>
            <a:endParaRPr dirty="0">
              <a:solidFill>
                <a:schemeClr val="tx1"/>
              </a:solidFill>
            </a:endParaRPr>
          </a:p>
        </p:txBody>
      </p:sp>
      <p:sp>
        <p:nvSpPr>
          <p:cNvPr id="49" name="Google Shape;49;p9"/>
          <p:cNvSpPr txBox="1">
            <a:spLocks noGrp="1"/>
          </p:cNvSpPr>
          <p:nvPr>
            <p:ph type="title"/>
          </p:nvPr>
        </p:nvSpPr>
        <p:spPr>
          <a:xfrm>
            <a:off x="467544" y="30349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r>
              <a:rPr lang="pl-PL" dirty="0">
                <a:solidFill>
                  <a:schemeClr val="tx1"/>
                </a:solidFill>
              </a:rPr>
              <a:t>PŘÍKLAD: STAVBA DOMU 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50" name="Google Shape;50;p9"/>
          <p:cNvSpPr txBox="1"/>
          <p:nvPr/>
        </p:nvSpPr>
        <p:spPr>
          <a:xfrm>
            <a:off x="2855479" y="26499"/>
            <a:ext cx="6162905" cy="2769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algn="ctr"/>
            <a:r>
              <a:rPr lang="pl-PL" sz="135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Zdroj: http://voho.cz/wiki/informatika/oop/navrhovy-vzor/builder/</a:t>
            </a:r>
            <a:endParaRPr sz="1050" dirty="0"/>
          </a:p>
        </p:txBody>
      </p:sp>
      <p:sp>
        <p:nvSpPr>
          <p:cNvPr id="51" name="Google Shape;51;p9"/>
          <p:cNvSpPr/>
          <p:nvPr/>
        </p:nvSpPr>
        <p:spPr>
          <a:xfrm>
            <a:off x="1493658" y="2409733"/>
            <a:ext cx="5961831" cy="2354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r>
              <a:rPr lang="pl-PL" sz="1350" dirty="0">
                <a:solidFill>
                  <a:schemeClr val="tx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public class Building {</a:t>
            </a:r>
            <a:endParaRPr sz="1050" dirty="0">
              <a:solidFill>
                <a:schemeClr val="tx1"/>
              </a:solidFill>
            </a:endParaRPr>
          </a:p>
          <a:p>
            <a:r>
              <a:rPr lang="pl-PL" sz="1350" dirty="0">
                <a:solidFill>
                  <a:schemeClr val="tx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private String floor;</a:t>
            </a:r>
            <a:endParaRPr sz="1050" dirty="0">
              <a:solidFill>
                <a:schemeClr val="tx1"/>
              </a:solidFill>
            </a:endParaRPr>
          </a:p>
          <a:p>
            <a:r>
              <a:rPr lang="pl-PL" sz="1350" dirty="0">
                <a:solidFill>
                  <a:schemeClr val="tx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private String walls;</a:t>
            </a:r>
            <a:endParaRPr sz="1050" dirty="0">
              <a:solidFill>
                <a:schemeClr val="tx1"/>
              </a:solidFill>
            </a:endParaRPr>
          </a:p>
          <a:p>
            <a:r>
              <a:rPr lang="pl-PL" sz="1350" dirty="0">
                <a:solidFill>
                  <a:schemeClr val="tx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private String roof;</a:t>
            </a:r>
            <a:endParaRPr sz="1050" dirty="0">
              <a:solidFill>
                <a:schemeClr val="tx1"/>
              </a:solidFill>
            </a:endParaRPr>
          </a:p>
          <a:p>
            <a:r>
              <a:rPr lang="pl-PL" sz="1350" dirty="0">
                <a:solidFill>
                  <a:schemeClr val="tx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public void setFloor(final String pFloor) { this.floor = pFloor; }</a:t>
            </a:r>
            <a:endParaRPr sz="1050" dirty="0">
              <a:solidFill>
                <a:schemeClr val="tx1"/>
              </a:solidFill>
            </a:endParaRPr>
          </a:p>
          <a:p>
            <a:r>
              <a:rPr lang="pl-PL" sz="1350" dirty="0">
                <a:solidFill>
                  <a:schemeClr val="tx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public void setWalls(final String pWall) { this.walls = pWall; }</a:t>
            </a:r>
            <a:endParaRPr sz="1050" dirty="0">
              <a:solidFill>
                <a:schemeClr val="tx1"/>
              </a:solidFill>
            </a:endParaRPr>
          </a:p>
          <a:p>
            <a:r>
              <a:rPr lang="pl-PL" sz="1350" dirty="0">
                <a:solidFill>
                  <a:schemeClr val="tx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public void setRoof(final String pRoof) { this.roof = pRoof; }</a:t>
            </a:r>
            <a:endParaRPr sz="1050" dirty="0">
              <a:solidFill>
                <a:schemeClr val="tx1"/>
              </a:solidFill>
            </a:endParaRPr>
          </a:p>
          <a:p>
            <a:r>
              <a:rPr lang="pl-PL" sz="1350" dirty="0">
                <a:solidFill>
                  <a:schemeClr val="tx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public void print() { System.out.println(String.format("%s, %s, %s",</a:t>
            </a:r>
            <a:endParaRPr sz="1050" dirty="0">
              <a:solidFill>
                <a:schemeClr val="tx1"/>
              </a:solidFill>
            </a:endParaRPr>
          </a:p>
          <a:p>
            <a:r>
              <a:rPr lang="pl-PL" sz="1350" dirty="0">
                <a:solidFill>
                  <a:schemeClr val="tx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this.floor, this.walls, this.roof));</a:t>
            </a:r>
            <a:endParaRPr sz="1050" dirty="0">
              <a:solidFill>
                <a:schemeClr val="tx1"/>
              </a:solidFill>
            </a:endParaRPr>
          </a:p>
          <a:p>
            <a:r>
              <a:rPr lang="pl-PL" sz="1350" dirty="0">
                <a:solidFill>
                  <a:schemeClr val="tx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}</a:t>
            </a:r>
            <a:endParaRPr sz="1050" dirty="0">
              <a:solidFill>
                <a:schemeClr val="tx1"/>
              </a:solidFill>
            </a:endParaRPr>
          </a:p>
          <a:p>
            <a:r>
              <a:rPr lang="pl-PL" sz="1350" dirty="0">
                <a:solidFill>
                  <a:schemeClr val="tx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}</a:t>
            </a:r>
            <a:endParaRPr sz="105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170688" y="951571"/>
            <a:ext cx="8753856" cy="3286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pl-PL" dirty="0">
                <a:solidFill>
                  <a:schemeClr val="tx1"/>
                </a:solidFill>
              </a:rPr>
              <a:t>ROZHRANÍ STAVITELE</a:t>
            </a:r>
            <a:endParaRPr dirty="0">
              <a:solidFill>
                <a:schemeClr val="tx1"/>
              </a:solidFill>
            </a:endParaRPr>
          </a:p>
          <a:p>
            <a:pPr marL="214313" indent="-214313">
              <a:spcBef>
                <a:spcPts val="750"/>
              </a:spcBef>
              <a:buSzPts val="2000"/>
            </a:pPr>
            <a:r>
              <a:rPr lang="pl-PL" sz="1500" dirty="0">
                <a:solidFill>
                  <a:schemeClr val="tx1"/>
                </a:solidFill>
              </a:rPr>
              <a:t>Stavitelé v našem příkladu budou mít několik společných metod, a to na zahájení nové stavby, položení podlahy, stavbu zdí, stavbu střechy a získání výsledné budovy. Proto vytvoříme rozhraní, které budou všichni stavitelé implementovat.</a:t>
            </a:r>
            <a:endParaRPr dirty="0">
              <a:solidFill>
                <a:schemeClr val="tx1"/>
              </a:solidFill>
            </a:endParaRPr>
          </a:p>
          <a:p>
            <a:pPr marL="214313" indent="-100013">
              <a:spcBef>
                <a:spcPts val="810"/>
              </a:spcBef>
              <a:buNone/>
            </a:pPr>
            <a:endParaRPr dirty="0">
              <a:solidFill>
                <a:schemeClr val="tx1"/>
              </a:solidFill>
            </a:endParaRPr>
          </a:p>
        </p:txBody>
      </p:sp>
      <p:sp>
        <p:nvSpPr>
          <p:cNvPr id="57" name="Google Shape;57;p10"/>
          <p:cNvSpPr txBox="1">
            <a:spLocks noGrp="1"/>
          </p:cNvSpPr>
          <p:nvPr>
            <p:ph type="title"/>
          </p:nvPr>
        </p:nvSpPr>
        <p:spPr>
          <a:xfrm>
            <a:off x="467544" y="30349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r>
              <a:rPr lang="pl-PL" dirty="0">
                <a:solidFill>
                  <a:schemeClr val="tx1"/>
                </a:solidFill>
              </a:rPr>
              <a:t>PŘÍKLAD: STAVBA DOMU (POKR.)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58" name="Google Shape;58;p10"/>
          <p:cNvSpPr/>
          <p:nvPr/>
        </p:nvSpPr>
        <p:spPr>
          <a:xfrm>
            <a:off x="1493658" y="2247715"/>
            <a:ext cx="6318702" cy="15234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r>
              <a:rPr lang="pl-PL" sz="1350" dirty="0">
                <a:solidFill>
                  <a:schemeClr val="tx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public interface Builder {  </a:t>
            </a:r>
            <a:endParaRPr sz="1050" dirty="0">
              <a:solidFill>
                <a:schemeClr val="tx1"/>
              </a:solidFill>
            </a:endParaRPr>
          </a:p>
          <a:p>
            <a:r>
              <a:rPr lang="pl-PL" sz="1350" dirty="0">
                <a:solidFill>
                  <a:schemeClr val="tx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void startNew(); 	/* Zahájí novou stavbu. */</a:t>
            </a:r>
            <a:endParaRPr sz="1050" dirty="0">
              <a:solidFill>
                <a:schemeClr val="tx1"/>
              </a:solidFill>
            </a:endParaRPr>
          </a:p>
          <a:p>
            <a:r>
              <a:rPr lang="pl-PL" sz="1350" dirty="0">
                <a:solidFill>
                  <a:schemeClr val="tx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void buildFloor(); 	/* Položí podlahu. */</a:t>
            </a:r>
            <a:endParaRPr sz="1050" dirty="0">
              <a:solidFill>
                <a:schemeClr val="tx1"/>
              </a:solidFill>
            </a:endParaRPr>
          </a:p>
          <a:p>
            <a:r>
              <a:rPr lang="pl-PL" sz="1350" dirty="0">
                <a:solidFill>
                  <a:schemeClr val="tx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void buildWalls(); 	/* Postaví zdi. */</a:t>
            </a:r>
            <a:endParaRPr sz="1050" dirty="0">
              <a:solidFill>
                <a:schemeClr val="tx1"/>
              </a:solidFill>
            </a:endParaRPr>
          </a:p>
          <a:p>
            <a:r>
              <a:rPr lang="pl-PL" sz="1350" dirty="0">
                <a:solidFill>
                  <a:schemeClr val="tx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void buildRoof(); 	/* Postaví střechu. */</a:t>
            </a:r>
            <a:endParaRPr sz="1050" dirty="0">
              <a:solidFill>
                <a:schemeClr val="tx1"/>
              </a:solidFill>
            </a:endParaRPr>
          </a:p>
          <a:p>
            <a:r>
              <a:rPr lang="pl-PL" sz="1350" dirty="0">
                <a:solidFill>
                  <a:schemeClr val="tx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Building getResult(); /* Vrátí výslednou budovu. */</a:t>
            </a:r>
            <a:endParaRPr sz="1050" dirty="0">
              <a:solidFill>
                <a:schemeClr val="tx1"/>
              </a:solidFill>
            </a:endParaRPr>
          </a:p>
          <a:p>
            <a:r>
              <a:rPr lang="pl-PL" sz="1350" dirty="0">
                <a:solidFill>
                  <a:schemeClr val="tx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}</a:t>
            </a:r>
            <a:endParaRPr sz="105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1"/>
          <p:cNvSpPr txBox="1">
            <a:spLocks noGrp="1"/>
          </p:cNvSpPr>
          <p:nvPr>
            <p:ph type="body" idx="1"/>
          </p:nvPr>
        </p:nvSpPr>
        <p:spPr>
          <a:xfrm>
            <a:off x="231648" y="951571"/>
            <a:ext cx="8912352" cy="1352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pl-PL" dirty="0">
                <a:solidFill>
                  <a:schemeClr val="tx1"/>
                </a:solidFill>
              </a:rPr>
              <a:t>STAVITELÉ</a:t>
            </a:r>
            <a:endParaRPr dirty="0">
              <a:solidFill>
                <a:schemeClr val="tx1"/>
              </a:solidFill>
            </a:endParaRPr>
          </a:p>
          <a:p>
            <a:pPr marL="214313" indent="-214313">
              <a:spcBef>
                <a:spcPts val="750"/>
              </a:spcBef>
              <a:buSzPts val="2000"/>
            </a:pPr>
            <a:r>
              <a:rPr lang="pl-PL" sz="1500" dirty="0">
                <a:solidFill>
                  <a:schemeClr val="tx1"/>
                </a:solidFill>
              </a:rPr>
              <a:t>Pro náš příklad vytvoříme dvě různé implementace stavitelů: jeden bude stavět budovy levné, druhý luxusní. Klient si pak jednoho z nich vybere a tuto volbu sdělí stavbyvedoucímu. Oba stavitelé budou v našem případě výkonnými objekty, protože zajišťují konkrétní úkony při stavbě.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64" name="Google Shape;64;p11"/>
          <p:cNvSpPr txBox="1">
            <a:spLocks noGrp="1"/>
          </p:cNvSpPr>
          <p:nvPr>
            <p:ph type="title"/>
          </p:nvPr>
        </p:nvSpPr>
        <p:spPr>
          <a:xfrm>
            <a:off x="467544" y="30349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r>
              <a:rPr lang="pl-PL" dirty="0">
                <a:solidFill>
                  <a:schemeClr val="tx1"/>
                </a:solidFill>
              </a:rPr>
              <a:t>PŘÍKLAD: STAVBA DOMU (POKR.)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65" name="Google Shape;65;p11"/>
          <p:cNvSpPr/>
          <p:nvPr/>
        </p:nvSpPr>
        <p:spPr>
          <a:xfrm>
            <a:off x="1493658" y="2409732"/>
            <a:ext cx="6318702" cy="1731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r>
              <a:rPr lang="pl-PL" sz="1350" dirty="0">
                <a:solidFill>
                  <a:schemeClr val="tx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public class CheapBuilder implements Builder {</a:t>
            </a:r>
            <a:endParaRPr sz="1050" dirty="0">
              <a:solidFill>
                <a:schemeClr val="tx1"/>
              </a:solidFill>
            </a:endParaRPr>
          </a:p>
          <a:p>
            <a:r>
              <a:rPr lang="pl-PL" sz="1350" dirty="0">
                <a:solidFill>
                  <a:schemeClr val="tx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private Building result;</a:t>
            </a:r>
            <a:endParaRPr sz="1050" dirty="0">
              <a:solidFill>
                <a:schemeClr val="tx1"/>
              </a:solidFill>
            </a:endParaRPr>
          </a:p>
          <a:p>
            <a:r>
              <a:rPr lang="pl-PL" sz="1350" dirty="0">
                <a:solidFill>
                  <a:schemeClr val="tx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public void startNew() { this.result = new Building(); }</a:t>
            </a:r>
            <a:endParaRPr sz="1050" dirty="0">
              <a:solidFill>
                <a:schemeClr val="tx1"/>
              </a:solidFill>
            </a:endParaRPr>
          </a:p>
          <a:p>
            <a:r>
              <a:rPr lang="pl-PL" sz="1350" dirty="0">
                <a:solidFill>
                  <a:schemeClr val="tx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public void buildFloor() { this.result.setFloor("laminate floor"); }</a:t>
            </a:r>
            <a:endParaRPr sz="1050" dirty="0">
              <a:solidFill>
                <a:schemeClr val="tx1"/>
              </a:solidFill>
            </a:endParaRPr>
          </a:p>
          <a:p>
            <a:r>
              <a:rPr lang="pl-PL" sz="1350" dirty="0">
                <a:solidFill>
                  <a:schemeClr val="tx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public void buildWalls() { this.result.setWalls("panel walls"); }</a:t>
            </a:r>
            <a:endParaRPr sz="1050" dirty="0">
              <a:solidFill>
                <a:schemeClr val="tx1"/>
              </a:solidFill>
            </a:endParaRPr>
          </a:p>
          <a:p>
            <a:r>
              <a:rPr lang="pl-PL" sz="1350" dirty="0">
                <a:solidFill>
                  <a:schemeClr val="tx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public void buildRoof() { this.result.setRoof("wooden roof"); }</a:t>
            </a:r>
            <a:endParaRPr sz="1050" dirty="0">
              <a:solidFill>
                <a:schemeClr val="tx1"/>
              </a:solidFill>
            </a:endParaRPr>
          </a:p>
          <a:p>
            <a:r>
              <a:rPr lang="pl-PL" sz="1350" dirty="0">
                <a:solidFill>
                  <a:schemeClr val="tx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public Building getResult() { return this.result; }</a:t>
            </a:r>
            <a:endParaRPr sz="1050" dirty="0">
              <a:solidFill>
                <a:schemeClr val="tx1"/>
              </a:solidFill>
            </a:endParaRPr>
          </a:p>
          <a:p>
            <a:r>
              <a:rPr lang="pl-PL" sz="1350" dirty="0">
                <a:solidFill>
                  <a:schemeClr val="tx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}</a:t>
            </a:r>
            <a:endParaRPr sz="105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body" idx="1"/>
          </p:nvPr>
        </p:nvSpPr>
        <p:spPr>
          <a:xfrm>
            <a:off x="1237130" y="951571"/>
            <a:ext cx="6686550" cy="3286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pl-PL" dirty="0">
                <a:solidFill>
                  <a:schemeClr val="tx1"/>
                </a:solidFill>
              </a:rPr>
              <a:t>STAVITELÉ - pokračování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71" name="Google Shape;71;p12"/>
          <p:cNvSpPr txBox="1">
            <a:spLocks noGrp="1"/>
          </p:cNvSpPr>
          <p:nvPr>
            <p:ph type="title"/>
          </p:nvPr>
        </p:nvSpPr>
        <p:spPr>
          <a:xfrm>
            <a:off x="467544" y="30349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r>
              <a:rPr lang="pl-PL" dirty="0">
                <a:solidFill>
                  <a:schemeClr val="tx1"/>
                </a:solidFill>
              </a:rPr>
              <a:t>PŘÍKLAD: STAVBA DOMU (POKR.)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72" name="Google Shape;72;p12"/>
          <p:cNvSpPr/>
          <p:nvPr/>
        </p:nvSpPr>
        <p:spPr>
          <a:xfrm>
            <a:off x="1421054" y="1383618"/>
            <a:ext cx="6318702" cy="1731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r>
              <a:rPr lang="pl-PL" sz="1350" dirty="0">
                <a:solidFill>
                  <a:schemeClr val="tx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public class LuxuryBuilder implements Builder {</a:t>
            </a:r>
            <a:endParaRPr sz="1050" dirty="0">
              <a:solidFill>
                <a:schemeClr val="tx1"/>
              </a:solidFill>
            </a:endParaRPr>
          </a:p>
          <a:p>
            <a:r>
              <a:rPr lang="pl-PL" sz="1350" dirty="0">
                <a:solidFill>
                  <a:schemeClr val="tx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private Building result;</a:t>
            </a:r>
            <a:endParaRPr sz="1050" dirty="0">
              <a:solidFill>
                <a:schemeClr val="tx1"/>
              </a:solidFill>
            </a:endParaRPr>
          </a:p>
          <a:p>
            <a:r>
              <a:rPr lang="pl-PL" sz="1350" dirty="0">
                <a:solidFill>
                  <a:schemeClr val="tx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public void startNew() { this.result = new Building(); }</a:t>
            </a:r>
            <a:endParaRPr sz="1050" dirty="0">
              <a:solidFill>
                <a:schemeClr val="tx1"/>
              </a:solidFill>
            </a:endParaRPr>
          </a:p>
          <a:p>
            <a:r>
              <a:rPr lang="pl-PL" sz="1350" dirty="0">
                <a:solidFill>
                  <a:schemeClr val="tx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public void buildFloor() { this.result.setFloor("wooden floor"); }</a:t>
            </a:r>
            <a:endParaRPr sz="1050" dirty="0">
              <a:solidFill>
                <a:schemeClr val="tx1"/>
              </a:solidFill>
            </a:endParaRPr>
          </a:p>
          <a:p>
            <a:r>
              <a:rPr lang="pl-PL" sz="1350" dirty="0">
                <a:solidFill>
                  <a:schemeClr val="tx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public void buildWalls() { this.result.setWalls("brick walls"); }</a:t>
            </a:r>
            <a:endParaRPr sz="1050" dirty="0">
              <a:solidFill>
                <a:schemeClr val="tx1"/>
              </a:solidFill>
            </a:endParaRPr>
          </a:p>
          <a:p>
            <a:r>
              <a:rPr lang="pl-PL" sz="1350" dirty="0">
                <a:solidFill>
                  <a:schemeClr val="tx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public void buildRoof() { this.result.setRoof("shindel roof"); }</a:t>
            </a:r>
            <a:endParaRPr sz="1050" dirty="0">
              <a:solidFill>
                <a:schemeClr val="tx1"/>
              </a:solidFill>
            </a:endParaRPr>
          </a:p>
          <a:p>
            <a:r>
              <a:rPr lang="pl-PL" sz="1350" dirty="0">
                <a:solidFill>
                  <a:schemeClr val="tx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public Building getResult() { return this.result; }</a:t>
            </a:r>
            <a:endParaRPr sz="1050" dirty="0">
              <a:solidFill>
                <a:schemeClr val="tx1"/>
              </a:solidFill>
            </a:endParaRPr>
          </a:p>
          <a:p>
            <a:r>
              <a:rPr lang="pl-PL" sz="1350" dirty="0">
                <a:solidFill>
                  <a:schemeClr val="tx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}</a:t>
            </a:r>
            <a:endParaRPr sz="105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3"/>
          <p:cNvSpPr txBox="1">
            <a:spLocks noGrp="1"/>
          </p:cNvSpPr>
          <p:nvPr>
            <p:ph type="body" idx="1"/>
          </p:nvPr>
        </p:nvSpPr>
        <p:spPr>
          <a:xfrm>
            <a:off x="268224" y="951571"/>
            <a:ext cx="8875776" cy="135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pl-PL" cap="none" dirty="0">
                <a:solidFill>
                  <a:schemeClr val="tx1"/>
                </a:solidFill>
              </a:rPr>
              <a:t>STAVBYVEDOUCÍ</a:t>
            </a:r>
            <a:endParaRPr dirty="0">
              <a:solidFill>
                <a:schemeClr val="tx1"/>
              </a:solidFill>
            </a:endParaRPr>
          </a:p>
          <a:p>
            <a:pPr marL="214313" indent="-214313">
              <a:spcBef>
                <a:spcPts val="750"/>
              </a:spcBef>
              <a:buSzPts val="2000"/>
            </a:pPr>
            <a:r>
              <a:rPr lang="pl-PL" sz="1500" dirty="0">
                <a:solidFill>
                  <a:schemeClr val="tx1"/>
                </a:solidFill>
              </a:rPr>
              <a:t>V roli řídícího objektu zde bude vystupovat stavbyvedoucí. Ten dostane k dispozici stavitele (builder), s jehož pomocí budovu postupně vystaví. Začne podlahou, pokračuje stěnami a nakonec postaví střechu. Po </a:t>
            </a:r>
            <a:r>
              <a:rPr lang="pl-PL" sz="1500" dirty="0"/>
              <a:t>dokončení všech operací vrátí klientovi výslednou budovu.</a:t>
            </a:r>
            <a:endParaRPr dirty="0"/>
          </a:p>
        </p:txBody>
      </p:sp>
      <p:sp>
        <p:nvSpPr>
          <p:cNvPr id="78" name="Google Shape;78;p13"/>
          <p:cNvSpPr txBox="1">
            <a:spLocks noGrp="1"/>
          </p:cNvSpPr>
          <p:nvPr>
            <p:ph type="title"/>
          </p:nvPr>
        </p:nvSpPr>
        <p:spPr>
          <a:xfrm>
            <a:off x="467544" y="30349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r>
              <a:rPr lang="pl-PL" dirty="0">
                <a:solidFill>
                  <a:schemeClr val="tx1"/>
                </a:solidFill>
              </a:rPr>
              <a:t>PŘÍKLAD: STAVBA DOMU (POKR.)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79" name="Google Shape;79;p13"/>
          <p:cNvSpPr/>
          <p:nvPr/>
        </p:nvSpPr>
        <p:spPr>
          <a:xfrm>
            <a:off x="1493658" y="2301721"/>
            <a:ext cx="6318702" cy="2354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r>
              <a:rPr lang="pl-PL" sz="1350" dirty="0">
                <a:solidFill>
                  <a:schemeClr val="tx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public class Director {</a:t>
            </a:r>
            <a:endParaRPr sz="1050" dirty="0">
              <a:solidFill>
                <a:schemeClr val="tx1"/>
              </a:solidFill>
            </a:endParaRPr>
          </a:p>
          <a:p>
            <a:r>
              <a:rPr lang="pl-PL" sz="1350" dirty="0">
                <a:solidFill>
                  <a:schemeClr val="tx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/* Postaví budovu s použitím zadaného stavitele (parametr builder), </a:t>
            </a:r>
            <a:endParaRPr sz="1050" dirty="0">
              <a:solidFill>
                <a:schemeClr val="tx1"/>
              </a:solidFill>
            </a:endParaRPr>
          </a:p>
          <a:p>
            <a:r>
              <a:rPr lang="pl-PL" sz="1350" dirty="0">
                <a:solidFill>
                  <a:schemeClr val="tx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vrátí výslednou budovu */</a:t>
            </a:r>
            <a:endParaRPr sz="1050" dirty="0">
              <a:solidFill>
                <a:schemeClr val="tx1"/>
              </a:solidFill>
            </a:endParaRPr>
          </a:p>
          <a:p>
            <a:r>
              <a:rPr lang="pl-PL" sz="1350" dirty="0">
                <a:solidFill>
                  <a:schemeClr val="tx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public Building build(final Builder builder) {</a:t>
            </a:r>
            <a:endParaRPr sz="1050" dirty="0">
              <a:solidFill>
                <a:schemeClr val="tx1"/>
              </a:solidFill>
            </a:endParaRPr>
          </a:p>
          <a:p>
            <a:r>
              <a:rPr lang="pl-PL" sz="1350" dirty="0">
                <a:solidFill>
                  <a:schemeClr val="tx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builder.startNew(); // zahájit stavbu nové budovy</a:t>
            </a:r>
            <a:endParaRPr sz="1050" dirty="0">
              <a:solidFill>
                <a:schemeClr val="tx1"/>
              </a:solidFill>
            </a:endParaRPr>
          </a:p>
          <a:p>
            <a:r>
              <a:rPr lang="pl-PL" sz="1350" dirty="0">
                <a:solidFill>
                  <a:schemeClr val="tx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builder.buildFloor(); // položit podlahu</a:t>
            </a:r>
            <a:endParaRPr sz="1050" dirty="0">
              <a:solidFill>
                <a:schemeClr val="tx1"/>
              </a:solidFill>
            </a:endParaRPr>
          </a:p>
          <a:p>
            <a:r>
              <a:rPr lang="pl-PL" sz="1350" dirty="0">
                <a:solidFill>
                  <a:schemeClr val="tx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builder.buildWalls(); // postavit zdi</a:t>
            </a:r>
            <a:endParaRPr sz="1050" dirty="0">
              <a:solidFill>
                <a:schemeClr val="tx1"/>
              </a:solidFill>
            </a:endParaRPr>
          </a:p>
          <a:p>
            <a:r>
              <a:rPr lang="pl-PL" sz="1350" dirty="0">
                <a:solidFill>
                  <a:schemeClr val="tx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builder.buildRoof(); // postavit střechu</a:t>
            </a:r>
            <a:endParaRPr sz="1050" dirty="0">
              <a:solidFill>
                <a:schemeClr val="tx1"/>
              </a:solidFill>
            </a:endParaRPr>
          </a:p>
          <a:p>
            <a:r>
              <a:rPr lang="pl-PL" sz="1350" dirty="0">
                <a:solidFill>
                  <a:schemeClr val="tx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return builder.getResult(); // vrátit výsledek</a:t>
            </a:r>
            <a:endParaRPr sz="1050" dirty="0">
              <a:solidFill>
                <a:schemeClr val="tx1"/>
              </a:solidFill>
            </a:endParaRPr>
          </a:p>
          <a:p>
            <a:r>
              <a:rPr lang="pl-PL" sz="1350" dirty="0">
                <a:solidFill>
                  <a:schemeClr val="tx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}</a:t>
            </a:r>
            <a:endParaRPr sz="1050" dirty="0">
              <a:solidFill>
                <a:schemeClr val="tx1"/>
              </a:solidFill>
            </a:endParaRPr>
          </a:p>
          <a:p>
            <a:r>
              <a:rPr lang="pl-PL" sz="1350" dirty="0">
                <a:solidFill>
                  <a:schemeClr val="tx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}</a:t>
            </a:r>
            <a:endParaRPr sz="105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237130" y="951571"/>
            <a:ext cx="6686550" cy="3286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pl-PL" cap="none" dirty="0">
                <a:solidFill>
                  <a:schemeClr val="tx1"/>
                </a:solidFill>
              </a:rPr>
              <a:t>TESTER</a:t>
            </a:r>
            <a:endParaRPr dirty="0">
              <a:solidFill>
                <a:schemeClr val="tx1"/>
              </a:solidFill>
            </a:endParaRPr>
          </a:p>
          <a:p>
            <a:pPr marL="214313" indent="-214313">
              <a:spcBef>
                <a:spcPts val="750"/>
              </a:spcBef>
              <a:buSzPts val="2000"/>
            </a:pPr>
            <a:r>
              <a:rPr lang="pl-PL" sz="1500" dirty="0">
                <a:solidFill>
                  <a:schemeClr val="tx1"/>
                </a:solidFill>
              </a:rPr>
              <a:t>Vzor použití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85" name="Google Shape;85;p14"/>
          <p:cNvSpPr txBox="1">
            <a:spLocks noGrp="1"/>
          </p:cNvSpPr>
          <p:nvPr>
            <p:ph type="title"/>
          </p:nvPr>
        </p:nvSpPr>
        <p:spPr>
          <a:xfrm>
            <a:off x="467544" y="30349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r>
              <a:rPr lang="pl-PL" dirty="0">
                <a:solidFill>
                  <a:schemeClr val="tx1"/>
                </a:solidFill>
              </a:rPr>
              <a:t>PŘÍKLAD: STAVBA DOMU (POKR.)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86" name="Google Shape;86;p14"/>
          <p:cNvSpPr/>
          <p:nvPr/>
        </p:nvSpPr>
        <p:spPr>
          <a:xfrm>
            <a:off x="1493658" y="1822135"/>
            <a:ext cx="6318702" cy="1938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r>
              <a:rPr lang="pl-PL" sz="1350" dirty="0">
                <a:solidFill>
                  <a:schemeClr val="tx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final Director director = new Director();</a:t>
            </a:r>
            <a:endParaRPr sz="1050" dirty="0">
              <a:solidFill>
                <a:schemeClr val="tx1"/>
              </a:solidFill>
            </a:endParaRPr>
          </a:p>
          <a:p>
            <a:r>
              <a:rPr lang="pl-PL" sz="1350" dirty="0">
                <a:solidFill>
                  <a:schemeClr val="tx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sz="1050" dirty="0">
              <a:solidFill>
                <a:schemeClr val="tx1"/>
              </a:solidFill>
            </a:endParaRPr>
          </a:p>
          <a:p>
            <a:r>
              <a:rPr lang="pl-PL" sz="1350" dirty="0">
                <a:solidFill>
                  <a:schemeClr val="tx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// levná budova</a:t>
            </a:r>
            <a:endParaRPr sz="1050" dirty="0">
              <a:solidFill>
                <a:schemeClr val="tx1"/>
              </a:solidFill>
            </a:endParaRPr>
          </a:p>
          <a:p>
            <a:r>
              <a:rPr lang="pl-PL" sz="1350" dirty="0">
                <a:solidFill>
                  <a:schemeClr val="tx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final Building cheapBuilding = director.build(new CheapBuilder());</a:t>
            </a:r>
            <a:endParaRPr sz="1050" dirty="0">
              <a:solidFill>
                <a:schemeClr val="tx1"/>
              </a:solidFill>
            </a:endParaRPr>
          </a:p>
          <a:p>
            <a:r>
              <a:rPr lang="pl-PL" sz="1350" dirty="0">
                <a:solidFill>
                  <a:schemeClr val="tx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cheapBuilding.print();</a:t>
            </a:r>
            <a:endParaRPr sz="1050" dirty="0">
              <a:solidFill>
                <a:schemeClr val="tx1"/>
              </a:solidFill>
            </a:endParaRPr>
          </a:p>
          <a:p>
            <a:r>
              <a:rPr lang="pl-PL" sz="1350" dirty="0">
                <a:solidFill>
                  <a:schemeClr val="tx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sz="1050" dirty="0">
              <a:solidFill>
                <a:schemeClr val="tx1"/>
              </a:solidFill>
            </a:endParaRPr>
          </a:p>
          <a:p>
            <a:r>
              <a:rPr lang="pl-PL" sz="1350" dirty="0">
                <a:solidFill>
                  <a:schemeClr val="tx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// luxusní budova</a:t>
            </a:r>
            <a:endParaRPr sz="1050" dirty="0">
              <a:solidFill>
                <a:schemeClr val="tx1"/>
              </a:solidFill>
            </a:endParaRPr>
          </a:p>
          <a:p>
            <a:r>
              <a:rPr lang="pl-PL" sz="1350" dirty="0">
                <a:solidFill>
                  <a:schemeClr val="tx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final Building luxuryBuilding = director.build(new LuxuryBuilder());</a:t>
            </a:r>
            <a:endParaRPr sz="1050" dirty="0">
              <a:solidFill>
                <a:schemeClr val="tx1"/>
              </a:solidFill>
            </a:endParaRPr>
          </a:p>
          <a:p>
            <a:r>
              <a:rPr lang="pl-PL" sz="1350" dirty="0">
                <a:solidFill>
                  <a:schemeClr val="tx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luxuryBuilding.print();</a:t>
            </a:r>
            <a:endParaRPr sz="105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/>
          <p:nvPr/>
        </p:nvSpPr>
        <p:spPr>
          <a:xfrm>
            <a:off x="1157845" y="1309255"/>
            <a:ext cx="6760028" cy="3224150"/>
          </a:xfrm>
          <a:prstGeom prst="rect">
            <a:avLst/>
          </a:prstGeom>
          <a:solidFill>
            <a:schemeClr val="lt1"/>
          </a:solidFill>
          <a:ln w="19050" cap="rnd" cmpd="sng">
            <a:solidFill>
              <a:srgbClr val="5151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2" name="Google Shape;92;p15"/>
          <p:cNvSpPr txBox="1">
            <a:spLocks noGrp="1"/>
          </p:cNvSpPr>
          <p:nvPr>
            <p:ph type="title"/>
          </p:nvPr>
        </p:nvSpPr>
        <p:spPr>
          <a:xfrm>
            <a:off x="467544" y="30349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r>
              <a:rPr lang="pl-PL" dirty="0">
                <a:solidFill>
                  <a:schemeClr val="tx1"/>
                </a:solidFill>
              </a:rPr>
              <a:t>PŘÍKLAD POUŽITÍ VZORU BUILDER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93" name="Google Shape;93;p15" descr="K:\VYUKA\KIT\Zima2000\Podklady\build096.g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68077" y="1570406"/>
            <a:ext cx="6291951" cy="272788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5"/>
          <p:cNvSpPr txBox="1"/>
          <p:nvPr/>
        </p:nvSpPr>
        <p:spPr>
          <a:xfrm>
            <a:off x="6593374" y="4546269"/>
            <a:ext cx="1403747" cy="205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>
              <a:buClr>
                <a:schemeClr val="lt1"/>
              </a:buClr>
            </a:pPr>
            <a:r>
              <a:rPr lang="pl-PL" sz="900">
                <a:solidFill>
                  <a:schemeClr val="lt1"/>
                </a:solidFill>
              </a:rPr>
              <a:t>Obrázek převzat z [GoF]</a:t>
            </a:r>
            <a:endParaRPr sz="105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>
            <a:spLocks noGrp="1"/>
          </p:cNvSpPr>
          <p:nvPr>
            <p:ph type="body" idx="1"/>
          </p:nvPr>
        </p:nvSpPr>
        <p:spPr>
          <a:xfrm>
            <a:off x="467544" y="1434790"/>
            <a:ext cx="8229600" cy="3286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214313" indent="-214313">
              <a:spcBef>
                <a:spcPts val="0"/>
              </a:spcBef>
              <a:buSzPts val="2800"/>
            </a:pPr>
            <a:r>
              <a:rPr lang="pl-PL" sz="2100" dirty="0">
                <a:solidFill>
                  <a:schemeClr val="tx1"/>
                </a:solidFill>
              </a:rPr>
              <a:t>Builder (TextConverter)</a:t>
            </a:r>
            <a:endParaRPr dirty="0">
              <a:solidFill>
                <a:schemeClr val="tx1"/>
              </a:solidFill>
            </a:endParaRPr>
          </a:p>
          <a:p>
            <a:pPr marL="557213" lvl="1" indent="-214313">
              <a:spcBef>
                <a:spcPts val="810"/>
              </a:spcBef>
              <a:buSzPts val="2400"/>
            </a:pPr>
            <a:r>
              <a:rPr lang="pl-PL" sz="1800" dirty="0">
                <a:solidFill>
                  <a:schemeClr val="tx1"/>
                </a:solidFill>
              </a:rPr>
              <a:t>specifikuje abstraktní interface pro vytváření částí objektů typu Product. </a:t>
            </a:r>
            <a:endParaRPr dirty="0">
              <a:solidFill>
                <a:schemeClr val="tx1"/>
              </a:solidFill>
            </a:endParaRPr>
          </a:p>
          <a:p>
            <a:pPr marL="214313" indent="-214313">
              <a:spcBef>
                <a:spcPts val="870"/>
              </a:spcBef>
              <a:buSzPts val="2800"/>
            </a:pPr>
            <a:r>
              <a:rPr lang="pl-PL" sz="2100" dirty="0">
                <a:solidFill>
                  <a:schemeClr val="tx1"/>
                </a:solidFill>
              </a:rPr>
              <a:t>ConcreteBuilder (ASCIIConverter, TeXConverter, TextWidgetConverter) </a:t>
            </a:r>
            <a:endParaRPr dirty="0">
              <a:solidFill>
                <a:schemeClr val="tx1"/>
              </a:solidFill>
            </a:endParaRPr>
          </a:p>
          <a:p>
            <a:pPr marL="557213" lvl="1" indent="-214313">
              <a:spcBef>
                <a:spcPts val="810"/>
              </a:spcBef>
              <a:buSzPts val="2400"/>
            </a:pPr>
            <a:r>
              <a:rPr lang="pl-PL" sz="1800" dirty="0">
                <a:solidFill>
                  <a:schemeClr val="tx1"/>
                </a:solidFill>
              </a:rPr>
              <a:t>kontruuje a sestavuje části - implementuje interface třídy Builder</a:t>
            </a:r>
            <a:endParaRPr dirty="0">
              <a:solidFill>
                <a:schemeClr val="tx1"/>
              </a:solidFill>
            </a:endParaRPr>
          </a:p>
          <a:p>
            <a:pPr marL="557213" lvl="1" indent="-214313">
              <a:spcBef>
                <a:spcPts val="810"/>
              </a:spcBef>
              <a:buSzPts val="2400"/>
            </a:pPr>
            <a:r>
              <a:rPr lang="pl-PL" sz="1800" dirty="0">
                <a:solidFill>
                  <a:schemeClr val="tx1"/>
                </a:solidFill>
              </a:rPr>
              <a:t>udržuje si vytvořenou reprezentaci</a:t>
            </a:r>
            <a:endParaRPr dirty="0">
              <a:solidFill>
                <a:schemeClr val="tx1"/>
              </a:solidFill>
            </a:endParaRPr>
          </a:p>
          <a:p>
            <a:pPr marL="557213" lvl="1" indent="-214313">
              <a:spcBef>
                <a:spcPts val="810"/>
              </a:spcBef>
              <a:buSzPts val="2400"/>
            </a:pPr>
            <a:r>
              <a:rPr lang="pl-PL" sz="1800" dirty="0">
                <a:solidFill>
                  <a:schemeClr val="tx1"/>
                </a:solidFill>
              </a:rPr>
              <a:t>poskytuje služby pro vyzvednutí produktu (GetASCIIText, GetTextWidget, ...)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00" name="Google Shape;100;p16"/>
          <p:cNvSpPr txBox="1">
            <a:spLocks noGrp="1"/>
          </p:cNvSpPr>
          <p:nvPr>
            <p:ph type="title"/>
          </p:nvPr>
        </p:nvSpPr>
        <p:spPr>
          <a:xfrm>
            <a:off x="467544" y="30349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r>
              <a:rPr lang="pl-PL" dirty="0">
                <a:solidFill>
                  <a:schemeClr val="tx1"/>
                </a:solidFill>
              </a:rPr>
              <a:t>PARTICIPANTI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>
            <a:spLocks noGrp="1"/>
          </p:cNvSpPr>
          <p:nvPr>
            <p:ph type="body" idx="1"/>
          </p:nvPr>
        </p:nvSpPr>
        <p:spPr>
          <a:xfrm>
            <a:off x="467544" y="1434790"/>
            <a:ext cx="8229600" cy="3286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214313" indent="-214313">
              <a:spcBef>
                <a:spcPts val="0"/>
              </a:spcBef>
              <a:buSzPts val="2800"/>
            </a:pPr>
            <a:r>
              <a:rPr lang="pl-PL" sz="2100" dirty="0">
                <a:solidFill>
                  <a:schemeClr val="tx1"/>
                </a:solidFill>
              </a:rPr>
              <a:t>Director (RTFReader) </a:t>
            </a:r>
            <a:endParaRPr dirty="0">
              <a:solidFill>
                <a:schemeClr val="tx1"/>
              </a:solidFill>
            </a:endParaRPr>
          </a:p>
          <a:p>
            <a:pPr marL="557213" lvl="1" indent="-214313">
              <a:spcBef>
                <a:spcPts val="810"/>
              </a:spcBef>
              <a:buSzPts val="2400"/>
            </a:pPr>
            <a:r>
              <a:rPr lang="pl-PL" sz="1800" dirty="0">
                <a:solidFill>
                  <a:schemeClr val="tx1"/>
                </a:solidFill>
              </a:rPr>
              <a:t>konstruuje objekty pomocí služeb třídy Builder</a:t>
            </a:r>
            <a:endParaRPr dirty="0">
              <a:solidFill>
                <a:schemeClr val="tx1"/>
              </a:solidFill>
            </a:endParaRPr>
          </a:p>
          <a:p>
            <a:pPr marL="214313" indent="-214313">
              <a:spcBef>
                <a:spcPts val="870"/>
              </a:spcBef>
              <a:buSzPts val="2800"/>
            </a:pPr>
            <a:r>
              <a:rPr lang="pl-PL" sz="2100" dirty="0">
                <a:solidFill>
                  <a:schemeClr val="tx1"/>
                </a:solidFill>
              </a:rPr>
              <a:t>Product (ASCIIText, TeXText, TextWidget) </a:t>
            </a:r>
            <a:endParaRPr dirty="0">
              <a:solidFill>
                <a:schemeClr val="tx1"/>
              </a:solidFill>
            </a:endParaRPr>
          </a:p>
          <a:p>
            <a:pPr marL="557213" lvl="1" indent="-214313">
              <a:spcBef>
                <a:spcPts val="810"/>
              </a:spcBef>
              <a:buSzPts val="2400"/>
            </a:pPr>
            <a:r>
              <a:rPr lang="pl-PL" sz="1800" dirty="0">
                <a:solidFill>
                  <a:schemeClr val="tx1"/>
                </a:solidFill>
              </a:rPr>
              <a:t>reprezentuje složitý objekt, který je konstruován, třída  ConcreteBuilder vytváří konkrétní vnitřní reprezentaci</a:t>
            </a:r>
            <a:endParaRPr dirty="0">
              <a:solidFill>
                <a:schemeClr val="tx1"/>
              </a:solidFill>
            </a:endParaRPr>
          </a:p>
          <a:p>
            <a:pPr marL="557213" lvl="1" indent="-214313">
              <a:spcBef>
                <a:spcPts val="810"/>
              </a:spcBef>
              <a:buSzPts val="2400"/>
            </a:pPr>
            <a:r>
              <a:rPr lang="pl-PL" sz="1800" dirty="0">
                <a:solidFill>
                  <a:schemeClr val="tx1"/>
                </a:solidFill>
              </a:rPr>
              <a:t>zahrnuje třídy pro definici částí a služby pro konstrukci celku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06" name="Google Shape;106;p17"/>
          <p:cNvSpPr txBox="1">
            <a:spLocks noGrp="1"/>
          </p:cNvSpPr>
          <p:nvPr>
            <p:ph type="title"/>
          </p:nvPr>
        </p:nvSpPr>
        <p:spPr>
          <a:xfrm>
            <a:off x="467544" y="30349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r>
              <a:rPr lang="pl-PL" dirty="0">
                <a:solidFill>
                  <a:schemeClr val="tx1"/>
                </a:solidFill>
              </a:rPr>
              <a:t>PARTICIPANTI (POKRAČ.)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>
            <a:spLocks noGrp="1"/>
          </p:cNvSpPr>
          <p:nvPr>
            <p:ph type="title"/>
          </p:nvPr>
        </p:nvSpPr>
        <p:spPr>
          <a:xfrm>
            <a:off x="467544" y="30349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r>
              <a:rPr lang="pl-PL" dirty="0">
                <a:solidFill>
                  <a:schemeClr val="tx1"/>
                </a:solidFill>
              </a:rPr>
              <a:t>SPOLUPRÁCE OBJEKTŮ PŘI POUŽITÍ BUILDER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112" name="Google Shape;112;p18" descr="K:\VYUKA\KIT\Zima2000\Podklady\build095.g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03862" y="1275160"/>
            <a:ext cx="4315583" cy="3226977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8"/>
          <p:cNvSpPr txBox="1"/>
          <p:nvPr/>
        </p:nvSpPr>
        <p:spPr>
          <a:xfrm>
            <a:off x="5760246" y="4624387"/>
            <a:ext cx="1403747" cy="205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>
              <a:buClr>
                <a:schemeClr val="lt1"/>
              </a:buClr>
            </a:pPr>
            <a:r>
              <a:rPr lang="pl-PL" sz="900">
                <a:solidFill>
                  <a:schemeClr val="lt1"/>
                </a:solidFill>
              </a:rPr>
              <a:t>Obrázek převzat z [GoF]</a:t>
            </a:r>
            <a:endParaRPr sz="105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02CC8E0-2F27-4775-BDD5-332065E6F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Možná bližší určení generického parametru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EAF38A13-A084-40A9-8B7A-01F19CAF7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3546000"/>
          </a:xfrm>
        </p:spPr>
        <p:txBody>
          <a:bodyPr/>
          <a:lstStyle/>
          <a:p>
            <a:pPr marL="114300" indent="0">
              <a:buNone/>
            </a:pPr>
            <a:r>
              <a:rPr lang="cs-CZ" dirty="0">
                <a:solidFill>
                  <a:schemeClr val="tx1"/>
                </a:solidFill>
              </a:rPr>
              <a:t>public </a:t>
            </a:r>
            <a:r>
              <a:rPr lang="cs-CZ" dirty="0" err="1">
                <a:solidFill>
                  <a:schemeClr val="tx1"/>
                </a:solidFill>
              </a:rPr>
              <a:t>class</a:t>
            </a:r>
            <a:r>
              <a:rPr lang="cs-CZ" dirty="0">
                <a:solidFill>
                  <a:schemeClr val="tx1"/>
                </a:solidFill>
              </a:rPr>
              <a:t> </a:t>
            </a:r>
            <a:r>
              <a:rPr lang="cs-CZ" dirty="0" err="1">
                <a:solidFill>
                  <a:schemeClr val="tx1"/>
                </a:solidFill>
              </a:rPr>
              <a:t>Trida</a:t>
            </a:r>
            <a:r>
              <a:rPr lang="cs-CZ" dirty="0">
                <a:solidFill>
                  <a:schemeClr val="tx1"/>
                </a:solidFill>
              </a:rPr>
              <a:t>&lt;T&gt; </a:t>
            </a:r>
            <a:r>
              <a:rPr lang="cs-CZ" dirty="0" err="1">
                <a:solidFill>
                  <a:schemeClr val="tx1"/>
                </a:solidFill>
              </a:rPr>
              <a:t>where</a:t>
            </a:r>
            <a:r>
              <a:rPr lang="cs-CZ" dirty="0">
                <a:solidFill>
                  <a:schemeClr val="tx1"/>
                </a:solidFill>
              </a:rPr>
              <a:t> T: </a:t>
            </a:r>
            <a:r>
              <a:rPr lang="cs-CZ" dirty="0" err="1">
                <a:solidFill>
                  <a:schemeClr val="tx1"/>
                </a:solidFill>
              </a:rPr>
              <a:t>IComparable</a:t>
            </a: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 marL="114300" indent="0">
              <a:buNone/>
            </a:pPr>
            <a:r>
              <a:rPr lang="en-US" dirty="0">
                <a:solidFill>
                  <a:schemeClr val="tx1"/>
                </a:solidFill>
              </a:rPr>
              <a:t>}</a:t>
            </a:r>
            <a:endParaRPr lang="cs-CZ" dirty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cs-CZ" dirty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b="1" dirty="0">
                <a:solidFill>
                  <a:schemeClr val="tx1"/>
                </a:solidFill>
              </a:rPr>
              <a:t>P</a:t>
            </a:r>
            <a:r>
              <a:rPr lang="cs-CZ" b="1" dirty="0" err="1">
                <a:solidFill>
                  <a:schemeClr val="tx1"/>
                </a:solidFill>
              </a:rPr>
              <a:t>řípadně</a:t>
            </a:r>
            <a:r>
              <a:rPr lang="cs-CZ" b="1" dirty="0">
                <a:solidFill>
                  <a:schemeClr val="tx1"/>
                </a:solidFill>
              </a:rPr>
              <a:t> je možné ho </a:t>
            </a:r>
            <a:r>
              <a:rPr lang="cs-CZ" b="1" dirty="0" err="1">
                <a:solidFill>
                  <a:schemeClr val="tx1"/>
                </a:solidFill>
              </a:rPr>
              <a:t>instanciovat</a:t>
            </a:r>
            <a:r>
              <a:rPr lang="cs-CZ" b="1" dirty="0">
                <a:solidFill>
                  <a:schemeClr val="tx1"/>
                </a:solidFill>
              </a:rPr>
              <a:t>:</a:t>
            </a:r>
          </a:p>
          <a:p>
            <a:pPr marL="114300" indent="0">
              <a:buNone/>
            </a:pPr>
            <a:r>
              <a:rPr lang="en-US" dirty="0">
                <a:solidFill>
                  <a:schemeClr val="tx1"/>
                </a:solidFill>
              </a:rPr>
              <a:t>public class </a:t>
            </a:r>
            <a:r>
              <a:rPr lang="en-US" dirty="0" err="1">
                <a:solidFill>
                  <a:schemeClr val="tx1"/>
                </a:solidFill>
              </a:rPr>
              <a:t>Tovarna</a:t>
            </a:r>
            <a:r>
              <a:rPr lang="en-US" dirty="0">
                <a:solidFill>
                  <a:schemeClr val="tx1"/>
                </a:solidFill>
              </a:rPr>
              <a:t>&lt;T&gt; where T : new()</a:t>
            </a:r>
          </a:p>
          <a:p>
            <a:pPr marL="114300" indent="0">
              <a:buNone/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 marL="114300" indent="0">
              <a:buNone/>
            </a:pPr>
            <a:r>
              <a:rPr lang="en-US" dirty="0">
                <a:solidFill>
                  <a:schemeClr val="tx1"/>
                </a:solidFill>
              </a:rPr>
              <a:t>    public T </a:t>
            </a:r>
            <a:r>
              <a:rPr lang="en-US" dirty="0" err="1">
                <a:solidFill>
                  <a:schemeClr val="tx1"/>
                </a:solidFill>
              </a:rPr>
              <a:t>VytvorInstanci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  <a:p>
            <a:pPr marL="114300" indent="0">
              <a:buNone/>
            </a:pPr>
            <a:r>
              <a:rPr lang="en-US" dirty="0">
                <a:solidFill>
                  <a:schemeClr val="tx1"/>
                </a:solidFill>
              </a:rPr>
              <a:t>    {</a:t>
            </a:r>
          </a:p>
          <a:p>
            <a:pPr marL="114300" indent="0">
              <a:buNone/>
            </a:pPr>
            <a:r>
              <a:rPr lang="en-US" dirty="0">
                <a:solidFill>
                  <a:schemeClr val="tx1"/>
                </a:solidFill>
              </a:rPr>
              <a:t>        return new T();</a:t>
            </a:r>
          </a:p>
          <a:p>
            <a:pPr marL="114300" indent="0">
              <a:buNone/>
            </a:pPr>
            <a:r>
              <a:rPr lang="en-US" dirty="0">
                <a:solidFill>
                  <a:schemeClr val="tx1"/>
                </a:solidFill>
              </a:rPr>
              <a:t>    }</a:t>
            </a:r>
          </a:p>
          <a:p>
            <a:pPr marL="114300" indent="0">
              <a:buNone/>
            </a:pPr>
            <a:r>
              <a:rPr lang="en-US" dirty="0">
                <a:solidFill>
                  <a:schemeClr val="tx1"/>
                </a:solidFill>
              </a:rPr>
              <a:t>}</a:t>
            </a:r>
            <a:endParaRPr lang="cs-CZ" dirty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1BA135B0-B3A5-4B01-A548-7E18CF83A29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453049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>
            <a:spLocks noGrp="1"/>
          </p:cNvSpPr>
          <p:nvPr>
            <p:ph type="body" idx="1"/>
          </p:nvPr>
        </p:nvSpPr>
        <p:spPr>
          <a:xfrm>
            <a:off x="467544" y="1032769"/>
            <a:ext cx="8229600" cy="3286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214313" indent="-214313">
              <a:spcBef>
                <a:spcPts val="0"/>
              </a:spcBef>
            </a:pPr>
            <a:r>
              <a:rPr lang="pl-PL" dirty="0">
                <a:solidFill>
                  <a:schemeClr val="tx1"/>
                </a:solidFill>
              </a:rPr>
              <a:t>Kdy použít</a:t>
            </a:r>
            <a:endParaRPr dirty="0">
              <a:solidFill>
                <a:schemeClr val="tx1"/>
              </a:solidFill>
            </a:endParaRPr>
          </a:p>
          <a:p>
            <a:pPr marL="557213" lvl="1" indent="-214313">
              <a:spcBef>
                <a:spcPts val="750"/>
              </a:spcBef>
            </a:pPr>
            <a:r>
              <a:rPr lang="pl-PL" dirty="0">
                <a:solidFill>
                  <a:schemeClr val="tx1"/>
                </a:solidFill>
              </a:rPr>
              <a:t>Pokud se vyskytuje konstruktor s mnoha volitenými parametry</a:t>
            </a:r>
            <a:endParaRPr dirty="0">
              <a:solidFill>
                <a:schemeClr val="tx1"/>
              </a:solidFill>
            </a:endParaRPr>
          </a:p>
          <a:p>
            <a:pPr marL="557213" lvl="1" indent="-214313">
              <a:spcBef>
                <a:spcPts val="750"/>
              </a:spcBef>
            </a:pPr>
            <a:r>
              <a:rPr lang="pl-PL" dirty="0">
                <a:solidFill>
                  <a:schemeClr val="tx1"/>
                </a:solidFill>
              </a:rPr>
              <a:t>Pokud kód produkuje různé reprezentace jednoho produktu – stejné kroky vedoucí k cíli, které se liší v detailu</a:t>
            </a:r>
            <a:endParaRPr dirty="0">
              <a:solidFill>
                <a:schemeClr val="tx1"/>
              </a:solidFill>
            </a:endParaRPr>
          </a:p>
          <a:p>
            <a:pPr marL="557213" lvl="1" indent="-214313">
              <a:spcBef>
                <a:spcPts val="750"/>
              </a:spcBef>
            </a:pPr>
            <a:r>
              <a:rPr lang="pl-PL" dirty="0">
                <a:solidFill>
                  <a:schemeClr val="tx1"/>
                </a:solidFill>
              </a:rPr>
              <a:t>Když pracujeme se kompozitními stromovými strukturami</a:t>
            </a:r>
            <a:endParaRPr dirty="0">
              <a:solidFill>
                <a:schemeClr val="tx1"/>
              </a:solidFill>
            </a:endParaRPr>
          </a:p>
          <a:p>
            <a:pPr marL="214313" indent="-214313">
              <a:spcBef>
                <a:spcPts val="810"/>
              </a:spcBef>
            </a:pPr>
            <a:r>
              <a:rPr lang="pl-PL" dirty="0">
                <a:solidFill>
                  <a:schemeClr val="tx1"/>
                </a:solidFill>
              </a:rPr>
              <a:t>Výhody</a:t>
            </a:r>
            <a:endParaRPr dirty="0">
              <a:solidFill>
                <a:schemeClr val="tx1"/>
              </a:solidFill>
            </a:endParaRPr>
          </a:p>
          <a:p>
            <a:pPr marL="557213" lvl="1" indent="-214313">
              <a:spcBef>
                <a:spcPts val="750"/>
              </a:spcBef>
            </a:pPr>
            <a:r>
              <a:rPr lang="pl-PL" dirty="0">
                <a:solidFill>
                  <a:schemeClr val="tx1"/>
                </a:solidFill>
              </a:rPr>
              <a:t>Umožňuje postavit produkt krok po kroku</a:t>
            </a:r>
            <a:endParaRPr dirty="0">
              <a:solidFill>
                <a:schemeClr val="tx1"/>
              </a:solidFill>
            </a:endParaRPr>
          </a:p>
          <a:p>
            <a:pPr marL="557213" lvl="1" indent="-214313">
              <a:spcBef>
                <a:spcPts val="750"/>
              </a:spcBef>
            </a:pPr>
            <a:r>
              <a:rPr lang="pl-PL" dirty="0">
                <a:solidFill>
                  <a:schemeClr val="tx1"/>
                </a:solidFill>
              </a:rPr>
              <a:t>Umožní stejnému kódu postavit rozdílné produkty</a:t>
            </a:r>
            <a:endParaRPr dirty="0">
              <a:solidFill>
                <a:schemeClr val="tx1"/>
              </a:solidFill>
            </a:endParaRPr>
          </a:p>
          <a:p>
            <a:pPr marL="557213" lvl="1" indent="-214313">
              <a:spcBef>
                <a:spcPts val="750"/>
              </a:spcBef>
            </a:pPr>
            <a:r>
              <a:rPr lang="pl-PL" dirty="0">
                <a:solidFill>
                  <a:schemeClr val="tx1"/>
                </a:solidFill>
              </a:rPr>
              <a:t>Izoluje složitý kód pro vytváření od business logiky produktu</a:t>
            </a:r>
            <a:endParaRPr dirty="0">
              <a:solidFill>
                <a:schemeClr val="tx1"/>
              </a:solidFill>
            </a:endParaRPr>
          </a:p>
          <a:p>
            <a:pPr marL="214313" indent="-214313">
              <a:spcBef>
                <a:spcPts val="810"/>
              </a:spcBef>
            </a:pPr>
            <a:r>
              <a:rPr lang="pl-PL" dirty="0">
                <a:solidFill>
                  <a:schemeClr val="tx1"/>
                </a:solidFill>
              </a:rPr>
              <a:t>Nevýhody</a:t>
            </a:r>
            <a:endParaRPr dirty="0">
              <a:solidFill>
                <a:schemeClr val="tx1"/>
              </a:solidFill>
            </a:endParaRPr>
          </a:p>
          <a:p>
            <a:pPr marL="557213" lvl="1" indent="-214313">
              <a:spcBef>
                <a:spcPts val="750"/>
              </a:spcBef>
            </a:pPr>
            <a:r>
              <a:rPr lang="pl-PL" dirty="0">
                <a:solidFill>
                  <a:schemeClr val="tx1"/>
                </a:solidFill>
              </a:rPr>
              <a:t>Zvyšuje členitost řešení dalšími třídami</a:t>
            </a:r>
            <a:endParaRPr dirty="0">
              <a:solidFill>
                <a:schemeClr val="tx1"/>
              </a:solidFill>
            </a:endParaRPr>
          </a:p>
          <a:p>
            <a:pPr marL="214313" indent="-100013">
              <a:spcBef>
                <a:spcPts val="810"/>
              </a:spcBef>
              <a:buNone/>
            </a:pPr>
            <a:endParaRPr dirty="0">
              <a:solidFill>
                <a:schemeClr val="tx1"/>
              </a:solidFill>
            </a:endParaRPr>
          </a:p>
          <a:p>
            <a:pPr marL="214313" indent="-100013">
              <a:spcBef>
                <a:spcPts val="810"/>
              </a:spcBef>
              <a:buNone/>
            </a:pPr>
            <a:endParaRPr dirty="0">
              <a:solidFill>
                <a:schemeClr val="tx1"/>
              </a:solidFill>
            </a:endParaRPr>
          </a:p>
          <a:p>
            <a:pPr marL="214313" indent="-100013">
              <a:spcBef>
                <a:spcPts val="810"/>
              </a:spcBef>
              <a:buNone/>
            </a:pPr>
            <a:endParaRPr dirty="0">
              <a:solidFill>
                <a:schemeClr val="tx1"/>
              </a:solidFill>
            </a:endParaRPr>
          </a:p>
        </p:txBody>
      </p:sp>
      <p:sp>
        <p:nvSpPr>
          <p:cNvPr id="119" name="Google Shape;119;p19"/>
          <p:cNvSpPr txBox="1">
            <a:spLocks noGrp="1"/>
          </p:cNvSpPr>
          <p:nvPr>
            <p:ph type="title"/>
          </p:nvPr>
        </p:nvSpPr>
        <p:spPr>
          <a:xfrm>
            <a:off x="467544" y="30349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r>
              <a:rPr lang="pl-PL" dirty="0">
                <a:solidFill>
                  <a:schemeClr val="tx1"/>
                </a:solidFill>
              </a:rPr>
              <a:t>BUILDER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>
            <a:spLocks noGrp="1"/>
          </p:cNvSpPr>
          <p:nvPr>
            <p:ph type="body" idx="1"/>
          </p:nvPr>
        </p:nvSpPr>
        <p:spPr>
          <a:xfrm>
            <a:off x="467544" y="1434790"/>
            <a:ext cx="8229600" cy="3286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214313" indent="-214313">
              <a:spcBef>
                <a:spcPts val="810"/>
              </a:spcBef>
            </a:pPr>
            <a:r>
              <a:rPr lang="pl-PL" dirty="0">
                <a:solidFill>
                  <a:schemeClr val="tx1"/>
                </a:solidFill>
              </a:rPr>
              <a:t>Návrhový princip, ve kterém kód programu je řízený z obecného frameworku</a:t>
            </a:r>
            <a:endParaRPr dirty="0">
              <a:solidFill>
                <a:schemeClr val="tx1"/>
              </a:solidFill>
            </a:endParaRPr>
          </a:p>
          <a:p>
            <a:pPr marL="214313" indent="-214313">
              <a:spcBef>
                <a:spcPts val="810"/>
              </a:spcBef>
            </a:pPr>
            <a:r>
              <a:rPr lang="pl-PL" dirty="0">
                <a:solidFill>
                  <a:schemeClr val="tx1"/>
                </a:solidFill>
              </a:rPr>
              <a:t>Jedná se inverzní přístup oproti původnímu přístupu</a:t>
            </a:r>
            <a:endParaRPr dirty="0">
              <a:solidFill>
                <a:schemeClr val="tx1"/>
              </a:solidFill>
            </a:endParaRPr>
          </a:p>
          <a:p>
            <a:pPr marL="214313" indent="-214313">
              <a:spcBef>
                <a:spcPts val="810"/>
              </a:spcBef>
            </a:pPr>
            <a:r>
              <a:rPr lang="pl-PL" dirty="0">
                <a:solidFill>
                  <a:schemeClr val="tx1"/>
                </a:solidFill>
              </a:rPr>
              <a:t>Původní klasický přístup - programový kód volá znovupoužitelné knihovny starající se o obecné úlohy</a:t>
            </a:r>
            <a:endParaRPr dirty="0">
              <a:solidFill>
                <a:schemeClr val="tx1"/>
              </a:solidFill>
            </a:endParaRPr>
          </a:p>
          <a:p>
            <a:pPr marL="214313" indent="-214313">
              <a:spcBef>
                <a:spcPts val="810"/>
              </a:spcBef>
            </a:pPr>
            <a:r>
              <a:rPr lang="pl-PL" dirty="0">
                <a:solidFill>
                  <a:schemeClr val="tx1"/>
                </a:solidFill>
              </a:rPr>
              <a:t>IoC – obecný framework řídí chod programu a volá specificky vytvořený kód pro řešení konktrétních úloh</a:t>
            </a:r>
            <a:endParaRPr dirty="0">
              <a:solidFill>
                <a:schemeClr val="tx1"/>
              </a:solidFill>
            </a:endParaRPr>
          </a:p>
          <a:p>
            <a:pPr marL="214313" indent="-100013">
              <a:spcBef>
                <a:spcPts val="810"/>
              </a:spcBef>
              <a:buNone/>
            </a:pPr>
            <a:endParaRPr dirty="0">
              <a:solidFill>
                <a:schemeClr val="tx1"/>
              </a:solidFill>
            </a:endParaRPr>
          </a:p>
          <a:p>
            <a:pPr marL="214313" indent="-100013">
              <a:spcBef>
                <a:spcPts val="810"/>
              </a:spcBef>
              <a:buNone/>
            </a:pPr>
            <a:endParaRPr dirty="0">
              <a:solidFill>
                <a:schemeClr val="tx1"/>
              </a:solidFill>
            </a:endParaRPr>
          </a:p>
          <a:p>
            <a:pPr marL="214313" indent="-100013">
              <a:spcBef>
                <a:spcPts val="810"/>
              </a:spcBef>
              <a:buNone/>
            </a:pPr>
            <a:endParaRPr dirty="0">
              <a:solidFill>
                <a:schemeClr val="tx1"/>
              </a:solidFill>
            </a:endParaRPr>
          </a:p>
        </p:txBody>
      </p:sp>
      <p:sp>
        <p:nvSpPr>
          <p:cNvPr id="125" name="Google Shape;125;p20"/>
          <p:cNvSpPr txBox="1">
            <a:spLocks noGrp="1"/>
          </p:cNvSpPr>
          <p:nvPr>
            <p:ph type="title"/>
          </p:nvPr>
        </p:nvSpPr>
        <p:spPr>
          <a:xfrm>
            <a:off x="467544" y="30349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r>
              <a:rPr lang="pl-PL" dirty="0">
                <a:solidFill>
                  <a:schemeClr val="tx1"/>
                </a:solidFill>
              </a:rPr>
              <a:t>INVERSION OF CONTROL (IOC)</a:t>
            </a:r>
            <a:endParaRPr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84054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>
            <a:spLocks noGrp="1"/>
          </p:cNvSpPr>
          <p:nvPr>
            <p:ph type="body" idx="1"/>
          </p:nvPr>
        </p:nvSpPr>
        <p:spPr>
          <a:xfrm>
            <a:off x="467544" y="1434790"/>
            <a:ext cx="8229600" cy="3286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213995" indent="-213995">
              <a:spcBef>
                <a:spcPts val="810"/>
              </a:spcBef>
            </a:pPr>
            <a:r>
              <a:rPr lang="pl-PL" b="1" dirty="0">
                <a:solidFill>
                  <a:schemeClr val="tx1"/>
                </a:solidFill>
                <a:latin typeface="Proxima Nova"/>
              </a:rPr>
              <a:t>Definice wikipedia: Vkládání závislostí</a:t>
            </a:r>
            <a:r>
              <a:rPr lang="pl-PL" dirty="0">
                <a:solidFill>
                  <a:schemeClr val="tx1"/>
                </a:solidFill>
                <a:latin typeface="Proxima Nova"/>
              </a:rPr>
              <a:t> (anglicky </a:t>
            </a:r>
            <a:r>
              <a:rPr lang="pl-PL" b="1" dirty="0">
                <a:solidFill>
                  <a:schemeClr val="tx1"/>
                </a:solidFill>
                <a:latin typeface="Proxima Nova"/>
              </a:rPr>
              <a:t>Dependency injection</a:t>
            </a:r>
            <a:r>
              <a:rPr lang="pl-PL" dirty="0">
                <a:solidFill>
                  <a:schemeClr val="tx1"/>
                </a:solidFill>
                <a:latin typeface="Proxima Nova"/>
              </a:rPr>
              <a:t> (DI)) je v objektově orientovaném programování technika pro vkládání závislostí mezi jednotlivými komponentami programu tak, aby jedna komponenta mohla používat druhou, aniž by na ni měla v době sestavování programu referenci. </a:t>
            </a:r>
          </a:p>
          <a:p>
            <a:pPr marL="213995" indent="-213995">
              <a:spcBef>
                <a:spcPts val="810"/>
              </a:spcBef>
            </a:pPr>
            <a:endParaRPr lang="pl-PL" dirty="0">
              <a:solidFill>
                <a:schemeClr val="tx1"/>
              </a:solidFill>
              <a:latin typeface="Proxima Nova"/>
            </a:endParaRPr>
          </a:p>
          <a:p>
            <a:pPr marL="213995" indent="-213995">
              <a:spcBef>
                <a:spcPts val="810"/>
              </a:spcBef>
            </a:pPr>
            <a:r>
              <a:rPr lang="pl-PL" dirty="0">
                <a:solidFill>
                  <a:schemeClr val="tx1"/>
                </a:solidFill>
                <a:latin typeface="Proxima Nova"/>
              </a:rPr>
              <a:t>Martin Fowler, http://www.martinfowler.com/articles/injection.html</a:t>
            </a:r>
          </a:p>
        </p:txBody>
      </p:sp>
      <p:sp>
        <p:nvSpPr>
          <p:cNvPr id="131" name="Google Shape;131;p21"/>
          <p:cNvSpPr txBox="1">
            <a:spLocks noGrp="1"/>
          </p:cNvSpPr>
          <p:nvPr>
            <p:ph type="title"/>
          </p:nvPr>
        </p:nvSpPr>
        <p:spPr>
          <a:xfrm>
            <a:off x="467544" y="30349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r>
              <a:rPr lang="pl-PL" dirty="0">
                <a:solidFill>
                  <a:schemeClr val="tx1"/>
                </a:solidFill>
              </a:rPr>
              <a:t>DEPENDENCY INJECTION (VKLÁDÁNÍ ZÁVISLOSTÍ)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>
            <a:spLocks noGrp="1"/>
          </p:cNvSpPr>
          <p:nvPr>
            <p:ph type="body" idx="1"/>
          </p:nvPr>
        </p:nvSpPr>
        <p:spPr>
          <a:xfrm>
            <a:off x="450927" y="1407226"/>
            <a:ext cx="8229600" cy="3046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213995" indent="-213995">
              <a:lnSpc>
                <a:spcPct val="90000"/>
              </a:lnSpc>
              <a:spcBef>
                <a:spcPts val="0"/>
              </a:spcBef>
              <a:buSzPts val="2220"/>
            </a:pPr>
            <a:r>
              <a:rPr lang="pl-PL" sz="1650" dirty="0">
                <a:solidFill>
                  <a:schemeClr val="tx1"/>
                </a:solidFill>
                <a:latin typeface="Proxima Nova"/>
              </a:rPr>
              <a:t>Pokud chce náš objekt používat služby jiného objektu bez použití DI, pak zodpovídá za celý Jeho životní cyklus, tedy inicializaci apod. </a:t>
            </a:r>
            <a:endParaRPr lang="cs-CZ" sz="1650">
              <a:solidFill>
                <a:schemeClr val="tx1"/>
              </a:solidFill>
              <a:latin typeface="Proxima Nova"/>
            </a:endParaRPr>
          </a:p>
          <a:p>
            <a:pPr marL="213995" indent="-213995">
              <a:lnSpc>
                <a:spcPct val="90000"/>
              </a:lnSpc>
              <a:spcBef>
                <a:spcPts val="783"/>
              </a:spcBef>
              <a:buSzPts val="2220"/>
            </a:pPr>
            <a:r>
              <a:rPr lang="pl-PL" sz="1650" dirty="0">
                <a:solidFill>
                  <a:schemeClr val="tx1"/>
                </a:solidFill>
                <a:latin typeface="Proxima Nova"/>
              </a:rPr>
              <a:t>Při aplikaci DI je ale náš objekt odstíněn od této správy, tu zařizuje dependenc provider. Náš objekt tedy potřebuje už jen referenci na dependence providera.</a:t>
            </a:r>
            <a:endParaRPr sz="1650">
              <a:solidFill>
                <a:schemeClr val="tx1"/>
              </a:solidFill>
              <a:latin typeface="Proxima Nova"/>
            </a:endParaRPr>
          </a:p>
          <a:p>
            <a:pPr marL="213995" indent="-213995">
              <a:lnSpc>
                <a:spcPct val="90000"/>
              </a:lnSpc>
              <a:spcBef>
                <a:spcPts val="783"/>
              </a:spcBef>
              <a:buSzPts val="2220"/>
            </a:pPr>
            <a:r>
              <a:rPr lang="pl-PL" sz="1650" dirty="0">
                <a:solidFill>
                  <a:schemeClr val="tx1"/>
                </a:solidFill>
                <a:latin typeface="Proxima Nova"/>
              </a:rPr>
              <a:t>DI zahrnuje nejméně tři objekty, které spolu musí spolupracovat. </a:t>
            </a:r>
            <a:r>
              <a:rPr lang="pl-PL" sz="1650" b="1" u="sng" dirty="0">
                <a:solidFill>
                  <a:schemeClr val="tx1"/>
                </a:solidFill>
                <a:latin typeface="Proxima Nova"/>
              </a:rPr>
              <a:t>Konzument</a:t>
            </a:r>
            <a:r>
              <a:rPr lang="pl-PL" sz="1650" dirty="0">
                <a:solidFill>
                  <a:schemeClr val="tx1"/>
                </a:solidFill>
                <a:latin typeface="Proxima Nova"/>
              </a:rPr>
              <a:t>, tedy objekt požadující služby. </a:t>
            </a:r>
            <a:r>
              <a:rPr lang="pl-PL" sz="1650" b="1" u="sng" dirty="0">
                <a:solidFill>
                  <a:schemeClr val="tx1"/>
                </a:solidFill>
                <a:latin typeface="Proxima Nova"/>
              </a:rPr>
              <a:t>Poskytovatel</a:t>
            </a:r>
            <a:r>
              <a:rPr lang="pl-PL" sz="1650" dirty="0">
                <a:solidFill>
                  <a:schemeClr val="tx1"/>
                </a:solidFill>
                <a:latin typeface="Proxima Nova"/>
              </a:rPr>
              <a:t> služby - Poskytovatele těchto služebmu dodá </a:t>
            </a:r>
            <a:r>
              <a:rPr lang="pl-PL" sz="1650" b="1" u="sng" dirty="0">
                <a:solidFill>
                  <a:schemeClr val="tx1"/>
                </a:solidFill>
                <a:latin typeface="Proxima Nova"/>
              </a:rPr>
              <a:t>DI provider</a:t>
            </a:r>
            <a:endParaRPr sz="1650" b="1" u="sng">
              <a:solidFill>
                <a:schemeClr val="tx1"/>
              </a:solidFill>
              <a:latin typeface="Proxima Nova"/>
            </a:endParaRPr>
          </a:p>
          <a:p>
            <a:pPr marL="213995" indent="-213995">
              <a:lnSpc>
                <a:spcPct val="90000"/>
              </a:lnSpc>
              <a:spcBef>
                <a:spcPts val="783"/>
              </a:spcBef>
              <a:buSzPts val="2220"/>
            </a:pPr>
            <a:r>
              <a:rPr lang="pl-PL" sz="1650" dirty="0">
                <a:solidFill>
                  <a:schemeClr val="tx1"/>
                </a:solidFill>
                <a:latin typeface="Proxima Nova"/>
              </a:rPr>
              <a:t>DI Provider zodpovídá za celý životní cyklus poskytovatele. </a:t>
            </a:r>
            <a:endParaRPr sz="1650">
              <a:solidFill>
                <a:schemeClr val="tx1"/>
              </a:solidFill>
              <a:latin typeface="Proxima Nova"/>
            </a:endParaRPr>
          </a:p>
          <a:p>
            <a:pPr marL="213995" indent="-213995">
              <a:lnSpc>
                <a:spcPct val="90000"/>
              </a:lnSpc>
              <a:spcBef>
                <a:spcPts val="783"/>
              </a:spcBef>
              <a:buSzPts val="2220"/>
            </a:pPr>
            <a:r>
              <a:rPr lang="pl-PL" sz="1650" dirty="0">
                <a:solidFill>
                  <a:schemeClr val="tx1"/>
                </a:solidFill>
                <a:latin typeface="Proxima Nova"/>
              </a:rPr>
              <a:t>DI Provider může být implementován několika způsoby, např. jako lokátor služeb, abstraktní továrna, tovární metoda, nebo pomocí nějakého z řady z frameworků, například Spring nebo CDI.</a:t>
            </a:r>
            <a:endParaRPr sz="1650" dirty="0">
              <a:solidFill>
                <a:schemeClr val="tx1"/>
              </a:solidFill>
              <a:latin typeface="Proxima Nova"/>
            </a:endParaRPr>
          </a:p>
          <a:p>
            <a:pPr marL="213995" indent="-108585">
              <a:lnSpc>
                <a:spcPct val="90000"/>
              </a:lnSpc>
              <a:spcBef>
                <a:spcPts val="783"/>
              </a:spcBef>
              <a:buSzPts val="2220"/>
              <a:buNone/>
            </a:pPr>
            <a:endParaRPr sz="1665" dirty="0">
              <a:solidFill>
                <a:schemeClr val="tx1"/>
              </a:solidFill>
            </a:endParaRPr>
          </a:p>
        </p:txBody>
      </p:sp>
      <p:sp>
        <p:nvSpPr>
          <p:cNvPr id="137" name="Google Shape;137;p22"/>
          <p:cNvSpPr txBox="1">
            <a:spLocks noGrp="1"/>
          </p:cNvSpPr>
          <p:nvPr>
            <p:ph type="title"/>
          </p:nvPr>
        </p:nvSpPr>
        <p:spPr>
          <a:xfrm>
            <a:off x="467544" y="30349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r>
              <a:rPr lang="pl-PL" dirty="0">
                <a:solidFill>
                  <a:schemeClr val="tx1"/>
                </a:solidFill>
              </a:rPr>
              <a:t>PRINCIP DEPENDENCE INJECTION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>
            <a:spLocks noGrp="1"/>
          </p:cNvSpPr>
          <p:nvPr>
            <p:ph type="body" idx="1"/>
          </p:nvPr>
        </p:nvSpPr>
        <p:spPr>
          <a:xfrm>
            <a:off x="467544" y="1434790"/>
            <a:ext cx="8229600" cy="3286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214313" indent="-214313">
              <a:spcBef>
                <a:spcPts val="0"/>
              </a:spcBef>
            </a:pPr>
            <a:r>
              <a:rPr lang="pl-PL" dirty="0">
                <a:solidFill>
                  <a:schemeClr val="tx1"/>
                </a:solidFill>
              </a:rPr>
              <a:t>Martin Fowler poukazuje na tři různé vzory, jak lze objektu přidat externí referenci jiného objektu.</a:t>
            </a:r>
            <a:endParaRPr dirty="0">
              <a:solidFill>
                <a:schemeClr val="tx1"/>
              </a:solidFill>
            </a:endParaRPr>
          </a:p>
          <a:p>
            <a:pPr marL="557213" lvl="1" indent="-214313">
              <a:spcBef>
                <a:spcPts val="750"/>
              </a:spcBef>
            </a:pPr>
            <a:r>
              <a:rPr lang="pl-PL" dirty="0">
                <a:solidFill>
                  <a:schemeClr val="tx1"/>
                </a:solidFill>
              </a:rPr>
              <a:t>Vkládání rozhraním - externí modul, který je do objektu přidán, implementuje rozhraní, jež objekt očekává v době sestavení programu.</a:t>
            </a:r>
            <a:endParaRPr dirty="0">
              <a:solidFill>
                <a:schemeClr val="tx1"/>
              </a:solidFill>
            </a:endParaRPr>
          </a:p>
          <a:p>
            <a:pPr marL="557213" lvl="1" indent="-214313">
              <a:spcBef>
                <a:spcPts val="750"/>
              </a:spcBef>
            </a:pPr>
            <a:r>
              <a:rPr lang="pl-PL" dirty="0">
                <a:solidFill>
                  <a:schemeClr val="tx1"/>
                </a:solidFill>
              </a:rPr>
              <a:t>Vkládání setter metodou - objekt má setter metodu, pomocí níž lze závislost injektovat.</a:t>
            </a:r>
            <a:endParaRPr dirty="0">
              <a:solidFill>
                <a:schemeClr val="tx1"/>
              </a:solidFill>
            </a:endParaRPr>
          </a:p>
          <a:p>
            <a:pPr marL="557213" lvl="1" indent="-214313">
              <a:spcBef>
                <a:spcPts val="750"/>
              </a:spcBef>
            </a:pPr>
            <a:r>
              <a:rPr lang="pl-PL" dirty="0">
                <a:solidFill>
                  <a:schemeClr val="tx1"/>
                </a:solidFill>
              </a:rPr>
              <a:t>Injekce konstruktorem - závislost je do objektu injektována v parametru konstruktoru již při jeho zrodu.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43" name="Google Shape;143;p23"/>
          <p:cNvSpPr txBox="1">
            <a:spLocks noGrp="1"/>
          </p:cNvSpPr>
          <p:nvPr>
            <p:ph type="title"/>
          </p:nvPr>
        </p:nvSpPr>
        <p:spPr>
          <a:xfrm>
            <a:off x="467544" y="30349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r>
              <a:rPr lang="pl-PL" dirty="0">
                <a:solidFill>
                  <a:schemeClr val="tx1"/>
                </a:solidFill>
              </a:rPr>
              <a:t>ZPŮSOBY VKLÁDÁNÍ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>
            <a:spLocks noGrp="1"/>
          </p:cNvSpPr>
          <p:nvPr>
            <p:ph type="body" idx="1"/>
          </p:nvPr>
        </p:nvSpPr>
        <p:spPr>
          <a:xfrm>
            <a:off x="450927" y="1264722"/>
            <a:ext cx="8229600" cy="35358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214313" indent="-214313">
              <a:spcBef>
                <a:spcPts val="0"/>
              </a:spcBef>
            </a:pPr>
            <a:r>
              <a:rPr lang="pl-PL" b="1" dirty="0">
                <a:solidFill>
                  <a:schemeClr val="tx1"/>
                </a:solidFill>
              </a:rPr>
              <a:t>Výhody</a:t>
            </a:r>
            <a:endParaRPr b="1" dirty="0">
              <a:solidFill>
                <a:schemeClr val="tx1"/>
              </a:solidFill>
            </a:endParaRPr>
          </a:p>
          <a:p>
            <a:pPr marL="557213" lvl="1" indent="-214313">
              <a:spcBef>
                <a:spcPts val="750"/>
              </a:spcBef>
            </a:pPr>
            <a:r>
              <a:rPr lang="pl-PL" dirty="0">
                <a:solidFill>
                  <a:schemeClr val="tx1"/>
                </a:solidFill>
              </a:rPr>
              <a:t>Provider může poskytovat řadu komponent k použití bez zásahu do kódu programu</a:t>
            </a:r>
            <a:endParaRPr dirty="0">
              <a:solidFill>
                <a:schemeClr val="tx1"/>
              </a:solidFill>
            </a:endParaRPr>
          </a:p>
          <a:p>
            <a:pPr marL="557213" lvl="1" indent="-214313">
              <a:spcBef>
                <a:spcPts val="750"/>
              </a:spcBef>
            </a:pPr>
            <a:r>
              <a:rPr lang="pl-PL" dirty="0">
                <a:solidFill>
                  <a:schemeClr val="tx1"/>
                </a:solidFill>
              </a:rPr>
              <a:t>O přetypovávání se stará IoC kontejner</a:t>
            </a:r>
            <a:endParaRPr dirty="0">
              <a:solidFill>
                <a:schemeClr val="tx1"/>
              </a:solidFill>
            </a:endParaRPr>
          </a:p>
          <a:p>
            <a:pPr marL="557213" lvl="1" indent="-214313">
              <a:spcBef>
                <a:spcPts val="750"/>
              </a:spcBef>
            </a:pPr>
            <a:r>
              <a:rPr lang="pl-PL" dirty="0">
                <a:solidFill>
                  <a:schemeClr val="tx1"/>
                </a:solidFill>
              </a:rPr>
              <a:t>Závislosti komponent jsou definovány explicitně, tedy jednodušší orientace v závislostech</a:t>
            </a:r>
            <a:endParaRPr dirty="0">
              <a:solidFill>
                <a:schemeClr val="tx1"/>
              </a:solidFill>
            </a:endParaRPr>
          </a:p>
          <a:p>
            <a:pPr marL="557213" lvl="1" indent="-214313">
              <a:spcBef>
                <a:spcPts val="750"/>
              </a:spcBef>
            </a:pPr>
            <a:r>
              <a:rPr lang="pl-PL" dirty="0">
                <a:solidFill>
                  <a:schemeClr val="tx1"/>
                </a:solidFill>
              </a:rPr>
              <a:t>IoC kontejner lze ve většině případů konfigurovat mimo kód, jednotlivé komponenty je možné využít v jiných programech bez přepisování kódu</a:t>
            </a:r>
            <a:endParaRPr dirty="0">
              <a:solidFill>
                <a:schemeClr val="tx1"/>
              </a:solidFill>
            </a:endParaRPr>
          </a:p>
          <a:p>
            <a:pPr marL="214313" indent="-214313">
              <a:spcBef>
                <a:spcPts val="810"/>
              </a:spcBef>
            </a:pPr>
            <a:r>
              <a:rPr lang="pl-PL" b="1" dirty="0">
                <a:solidFill>
                  <a:schemeClr val="tx1"/>
                </a:solidFill>
              </a:rPr>
              <a:t>Nevýhody</a:t>
            </a:r>
            <a:endParaRPr b="1" dirty="0">
              <a:solidFill>
                <a:schemeClr val="tx1"/>
              </a:solidFill>
            </a:endParaRPr>
          </a:p>
          <a:p>
            <a:pPr marL="557213" lvl="1" indent="-214313">
              <a:spcBef>
                <a:spcPts val="750"/>
              </a:spcBef>
            </a:pPr>
            <a:r>
              <a:rPr lang="pl-PL" dirty="0">
                <a:solidFill>
                  <a:schemeClr val="tx1"/>
                </a:solidFill>
              </a:rPr>
              <a:t>Menší přehlednost kódu</a:t>
            </a:r>
            <a:endParaRPr dirty="0">
              <a:solidFill>
                <a:schemeClr val="tx1"/>
              </a:solidFill>
            </a:endParaRPr>
          </a:p>
          <a:p>
            <a:pPr marL="557213" lvl="1" indent="-214313">
              <a:spcBef>
                <a:spcPts val="750"/>
              </a:spcBef>
            </a:pPr>
            <a:r>
              <a:rPr lang="pl-PL" dirty="0">
                <a:solidFill>
                  <a:schemeClr val="tx1"/>
                </a:solidFill>
              </a:rPr>
              <a:t>Náročnější správa kódu</a:t>
            </a:r>
            <a:endParaRPr dirty="0">
              <a:solidFill>
                <a:schemeClr val="tx1"/>
              </a:solidFill>
            </a:endParaRPr>
          </a:p>
          <a:p>
            <a:pPr marL="214313" indent="-100013">
              <a:spcBef>
                <a:spcPts val="810"/>
              </a:spcBef>
              <a:buNone/>
            </a:pPr>
            <a:endParaRPr dirty="0">
              <a:solidFill>
                <a:schemeClr val="tx1"/>
              </a:solidFill>
            </a:endParaRPr>
          </a:p>
        </p:txBody>
      </p:sp>
      <p:sp>
        <p:nvSpPr>
          <p:cNvPr id="149" name="Google Shape;149;p24"/>
          <p:cNvSpPr txBox="1">
            <a:spLocks noGrp="1"/>
          </p:cNvSpPr>
          <p:nvPr>
            <p:ph type="title"/>
          </p:nvPr>
        </p:nvSpPr>
        <p:spPr>
          <a:xfrm>
            <a:off x="467544" y="30349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r>
              <a:rPr lang="pl-PL" dirty="0">
                <a:solidFill>
                  <a:schemeClr val="tx1"/>
                </a:solidFill>
              </a:rPr>
              <a:t>VÝHODY A NEVÝHODY DI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02CC8E0-2F27-4775-BDD5-332065E6F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Možná bližší určení generického parametru II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EAF38A13-A084-40A9-8B7A-01F19CAF7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3546000"/>
          </a:xfrm>
        </p:spPr>
        <p:txBody>
          <a:bodyPr/>
          <a:lstStyle/>
          <a:p>
            <a:pPr marL="114300" indent="0">
              <a:buNone/>
            </a:pPr>
            <a:r>
              <a:rPr lang="cs-CZ" b="1" dirty="0">
                <a:solidFill>
                  <a:schemeClr val="tx1"/>
                </a:solidFill>
              </a:rPr>
              <a:t>Je možné i definovat (omezit na) dědičnost:</a:t>
            </a:r>
          </a:p>
          <a:p>
            <a:pPr marL="114300" indent="0">
              <a:buNone/>
            </a:pPr>
            <a:endParaRPr lang="cs-CZ" dirty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dirty="0">
                <a:solidFill>
                  <a:schemeClr val="tx1"/>
                </a:solidFill>
              </a:rPr>
              <a:t>public class </a:t>
            </a:r>
            <a:r>
              <a:rPr lang="en-US" dirty="0" err="1">
                <a:solidFill>
                  <a:schemeClr val="tx1"/>
                </a:solidFill>
              </a:rPr>
              <a:t>Trida</a:t>
            </a:r>
            <a:r>
              <a:rPr lang="en-US" dirty="0">
                <a:solidFill>
                  <a:schemeClr val="tx1"/>
                </a:solidFill>
              </a:rPr>
              <a:t>&lt;A, B, C&gt; where A : B where B : C</a:t>
            </a:r>
          </a:p>
          <a:p>
            <a:pPr marL="11430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1BA135B0-B3A5-4B01-A548-7E18CF83A29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29538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6"/>
          <p:cNvSpPr txBox="1">
            <a:spLocks noGrp="1"/>
          </p:cNvSpPr>
          <p:nvPr>
            <p:ph type="title"/>
          </p:nvPr>
        </p:nvSpPr>
        <p:spPr>
          <a:xfrm>
            <a:off x="211650" y="721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Creational design patterns</a:t>
            </a:r>
            <a:endParaRPr/>
          </a:p>
        </p:txBody>
      </p:sp>
      <p:sp>
        <p:nvSpPr>
          <p:cNvPr id="114" name="Google Shape;114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115" name="Google Shape;115;p26"/>
          <p:cNvSpPr txBox="1"/>
          <p:nvPr/>
        </p:nvSpPr>
        <p:spPr>
          <a:xfrm>
            <a:off x="330500" y="774625"/>
            <a:ext cx="8142000" cy="40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</a:pPr>
            <a:endParaRPr lang="en" dirty="0"/>
          </a:p>
          <a:p>
            <a:pPr marL="0" lvl="0" indent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= “</a:t>
            </a:r>
            <a:r>
              <a:rPr lang="en" dirty="0" err="1"/>
              <a:t>chytřejší</a:t>
            </a:r>
            <a:r>
              <a:rPr lang="en" dirty="0"/>
              <a:t> </a:t>
            </a:r>
            <a:r>
              <a:rPr lang="en" dirty="0" err="1"/>
              <a:t>konstruktory</a:t>
            </a:r>
            <a:r>
              <a:rPr lang="en" dirty="0"/>
              <a:t>”, </a:t>
            </a:r>
            <a:r>
              <a:rPr lang="en" dirty="0" err="1"/>
              <a:t>které</a:t>
            </a:r>
            <a:r>
              <a:rPr lang="en" dirty="0"/>
              <a:t>:</a:t>
            </a:r>
            <a:endParaRPr dirty="0"/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200"/>
              <a:buChar char="●"/>
            </a:pPr>
            <a:r>
              <a:rPr lang="en" dirty="0"/>
              <a:t>skrývají komplexitu vytváření objektů</a:t>
            </a:r>
            <a:endParaRPr dirty="0"/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200"/>
              <a:buChar char="●"/>
            </a:pPr>
            <a:r>
              <a:rPr lang="en" dirty="0"/>
              <a:t>předepisují typy objektů/metod, které musí potomci třídy, vytvářet/implementovat</a:t>
            </a:r>
            <a:endParaRPr dirty="0"/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200"/>
              <a:buChar char="●"/>
            </a:pPr>
            <a:r>
              <a:rPr lang="en" dirty="0"/>
              <a:t>zaručují, že se vytvoří pouze jedna instance</a:t>
            </a:r>
            <a:endParaRPr dirty="0"/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200"/>
              <a:buChar char="●"/>
            </a:pPr>
            <a:r>
              <a:rPr lang="en" dirty="0"/>
              <a:t>vytváří přesné kopie objektů (včetně všech atributů a navázaných tříd)</a:t>
            </a:r>
            <a:endParaRPr dirty="0"/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200"/>
              <a:buChar char="●"/>
            </a:pPr>
            <a:r>
              <a:rPr lang="en" dirty="0"/>
              <a:t>“Zapůjčují” již vytvořené objekty, místo neustálého vytváření nových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Proxima Nova"/>
                <a:ea typeface="Proxima Nova"/>
                <a:cs typeface="Proxima Nova"/>
                <a:sym typeface="Proxima Nova"/>
              </a:rPr>
              <a:t>A jsou to:</a:t>
            </a:r>
            <a:endParaRPr b="1" u="sng" dirty="0">
              <a:solidFill>
                <a:srgbClr val="444444"/>
              </a:solidFill>
              <a:latin typeface="Proxima Nova"/>
              <a:ea typeface="Proxima Nova"/>
              <a:cs typeface="Proxima Nova"/>
              <a:sym typeface="Proxima Nova"/>
              <a:hlinkClick r:id="rId3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400"/>
              <a:buFont typeface="Proxima Nova"/>
              <a:buChar char="●"/>
            </a:pPr>
            <a:r>
              <a:rPr lang="en" b="1" dirty="0">
                <a:solidFill>
                  <a:srgbClr val="444444"/>
                </a:solidFill>
                <a:latin typeface="Proxima Nova"/>
                <a:ea typeface="Proxima Nova"/>
                <a:cs typeface="Proxima Nova"/>
                <a:sym typeface="Proxima Nova"/>
              </a:rPr>
              <a:t>Singleton</a:t>
            </a:r>
            <a:endParaRPr b="1" dirty="0">
              <a:solidFill>
                <a:srgbClr val="444444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400"/>
              <a:buFont typeface="Proxima Nova"/>
              <a:buChar char="●"/>
            </a:pPr>
            <a:r>
              <a:rPr lang="en" b="1" dirty="0">
                <a:solidFill>
                  <a:srgbClr val="444444"/>
                </a:solidFill>
                <a:latin typeface="Proxima Nova"/>
                <a:ea typeface="Proxima Nova"/>
                <a:cs typeface="Proxima Nova"/>
                <a:sym typeface="Proxima Nova"/>
              </a:rPr>
              <a:t>Simple Factory</a:t>
            </a:r>
            <a:endParaRPr b="1" dirty="0">
              <a:solidFill>
                <a:srgbClr val="444444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400"/>
              <a:buFont typeface="Proxima Nova"/>
              <a:buChar char="●"/>
            </a:pPr>
            <a:r>
              <a:rPr lang="en" b="1" dirty="0">
                <a:solidFill>
                  <a:srgbClr val="444444"/>
                </a:solidFill>
                <a:latin typeface="Proxima Nova"/>
                <a:ea typeface="Proxima Nova"/>
                <a:cs typeface="Proxima Nova"/>
                <a:sym typeface="Proxima Nova"/>
              </a:rPr>
              <a:t>Abstract Factory</a:t>
            </a:r>
            <a:endParaRPr b="1" dirty="0">
              <a:solidFill>
                <a:srgbClr val="444444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400"/>
              <a:buFont typeface="Proxima Nova"/>
              <a:buChar char="●"/>
            </a:pPr>
            <a:r>
              <a:rPr lang="en" b="1" dirty="0">
                <a:solidFill>
                  <a:srgbClr val="444444"/>
                </a:solidFill>
                <a:latin typeface="Proxima Nova"/>
                <a:ea typeface="Proxima Nova"/>
                <a:cs typeface="Proxima Nova"/>
                <a:sym typeface="Proxima Nova"/>
              </a:rPr>
              <a:t>Factory Method</a:t>
            </a:r>
            <a:endParaRPr b="1" dirty="0">
              <a:solidFill>
                <a:srgbClr val="444444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200"/>
              <a:buFont typeface="Proxima Nova"/>
              <a:buChar char="●"/>
            </a:pPr>
            <a:r>
              <a:rPr lang="en" b="1" dirty="0">
                <a:solidFill>
                  <a:srgbClr val="444444"/>
                </a:solidFill>
                <a:latin typeface="Proxima Nova"/>
                <a:ea typeface="Proxima Nova"/>
                <a:cs typeface="Proxima Nova"/>
                <a:sym typeface="Proxima Nova"/>
              </a:rPr>
              <a:t>Prototype</a:t>
            </a:r>
            <a:endParaRPr b="1" dirty="0">
              <a:solidFill>
                <a:srgbClr val="444444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400"/>
              <a:buFont typeface="Proxima Nova"/>
              <a:buChar char="●"/>
            </a:pPr>
            <a:r>
              <a:rPr lang="en" b="1" dirty="0">
                <a:solidFill>
                  <a:srgbClr val="444444"/>
                </a:solidFill>
                <a:latin typeface="Proxima Nova"/>
                <a:ea typeface="Proxima Nova"/>
                <a:cs typeface="Proxima Nova"/>
                <a:sym typeface="Proxima Nova"/>
              </a:rPr>
              <a:t>Builder</a:t>
            </a:r>
            <a:endParaRPr b="1" dirty="0">
              <a:solidFill>
                <a:srgbClr val="444444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hlinkClick r:id="rId4"/>
              </a:rPr>
              <a:t>https://refactoring.guru/design-patterns/creational-patterns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7"/>
          <p:cNvSpPr txBox="1">
            <a:spLocks noGrp="1"/>
          </p:cNvSpPr>
          <p:nvPr>
            <p:ph type="title"/>
          </p:nvPr>
        </p:nvSpPr>
        <p:spPr>
          <a:xfrm>
            <a:off x="211400" y="1107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Singleton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121" name="Google Shape;121;p27" descr="daum_equation_150372564655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148116" y="4991100"/>
            <a:ext cx="4284" cy="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7" descr="daum_equation_150372564655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300516" y="4991100"/>
            <a:ext cx="4284" cy="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7" descr="daum_equation_150372569960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452916" y="4991100"/>
            <a:ext cx="4284" cy="87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125" name="Google Shape;125;p27"/>
          <p:cNvSpPr txBox="1"/>
          <p:nvPr/>
        </p:nvSpPr>
        <p:spPr>
          <a:xfrm>
            <a:off x="3387700" y="1727400"/>
            <a:ext cx="5391300" cy="32637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lang="en" sz="1200" dirty="0">
                <a:latin typeface="Consolas"/>
                <a:ea typeface="Consolas"/>
                <a:cs typeface="Consolas"/>
                <a:sym typeface="Consolas"/>
              </a:rPr>
              <a:t>ClassSingleton {</a:t>
            </a:r>
            <a:endParaRPr sz="12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101094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" sz="1200" dirty="0">
                <a:latin typeface="Consolas"/>
                <a:ea typeface="Consolas"/>
                <a:cs typeface="Consolas"/>
                <a:sym typeface="Consolas"/>
              </a:rPr>
              <a:t> static ClassSingleton INSTANCE;</a:t>
            </a:r>
            <a:endParaRPr sz="12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101094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" sz="1200" dirty="0">
                <a:latin typeface="Consolas"/>
                <a:ea typeface="Consolas"/>
                <a:cs typeface="Consolas"/>
                <a:sym typeface="Consolas"/>
              </a:rPr>
              <a:t> String info = </a:t>
            </a:r>
            <a:r>
              <a:rPr lang="en" sz="1200" b="1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"Initial info class"</a:t>
            </a:r>
            <a:r>
              <a:rPr lang="en" sz="1200" dirty="0"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838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" sz="1200" dirty="0">
                <a:latin typeface="Consolas"/>
                <a:ea typeface="Consolas"/>
                <a:cs typeface="Consolas"/>
                <a:sym typeface="Consolas"/>
              </a:rPr>
              <a:t> ClassSingleton() {</a:t>
            </a:r>
            <a:endParaRPr sz="12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101094"/>
                </a:solidFill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200" b="1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synchronized </a:t>
            </a:r>
            <a:r>
              <a:rPr lang="en" sz="1200" b="1" dirty="0">
                <a:solidFill>
                  <a:srgbClr val="101094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" sz="1200" dirty="0">
                <a:latin typeface="Consolas"/>
                <a:ea typeface="Consolas"/>
                <a:cs typeface="Consolas"/>
                <a:sym typeface="Consolas"/>
              </a:rPr>
              <a:t> ClassSingleton getInstance(){</a:t>
            </a:r>
            <a:endParaRPr sz="1200" dirty="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1200" dirty="0">
                <a:latin typeface="Consolas"/>
                <a:ea typeface="Consolas"/>
                <a:cs typeface="Consolas"/>
                <a:sym typeface="Consolas"/>
              </a:rPr>
              <a:t>(INSTANCE == null) {</a:t>
            </a:r>
            <a:endParaRPr sz="1200" dirty="0">
              <a:latin typeface="Consolas"/>
              <a:ea typeface="Consolas"/>
              <a:cs typeface="Consolas"/>
              <a:sym typeface="Consolas"/>
            </a:endParaRPr>
          </a:p>
          <a:p>
            <a:pPr marL="9144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Consolas"/>
                <a:ea typeface="Consolas"/>
                <a:cs typeface="Consolas"/>
                <a:sym typeface="Consolas"/>
              </a:rPr>
              <a:t>INSTANCE = new ClassSingleton();</a:t>
            </a:r>
            <a:endParaRPr sz="1200" dirty="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200" dirty="0">
                <a:latin typeface="Consolas"/>
                <a:ea typeface="Consolas"/>
                <a:cs typeface="Consolas"/>
                <a:sym typeface="Consolas"/>
              </a:rPr>
              <a:t>INSTANCE;</a:t>
            </a:r>
            <a:endParaRPr sz="12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838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Consolas"/>
                <a:ea typeface="Consolas"/>
                <a:cs typeface="Consolas"/>
                <a:sym typeface="Consolas"/>
              </a:rPr>
              <a:t>// getters </a:t>
            </a:r>
            <a:r>
              <a:rPr lang="en" sz="1200" b="1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and </a:t>
            </a:r>
            <a:r>
              <a:rPr lang="en" sz="1200" dirty="0">
                <a:latin typeface="Consolas"/>
                <a:ea typeface="Consolas"/>
                <a:cs typeface="Consolas"/>
                <a:sym typeface="Consolas"/>
              </a:rPr>
              <a:t>setters</a:t>
            </a:r>
            <a:endParaRPr sz="12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 b="1" dirty="0">
              <a:solidFill>
                <a:srgbClr val="10109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6" name="Google Shape;126;p27"/>
          <p:cNvSpPr txBox="1"/>
          <p:nvPr/>
        </p:nvSpPr>
        <p:spPr>
          <a:xfrm>
            <a:off x="211400" y="1727401"/>
            <a:ext cx="3000000" cy="12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35353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Obecně se doporučuje vyhnout se jeho používání,protože se jedná o “</a:t>
            </a:r>
            <a:r>
              <a:rPr lang="en" b="1">
                <a:solidFill>
                  <a:srgbClr val="535353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synchronizovanou globální proměnnou</a:t>
            </a:r>
            <a:r>
              <a:rPr lang="en">
                <a:solidFill>
                  <a:srgbClr val="535353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”, která je jednak mutable a také je zdrojem blokování threadů při větší zátěži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7" name="Google Shape;127;p27"/>
          <p:cNvSpPr txBox="1"/>
          <p:nvPr/>
        </p:nvSpPr>
        <p:spPr>
          <a:xfrm>
            <a:off x="211400" y="683400"/>
            <a:ext cx="7188600" cy="76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535353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Singleton se </a:t>
            </a:r>
            <a:r>
              <a:rPr lang="en" dirty="0" err="1">
                <a:solidFill>
                  <a:srgbClr val="535353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používá</a:t>
            </a:r>
            <a:r>
              <a:rPr lang="en" dirty="0">
                <a:solidFill>
                  <a:srgbClr val="535353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dirty="0" err="1">
                <a:solidFill>
                  <a:srgbClr val="535353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jestliže</a:t>
            </a:r>
            <a:r>
              <a:rPr lang="en" dirty="0">
                <a:solidFill>
                  <a:srgbClr val="535353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dirty="0" err="1">
                <a:solidFill>
                  <a:srgbClr val="535353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chceme</a:t>
            </a:r>
            <a:r>
              <a:rPr lang="en" dirty="0">
                <a:solidFill>
                  <a:srgbClr val="535353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, aby od </a:t>
            </a:r>
            <a:r>
              <a:rPr lang="en" dirty="0" err="1">
                <a:solidFill>
                  <a:srgbClr val="535353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jedné</a:t>
            </a:r>
            <a:r>
              <a:rPr lang="en" dirty="0">
                <a:solidFill>
                  <a:srgbClr val="535353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dirty="0" err="1">
                <a:solidFill>
                  <a:srgbClr val="535353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třídy</a:t>
            </a:r>
            <a:r>
              <a:rPr lang="en" dirty="0">
                <a:solidFill>
                  <a:srgbClr val="535353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dirty="0" err="1">
                <a:solidFill>
                  <a:srgbClr val="535353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existovala</a:t>
            </a:r>
            <a:r>
              <a:rPr lang="en" dirty="0">
                <a:solidFill>
                  <a:srgbClr val="535353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dirty="0" err="1">
                <a:solidFill>
                  <a:srgbClr val="535353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maximálně</a:t>
            </a:r>
            <a:r>
              <a:rPr lang="en" dirty="0">
                <a:solidFill>
                  <a:srgbClr val="535353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dirty="0" err="1">
                <a:solidFill>
                  <a:srgbClr val="535353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jedna</a:t>
            </a:r>
            <a:r>
              <a:rPr lang="en" dirty="0">
                <a:solidFill>
                  <a:srgbClr val="535353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 instance.</a:t>
            </a:r>
            <a:endParaRPr dirty="0">
              <a:solidFill>
                <a:srgbClr val="535353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35353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r>
              <a:rPr lang="en" dirty="0" err="1">
                <a:solidFill>
                  <a:srgbClr val="535353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Používá</a:t>
            </a:r>
            <a:r>
              <a:rPr lang="en" dirty="0">
                <a:solidFill>
                  <a:srgbClr val="535353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 se </a:t>
            </a:r>
            <a:r>
              <a:rPr lang="en" dirty="0" err="1">
                <a:solidFill>
                  <a:srgbClr val="535353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např</a:t>
            </a:r>
            <a:r>
              <a:rPr lang="en" dirty="0">
                <a:solidFill>
                  <a:srgbClr val="535353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. Pro </a:t>
            </a:r>
            <a:r>
              <a:rPr lang="en" dirty="0" err="1">
                <a:solidFill>
                  <a:srgbClr val="535353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načítání</a:t>
            </a:r>
            <a:r>
              <a:rPr lang="en" dirty="0">
                <a:solidFill>
                  <a:srgbClr val="535353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dirty="0" err="1">
                <a:solidFill>
                  <a:srgbClr val="535353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konfigurace</a:t>
            </a:r>
            <a:r>
              <a:rPr lang="en" dirty="0">
                <a:solidFill>
                  <a:srgbClr val="535353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lang="en" dirty="0" err="1">
                <a:solidFill>
                  <a:srgbClr val="535353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drivery</a:t>
            </a:r>
            <a:r>
              <a:rPr lang="en" dirty="0">
                <a:solidFill>
                  <a:srgbClr val="535353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 pro </a:t>
            </a:r>
            <a:r>
              <a:rPr lang="en" dirty="0" err="1">
                <a:solidFill>
                  <a:srgbClr val="535353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ovládání</a:t>
            </a:r>
            <a:r>
              <a:rPr lang="en" dirty="0">
                <a:solidFill>
                  <a:srgbClr val="535353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dirty="0" err="1">
                <a:solidFill>
                  <a:srgbClr val="535353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zařízení</a:t>
            </a:r>
            <a:r>
              <a:rPr lang="en" dirty="0">
                <a:solidFill>
                  <a:srgbClr val="535353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, logging </a:t>
            </a:r>
            <a:r>
              <a:rPr lang="en" dirty="0" err="1">
                <a:solidFill>
                  <a:srgbClr val="535353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atd</a:t>
            </a:r>
            <a:r>
              <a:rPr lang="en" dirty="0">
                <a:solidFill>
                  <a:srgbClr val="535353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. </a:t>
            </a:r>
            <a:endParaRPr>
              <a:solidFill>
                <a:srgbClr val="535353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i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8" name="Google Shape;128;p27"/>
          <p:cNvSpPr txBox="1"/>
          <p:nvPr/>
        </p:nvSpPr>
        <p:spPr>
          <a:xfrm>
            <a:off x="211400" y="4235175"/>
            <a:ext cx="3000000" cy="6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535353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Pozn. bez synchronized nefunguje v multithreaded aplikaci</a:t>
            </a:r>
            <a:endParaRPr i="1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52880C6-3DB8-41FF-A309-C89D9C284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Singleton</a:t>
            </a:r>
            <a:r>
              <a:rPr lang="cs-CZ" dirty="0"/>
              <a:t> v C#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109C4944-279C-449D-9B28-179ECB9B8A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572700"/>
          </a:xfrm>
        </p:spPr>
        <p:txBody>
          <a:bodyPr/>
          <a:lstStyle/>
          <a:p>
            <a:r>
              <a:rPr lang="cs-CZ" dirty="0"/>
              <a:t>Potřeba vyřešit </a:t>
            </a:r>
            <a:r>
              <a:rPr lang="cs-CZ" dirty="0" err="1"/>
              <a:t>synchronized</a:t>
            </a:r>
            <a:r>
              <a:rPr lang="cs-CZ" dirty="0"/>
              <a:t> – </a:t>
            </a:r>
            <a:r>
              <a:rPr lang="cs-CZ" dirty="0" err="1"/>
              <a:t>thread</a:t>
            </a:r>
            <a:r>
              <a:rPr lang="cs-CZ" dirty="0"/>
              <a:t> </a:t>
            </a:r>
            <a:r>
              <a:rPr lang="cs-CZ" dirty="0" err="1"/>
              <a:t>safe</a:t>
            </a:r>
            <a:r>
              <a:rPr lang="cs-CZ" dirty="0"/>
              <a:t> přístup</a:t>
            </a:r>
          </a:p>
          <a:p>
            <a:r>
              <a:rPr lang="cs-CZ" dirty="0"/>
              <a:t>Tento kód chybný </a:t>
            </a:r>
            <a:r>
              <a:rPr lang="cs-CZ" b="1" dirty="0"/>
              <a:t>není </a:t>
            </a:r>
            <a:r>
              <a:rPr lang="cs-CZ" b="1" dirty="0" err="1"/>
              <a:t>thread</a:t>
            </a:r>
            <a:r>
              <a:rPr lang="cs-CZ" b="1" dirty="0"/>
              <a:t> </a:t>
            </a:r>
            <a:r>
              <a:rPr lang="cs-CZ" b="1" dirty="0" err="1"/>
              <a:t>safe</a:t>
            </a:r>
            <a:r>
              <a:rPr lang="cs-CZ" b="1" dirty="0"/>
              <a:t>: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B25CF80B-F758-4358-BA53-6069782FCF4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190BB1AE-DC91-4B31-9409-3A3C09DD3B2B}"/>
              </a:ext>
            </a:extLst>
          </p:cNvPr>
          <p:cNvSpPr txBox="1"/>
          <p:nvPr/>
        </p:nvSpPr>
        <p:spPr>
          <a:xfrm>
            <a:off x="768096" y="2095542"/>
            <a:ext cx="657148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>
                <a:solidFill>
                  <a:srgbClr val="0000FF"/>
                </a:solidFill>
                <a:latin typeface="Courier New" panose="02070309020205020404" pitchFamily="49" charset="0"/>
              </a:rPr>
              <a:t>public</a:t>
            </a:r>
            <a:r>
              <a:rPr lang="cs-CZ" dirty="0">
                <a:latin typeface="Courier New" panose="02070309020205020404" pitchFamily="49" charset="0"/>
              </a:rPr>
              <a:t> </a:t>
            </a:r>
            <a:r>
              <a:rPr lang="cs-CZ" dirty="0" err="1">
                <a:solidFill>
                  <a:srgbClr val="0000FF"/>
                </a:solidFill>
                <a:latin typeface="Courier New" panose="02070309020205020404" pitchFamily="49" charset="0"/>
              </a:rPr>
              <a:t>sealed</a:t>
            </a:r>
            <a:r>
              <a:rPr lang="cs-CZ" dirty="0">
                <a:latin typeface="Courier New" panose="02070309020205020404" pitchFamily="49" charset="0"/>
              </a:rPr>
              <a:t> </a:t>
            </a:r>
            <a:r>
              <a:rPr lang="cs-CZ" dirty="0" err="1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cs-CZ" dirty="0">
                <a:latin typeface="Courier New" panose="02070309020205020404" pitchFamily="49" charset="0"/>
              </a:rPr>
              <a:t> </a:t>
            </a:r>
            <a:r>
              <a:rPr lang="cs-CZ" dirty="0" err="1">
                <a:solidFill>
                  <a:srgbClr val="A31515"/>
                </a:solidFill>
                <a:latin typeface="Courier New" panose="02070309020205020404" pitchFamily="49" charset="0"/>
              </a:rPr>
              <a:t>Singleton</a:t>
            </a:r>
            <a:r>
              <a:rPr lang="cs-CZ" dirty="0">
                <a:latin typeface="Courier New" panose="02070309020205020404" pitchFamily="49" charset="0"/>
              </a:rPr>
              <a:t> { </a:t>
            </a:r>
          </a:p>
          <a:p>
            <a:r>
              <a:rPr lang="cs-CZ" dirty="0">
                <a:solidFill>
                  <a:srgbClr val="0000FF"/>
                </a:solidFill>
                <a:latin typeface="Courier New" panose="02070309020205020404" pitchFamily="49" charset="0"/>
              </a:rPr>
              <a:t>  </a:t>
            </a:r>
            <a:r>
              <a:rPr lang="cs-CZ" dirty="0" err="1">
                <a:solidFill>
                  <a:srgbClr val="0000FF"/>
                </a:solidFill>
                <a:latin typeface="Courier New" panose="02070309020205020404" pitchFamily="49" charset="0"/>
              </a:rPr>
              <a:t>private</a:t>
            </a:r>
            <a:r>
              <a:rPr lang="cs-CZ" dirty="0">
                <a:latin typeface="Courier New" panose="02070309020205020404" pitchFamily="49" charset="0"/>
              </a:rPr>
              <a:t> </a:t>
            </a:r>
            <a:r>
              <a:rPr lang="cs-CZ" dirty="0">
                <a:solidFill>
                  <a:srgbClr val="0000FF"/>
                </a:solidFill>
                <a:latin typeface="Courier New" panose="02070309020205020404" pitchFamily="49" charset="0"/>
              </a:rPr>
              <a:t>static</a:t>
            </a:r>
            <a:r>
              <a:rPr lang="cs-CZ" dirty="0">
                <a:latin typeface="Courier New" panose="02070309020205020404" pitchFamily="49" charset="0"/>
              </a:rPr>
              <a:t> </a:t>
            </a:r>
            <a:r>
              <a:rPr lang="cs-CZ" dirty="0" err="1">
                <a:latin typeface="Courier New" panose="02070309020205020404" pitchFamily="49" charset="0"/>
              </a:rPr>
              <a:t>Singleton</a:t>
            </a:r>
            <a:r>
              <a:rPr lang="cs-CZ" dirty="0">
                <a:latin typeface="Courier New" panose="02070309020205020404" pitchFamily="49" charset="0"/>
              </a:rPr>
              <a:t> instance=</a:t>
            </a:r>
            <a:r>
              <a:rPr lang="cs-CZ" dirty="0" err="1">
                <a:solidFill>
                  <a:srgbClr val="A31515"/>
                </a:solidFill>
                <a:latin typeface="Courier New" panose="02070309020205020404" pitchFamily="49" charset="0"/>
              </a:rPr>
              <a:t>null</a:t>
            </a:r>
            <a:r>
              <a:rPr lang="cs-CZ" dirty="0">
                <a:latin typeface="Courier New" panose="02070309020205020404" pitchFamily="49" charset="0"/>
              </a:rPr>
              <a:t>; </a:t>
            </a:r>
          </a:p>
          <a:p>
            <a:r>
              <a:rPr lang="cs-CZ" dirty="0">
                <a:solidFill>
                  <a:srgbClr val="0000FF"/>
                </a:solidFill>
                <a:latin typeface="Courier New" panose="02070309020205020404" pitchFamily="49" charset="0"/>
              </a:rPr>
              <a:t>  </a:t>
            </a:r>
            <a:r>
              <a:rPr lang="cs-CZ" dirty="0" err="1">
                <a:solidFill>
                  <a:srgbClr val="0000FF"/>
                </a:solidFill>
                <a:latin typeface="Courier New" panose="02070309020205020404" pitchFamily="49" charset="0"/>
              </a:rPr>
              <a:t>private</a:t>
            </a:r>
            <a:r>
              <a:rPr lang="cs-CZ" dirty="0">
                <a:latin typeface="Courier New" panose="02070309020205020404" pitchFamily="49" charset="0"/>
              </a:rPr>
              <a:t> </a:t>
            </a:r>
            <a:r>
              <a:rPr lang="cs-CZ" dirty="0" err="1">
                <a:solidFill>
                  <a:srgbClr val="A31515"/>
                </a:solidFill>
                <a:latin typeface="Courier New" panose="02070309020205020404" pitchFamily="49" charset="0"/>
              </a:rPr>
              <a:t>Singleton</a:t>
            </a:r>
            <a:r>
              <a:rPr lang="cs-CZ" dirty="0">
                <a:latin typeface="Courier New" panose="02070309020205020404" pitchFamily="49" charset="0"/>
              </a:rPr>
              <a:t>() { } </a:t>
            </a:r>
          </a:p>
          <a:p>
            <a:r>
              <a:rPr lang="cs-CZ" dirty="0">
                <a:solidFill>
                  <a:srgbClr val="0000FF"/>
                </a:solidFill>
                <a:latin typeface="Courier New" panose="02070309020205020404" pitchFamily="49" charset="0"/>
              </a:rPr>
              <a:t>  public</a:t>
            </a:r>
            <a:r>
              <a:rPr lang="cs-CZ" dirty="0">
                <a:latin typeface="Courier New" panose="02070309020205020404" pitchFamily="49" charset="0"/>
              </a:rPr>
              <a:t> </a:t>
            </a:r>
            <a:r>
              <a:rPr lang="cs-CZ" dirty="0">
                <a:solidFill>
                  <a:srgbClr val="0000FF"/>
                </a:solidFill>
                <a:latin typeface="Courier New" panose="02070309020205020404" pitchFamily="49" charset="0"/>
              </a:rPr>
              <a:t>static</a:t>
            </a:r>
            <a:r>
              <a:rPr lang="cs-CZ" dirty="0">
                <a:latin typeface="Courier New" panose="02070309020205020404" pitchFamily="49" charset="0"/>
              </a:rPr>
              <a:t> </a:t>
            </a:r>
            <a:r>
              <a:rPr lang="cs-CZ" dirty="0" err="1">
                <a:latin typeface="Courier New" panose="02070309020205020404" pitchFamily="49" charset="0"/>
              </a:rPr>
              <a:t>Singleton</a:t>
            </a:r>
            <a:r>
              <a:rPr lang="cs-CZ" dirty="0">
                <a:latin typeface="Courier New" panose="02070309020205020404" pitchFamily="49" charset="0"/>
              </a:rPr>
              <a:t> Instance { </a:t>
            </a:r>
          </a:p>
          <a:p>
            <a:r>
              <a:rPr lang="cs-CZ" dirty="0">
                <a:solidFill>
                  <a:srgbClr val="0000FF"/>
                </a:solidFill>
                <a:latin typeface="Courier New" panose="02070309020205020404" pitchFamily="49" charset="0"/>
              </a:rPr>
              <a:t>    </a:t>
            </a:r>
            <a:r>
              <a:rPr lang="cs-CZ" dirty="0" err="1">
                <a:solidFill>
                  <a:srgbClr val="0000FF"/>
                </a:solidFill>
                <a:latin typeface="Courier New" panose="02070309020205020404" pitchFamily="49" charset="0"/>
              </a:rPr>
              <a:t>get</a:t>
            </a:r>
            <a:r>
              <a:rPr lang="cs-CZ" dirty="0">
                <a:latin typeface="Courier New" panose="02070309020205020404" pitchFamily="49" charset="0"/>
              </a:rPr>
              <a:t> { </a:t>
            </a:r>
          </a:p>
          <a:p>
            <a:r>
              <a:rPr lang="cs-CZ" dirty="0">
                <a:solidFill>
                  <a:srgbClr val="0000FF"/>
                </a:solidFill>
                <a:latin typeface="Courier New" panose="02070309020205020404" pitchFamily="49" charset="0"/>
              </a:rPr>
              <a:t>      </a:t>
            </a:r>
            <a:r>
              <a:rPr lang="cs-CZ" dirty="0" err="1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cs-CZ" dirty="0">
                <a:latin typeface="Courier New" panose="02070309020205020404" pitchFamily="49" charset="0"/>
              </a:rPr>
              <a:t> (instance==</a:t>
            </a:r>
            <a:r>
              <a:rPr lang="cs-CZ" dirty="0" err="1">
                <a:solidFill>
                  <a:srgbClr val="A31515"/>
                </a:solidFill>
                <a:latin typeface="Courier New" panose="02070309020205020404" pitchFamily="49" charset="0"/>
              </a:rPr>
              <a:t>null</a:t>
            </a:r>
            <a:r>
              <a:rPr lang="cs-CZ" dirty="0">
                <a:latin typeface="Courier New" panose="02070309020205020404" pitchFamily="49" charset="0"/>
              </a:rPr>
              <a:t>)	{ </a:t>
            </a:r>
          </a:p>
          <a:p>
            <a:r>
              <a:rPr lang="cs-CZ" dirty="0">
                <a:latin typeface="Courier New" panose="02070309020205020404" pitchFamily="49" charset="0"/>
              </a:rPr>
              <a:t>	instance = </a:t>
            </a:r>
            <a:r>
              <a:rPr lang="cs-CZ" dirty="0" err="1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cs-CZ" dirty="0">
                <a:latin typeface="Courier New" panose="02070309020205020404" pitchFamily="49" charset="0"/>
              </a:rPr>
              <a:t> </a:t>
            </a:r>
            <a:r>
              <a:rPr lang="cs-CZ" dirty="0" err="1">
                <a:latin typeface="Courier New" panose="02070309020205020404" pitchFamily="49" charset="0"/>
              </a:rPr>
              <a:t>Singleton</a:t>
            </a:r>
            <a:r>
              <a:rPr lang="cs-CZ" dirty="0">
                <a:latin typeface="Courier New" panose="02070309020205020404" pitchFamily="49" charset="0"/>
              </a:rPr>
              <a:t>(); </a:t>
            </a:r>
          </a:p>
          <a:p>
            <a:r>
              <a:rPr lang="cs-CZ" dirty="0">
                <a:latin typeface="Courier New" panose="02070309020205020404" pitchFamily="49" charset="0"/>
              </a:rPr>
              <a:t>      } </a:t>
            </a:r>
            <a:r>
              <a:rPr lang="cs-CZ" dirty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cs-CZ" dirty="0">
                <a:latin typeface="Courier New" panose="02070309020205020404" pitchFamily="49" charset="0"/>
              </a:rPr>
              <a:t> instance; </a:t>
            </a:r>
          </a:p>
          <a:p>
            <a:r>
              <a:rPr lang="cs-CZ" dirty="0">
                <a:latin typeface="Courier New" panose="02070309020205020404" pitchFamily="49" charset="0"/>
              </a:rPr>
              <a:t>    } </a:t>
            </a:r>
          </a:p>
          <a:p>
            <a:r>
              <a:rPr lang="cs-CZ" dirty="0">
                <a:latin typeface="Courier New" panose="02070309020205020404" pitchFamily="49" charset="0"/>
              </a:rPr>
              <a:t>  }</a:t>
            </a:r>
          </a:p>
          <a:p>
            <a:r>
              <a:rPr lang="cs-CZ" dirty="0">
                <a:latin typeface="Courier New" panose="02070309020205020404" pitchFamily="49" charset="0"/>
              </a:rPr>
              <a:t>}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006004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47F32B9-44D0-4716-8D5A-119FF3267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Singleton</a:t>
            </a:r>
            <a:r>
              <a:rPr lang="cs-CZ" dirty="0"/>
              <a:t> se zámky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E996A906-755B-4CFC-BF89-EA3DEEA16D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481253"/>
          </a:xfrm>
        </p:spPr>
        <p:txBody>
          <a:bodyPr/>
          <a:lstStyle/>
          <a:p>
            <a:r>
              <a:rPr lang="cs-CZ" dirty="0"/>
              <a:t>Funguje </a:t>
            </a:r>
            <a:r>
              <a:rPr lang="cs-CZ" dirty="0" err="1"/>
              <a:t>thread</a:t>
            </a:r>
            <a:r>
              <a:rPr lang="cs-CZ" dirty="0"/>
              <a:t> </a:t>
            </a:r>
            <a:r>
              <a:rPr lang="cs-CZ" dirty="0" err="1"/>
              <a:t>safe</a:t>
            </a:r>
            <a:r>
              <a:rPr lang="cs-CZ" dirty="0"/>
              <a:t>, ale může být pomalejší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4A7E005A-DC0D-4C3B-A47D-8DCD501A62D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F62056B8-59D3-40CC-A9B7-22B654920E5F}"/>
              </a:ext>
            </a:extLst>
          </p:cNvPr>
          <p:cNvSpPr txBox="1"/>
          <p:nvPr/>
        </p:nvSpPr>
        <p:spPr>
          <a:xfrm>
            <a:off x="475488" y="1633728"/>
            <a:ext cx="686409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>
                <a:solidFill>
                  <a:srgbClr val="0000FF"/>
                </a:solidFill>
                <a:latin typeface="Courier New" panose="02070309020205020404" pitchFamily="49" charset="0"/>
              </a:rPr>
              <a:t>public</a:t>
            </a:r>
            <a:r>
              <a:rPr lang="cs-CZ" dirty="0">
                <a:latin typeface="Courier New" panose="02070309020205020404" pitchFamily="49" charset="0"/>
              </a:rPr>
              <a:t> </a:t>
            </a:r>
            <a:r>
              <a:rPr lang="cs-CZ" dirty="0" err="1">
                <a:solidFill>
                  <a:srgbClr val="0000FF"/>
                </a:solidFill>
                <a:latin typeface="Courier New" panose="02070309020205020404" pitchFamily="49" charset="0"/>
              </a:rPr>
              <a:t>sealed</a:t>
            </a:r>
            <a:r>
              <a:rPr lang="cs-CZ" dirty="0">
                <a:latin typeface="Courier New" panose="02070309020205020404" pitchFamily="49" charset="0"/>
              </a:rPr>
              <a:t> </a:t>
            </a:r>
            <a:r>
              <a:rPr lang="cs-CZ" dirty="0" err="1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cs-CZ" dirty="0">
                <a:latin typeface="Courier New" panose="02070309020205020404" pitchFamily="49" charset="0"/>
              </a:rPr>
              <a:t> </a:t>
            </a:r>
            <a:r>
              <a:rPr lang="cs-CZ" dirty="0" err="1">
                <a:solidFill>
                  <a:srgbClr val="A31515"/>
                </a:solidFill>
                <a:latin typeface="Courier New" panose="02070309020205020404" pitchFamily="49" charset="0"/>
              </a:rPr>
              <a:t>Singleton</a:t>
            </a:r>
            <a:r>
              <a:rPr lang="cs-CZ" dirty="0">
                <a:latin typeface="Courier New" panose="02070309020205020404" pitchFamily="49" charset="0"/>
              </a:rPr>
              <a:t> { </a:t>
            </a:r>
          </a:p>
          <a:p>
            <a:r>
              <a:rPr lang="cs-CZ" dirty="0">
                <a:solidFill>
                  <a:srgbClr val="0000FF"/>
                </a:solidFill>
                <a:latin typeface="Courier New" panose="02070309020205020404" pitchFamily="49" charset="0"/>
              </a:rPr>
              <a:t>  </a:t>
            </a:r>
            <a:r>
              <a:rPr lang="cs-CZ" dirty="0" err="1">
                <a:solidFill>
                  <a:srgbClr val="0000FF"/>
                </a:solidFill>
                <a:latin typeface="Courier New" panose="02070309020205020404" pitchFamily="49" charset="0"/>
              </a:rPr>
              <a:t>private</a:t>
            </a:r>
            <a:r>
              <a:rPr lang="cs-CZ" dirty="0">
                <a:latin typeface="Courier New" panose="02070309020205020404" pitchFamily="49" charset="0"/>
              </a:rPr>
              <a:t> </a:t>
            </a:r>
            <a:r>
              <a:rPr lang="cs-CZ" dirty="0">
                <a:solidFill>
                  <a:srgbClr val="0000FF"/>
                </a:solidFill>
                <a:latin typeface="Courier New" panose="02070309020205020404" pitchFamily="49" charset="0"/>
              </a:rPr>
              <a:t>static</a:t>
            </a:r>
            <a:r>
              <a:rPr lang="cs-CZ" dirty="0">
                <a:latin typeface="Courier New" panose="02070309020205020404" pitchFamily="49" charset="0"/>
              </a:rPr>
              <a:t> </a:t>
            </a:r>
            <a:r>
              <a:rPr lang="cs-CZ" dirty="0" err="1">
                <a:latin typeface="Courier New" panose="02070309020205020404" pitchFamily="49" charset="0"/>
              </a:rPr>
              <a:t>Singleton</a:t>
            </a:r>
            <a:r>
              <a:rPr lang="cs-CZ" dirty="0">
                <a:latin typeface="Courier New" panose="02070309020205020404" pitchFamily="49" charset="0"/>
              </a:rPr>
              <a:t> instance = </a:t>
            </a:r>
            <a:r>
              <a:rPr lang="cs-CZ" dirty="0" err="1">
                <a:solidFill>
                  <a:srgbClr val="A31515"/>
                </a:solidFill>
                <a:latin typeface="Courier New" panose="02070309020205020404" pitchFamily="49" charset="0"/>
              </a:rPr>
              <a:t>null</a:t>
            </a:r>
            <a:r>
              <a:rPr lang="cs-CZ" dirty="0">
                <a:latin typeface="Courier New" panose="02070309020205020404" pitchFamily="49" charset="0"/>
              </a:rPr>
              <a:t>; </a:t>
            </a:r>
          </a:p>
          <a:p>
            <a:r>
              <a:rPr lang="cs-CZ" dirty="0">
                <a:solidFill>
                  <a:srgbClr val="0000FF"/>
                </a:solidFill>
                <a:latin typeface="Courier New" panose="02070309020205020404" pitchFamily="49" charset="0"/>
              </a:rPr>
              <a:t>  </a:t>
            </a:r>
            <a:r>
              <a:rPr lang="cs-CZ" dirty="0" err="1">
                <a:solidFill>
                  <a:srgbClr val="0000FF"/>
                </a:solidFill>
                <a:latin typeface="Courier New" panose="02070309020205020404" pitchFamily="49" charset="0"/>
              </a:rPr>
              <a:t>private</a:t>
            </a:r>
            <a:r>
              <a:rPr lang="cs-CZ" dirty="0">
                <a:latin typeface="Courier New" panose="02070309020205020404" pitchFamily="49" charset="0"/>
              </a:rPr>
              <a:t> </a:t>
            </a:r>
            <a:r>
              <a:rPr lang="cs-CZ" dirty="0">
                <a:solidFill>
                  <a:srgbClr val="0000FF"/>
                </a:solidFill>
                <a:latin typeface="Courier New" panose="02070309020205020404" pitchFamily="49" charset="0"/>
              </a:rPr>
              <a:t>static</a:t>
            </a:r>
            <a:r>
              <a:rPr lang="cs-CZ" dirty="0">
                <a:latin typeface="Courier New" panose="02070309020205020404" pitchFamily="49" charset="0"/>
              </a:rPr>
              <a:t> </a:t>
            </a:r>
            <a:r>
              <a:rPr lang="cs-CZ" dirty="0" err="1">
                <a:solidFill>
                  <a:srgbClr val="0000FF"/>
                </a:solidFill>
                <a:latin typeface="Courier New" panose="02070309020205020404" pitchFamily="49" charset="0"/>
              </a:rPr>
              <a:t>readonly</a:t>
            </a:r>
            <a:r>
              <a:rPr lang="cs-CZ" dirty="0">
                <a:latin typeface="Courier New" panose="02070309020205020404" pitchFamily="49" charset="0"/>
              </a:rPr>
              <a:t> </a:t>
            </a:r>
            <a:r>
              <a:rPr lang="cs-CZ" dirty="0" err="1">
                <a:solidFill>
                  <a:srgbClr val="0000FF"/>
                </a:solidFill>
                <a:latin typeface="Courier New" panose="02070309020205020404" pitchFamily="49" charset="0"/>
              </a:rPr>
              <a:t>object</a:t>
            </a:r>
            <a:r>
              <a:rPr lang="cs-CZ" dirty="0">
                <a:latin typeface="Courier New" panose="02070309020205020404" pitchFamily="49" charset="0"/>
              </a:rPr>
              <a:t> </a:t>
            </a:r>
            <a:r>
              <a:rPr lang="cs-CZ" dirty="0" err="1">
                <a:latin typeface="Courier New" panose="02070309020205020404" pitchFamily="49" charset="0"/>
              </a:rPr>
              <a:t>padlock</a:t>
            </a:r>
            <a:r>
              <a:rPr lang="cs-CZ" dirty="0">
                <a:latin typeface="Courier New" panose="02070309020205020404" pitchFamily="49" charset="0"/>
              </a:rPr>
              <a:t> = </a:t>
            </a:r>
            <a:r>
              <a:rPr lang="cs-CZ" dirty="0" err="1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cs-CZ" dirty="0">
                <a:latin typeface="Courier New" panose="02070309020205020404" pitchFamily="49" charset="0"/>
              </a:rPr>
              <a:t> </a:t>
            </a:r>
            <a:r>
              <a:rPr lang="cs-CZ" dirty="0" err="1">
                <a:solidFill>
                  <a:srgbClr val="0000FF"/>
                </a:solidFill>
                <a:latin typeface="Courier New" panose="02070309020205020404" pitchFamily="49" charset="0"/>
              </a:rPr>
              <a:t>object</a:t>
            </a:r>
            <a:r>
              <a:rPr lang="cs-CZ" dirty="0">
                <a:latin typeface="Courier New" panose="02070309020205020404" pitchFamily="49" charset="0"/>
              </a:rPr>
              <a:t>();</a:t>
            </a:r>
          </a:p>
          <a:p>
            <a:r>
              <a:rPr lang="cs-CZ" dirty="0">
                <a:latin typeface="Courier New" panose="02070309020205020404" pitchFamily="49" charset="0"/>
              </a:rPr>
              <a:t>  </a:t>
            </a:r>
            <a:r>
              <a:rPr lang="cs-CZ" dirty="0" err="1">
                <a:latin typeface="Courier New" panose="02070309020205020404" pitchFamily="49" charset="0"/>
              </a:rPr>
              <a:t>Singleton</a:t>
            </a:r>
            <a:r>
              <a:rPr lang="cs-CZ" dirty="0">
                <a:latin typeface="Courier New" panose="02070309020205020404" pitchFamily="49" charset="0"/>
              </a:rPr>
              <a:t>() { } </a:t>
            </a:r>
          </a:p>
          <a:p>
            <a:r>
              <a:rPr lang="cs-CZ" dirty="0">
                <a:solidFill>
                  <a:srgbClr val="0000FF"/>
                </a:solidFill>
                <a:latin typeface="Courier New" panose="02070309020205020404" pitchFamily="49" charset="0"/>
              </a:rPr>
              <a:t>  public</a:t>
            </a:r>
            <a:r>
              <a:rPr lang="cs-CZ" dirty="0">
                <a:latin typeface="Courier New" panose="02070309020205020404" pitchFamily="49" charset="0"/>
              </a:rPr>
              <a:t> </a:t>
            </a:r>
            <a:r>
              <a:rPr lang="cs-CZ" dirty="0">
                <a:solidFill>
                  <a:srgbClr val="0000FF"/>
                </a:solidFill>
                <a:latin typeface="Courier New" panose="02070309020205020404" pitchFamily="49" charset="0"/>
              </a:rPr>
              <a:t>static</a:t>
            </a:r>
            <a:r>
              <a:rPr lang="cs-CZ" dirty="0">
                <a:latin typeface="Courier New" panose="02070309020205020404" pitchFamily="49" charset="0"/>
              </a:rPr>
              <a:t> </a:t>
            </a:r>
            <a:r>
              <a:rPr lang="cs-CZ" dirty="0" err="1">
                <a:latin typeface="Courier New" panose="02070309020205020404" pitchFamily="49" charset="0"/>
              </a:rPr>
              <a:t>Singleton</a:t>
            </a:r>
            <a:r>
              <a:rPr lang="cs-CZ" dirty="0">
                <a:latin typeface="Courier New" panose="02070309020205020404" pitchFamily="49" charset="0"/>
              </a:rPr>
              <a:t> Instance { </a:t>
            </a:r>
          </a:p>
          <a:p>
            <a:r>
              <a:rPr lang="cs-CZ" dirty="0">
                <a:solidFill>
                  <a:srgbClr val="0000FF"/>
                </a:solidFill>
                <a:latin typeface="Courier New" panose="02070309020205020404" pitchFamily="49" charset="0"/>
              </a:rPr>
              <a:t>    </a:t>
            </a:r>
            <a:r>
              <a:rPr lang="cs-CZ" dirty="0" err="1">
                <a:solidFill>
                  <a:srgbClr val="0000FF"/>
                </a:solidFill>
                <a:latin typeface="Courier New" panose="02070309020205020404" pitchFamily="49" charset="0"/>
              </a:rPr>
              <a:t>get</a:t>
            </a:r>
            <a:r>
              <a:rPr lang="cs-CZ" dirty="0">
                <a:latin typeface="Courier New" panose="02070309020205020404" pitchFamily="49" charset="0"/>
              </a:rPr>
              <a:t> { </a:t>
            </a:r>
          </a:p>
          <a:p>
            <a:r>
              <a:rPr lang="cs-CZ" dirty="0">
                <a:solidFill>
                  <a:srgbClr val="0000FF"/>
                </a:solidFill>
                <a:latin typeface="Courier New" panose="02070309020205020404" pitchFamily="49" charset="0"/>
              </a:rPr>
              <a:t>      </a:t>
            </a:r>
            <a:r>
              <a:rPr lang="cs-CZ" dirty="0" err="1">
                <a:solidFill>
                  <a:srgbClr val="0000FF"/>
                </a:solidFill>
                <a:latin typeface="Courier New" panose="02070309020205020404" pitchFamily="49" charset="0"/>
              </a:rPr>
              <a:t>lock</a:t>
            </a:r>
            <a:r>
              <a:rPr lang="cs-CZ" dirty="0">
                <a:latin typeface="Courier New" panose="02070309020205020404" pitchFamily="49" charset="0"/>
              </a:rPr>
              <a:t> (</a:t>
            </a:r>
            <a:r>
              <a:rPr lang="cs-CZ" dirty="0" err="1">
                <a:latin typeface="Courier New" panose="02070309020205020404" pitchFamily="49" charset="0"/>
              </a:rPr>
              <a:t>padlock</a:t>
            </a:r>
            <a:r>
              <a:rPr lang="cs-CZ" dirty="0">
                <a:latin typeface="Courier New" panose="02070309020205020404" pitchFamily="49" charset="0"/>
              </a:rPr>
              <a:t>) { </a:t>
            </a:r>
          </a:p>
          <a:p>
            <a:r>
              <a:rPr lang="cs-CZ" dirty="0">
                <a:solidFill>
                  <a:srgbClr val="0000FF"/>
                </a:solidFill>
                <a:latin typeface="Courier New" panose="02070309020205020404" pitchFamily="49" charset="0"/>
              </a:rPr>
              <a:t>        </a:t>
            </a:r>
            <a:r>
              <a:rPr lang="cs-CZ" dirty="0" err="1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cs-CZ" dirty="0">
                <a:latin typeface="Courier New" panose="02070309020205020404" pitchFamily="49" charset="0"/>
              </a:rPr>
              <a:t> (instance == </a:t>
            </a:r>
            <a:r>
              <a:rPr lang="cs-CZ" dirty="0" err="1">
                <a:solidFill>
                  <a:srgbClr val="A31515"/>
                </a:solidFill>
                <a:latin typeface="Courier New" panose="02070309020205020404" pitchFamily="49" charset="0"/>
              </a:rPr>
              <a:t>null</a:t>
            </a:r>
            <a:r>
              <a:rPr lang="cs-CZ" dirty="0">
                <a:latin typeface="Courier New" panose="02070309020205020404" pitchFamily="49" charset="0"/>
              </a:rPr>
              <a:t>)  </a:t>
            </a:r>
          </a:p>
          <a:p>
            <a:r>
              <a:rPr lang="cs-CZ" dirty="0">
                <a:latin typeface="Courier New" panose="02070309020205020404" pitchFamily="49" charset="0"/>
              </a:rPr>
              <a:t>          instance = </a:t>
            </a:r>
            <a:r>
              <a:rPr lang="cs-CZ" dirty="0" err="1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cs-CZ" dirty="0">
                <a:latin typeface="Courier New" panose="02070309020205020404" pitchFamily="49" charset="0"/>
              </a:rPr>
              <a:t> </a:t>
            </a:r>
            <a:r>
              <a:rPr lang="cs-CZ" dirty="0" err="1">
                <a:latin typeface="Courier New" panose="02070309020205020404" pitchFamily="49" charset="0"/>
              </a:rPr>
              <a:t>Singleton</a:t>
            </a:r>
            <a:r>
              <a:rPr lang="cs-CZ" dirty="0">
                <a:latin typeface="Courier New" panose="02070309020205020404" pitchFamily="49" charset="0"/>
              </a:rPr>
              <a:t>();  </a:t>
            </a:r>
          </a:p>
          <a:p>
            <a:r>
              <a:rPr lang="cs-CZ" dirty="0">
                <a:solidFill>
                  <a:srgbClr val="0000FF"/>
                </a:solidFill>
                <a:latin typeface="Courier New" panose="02070309020205020404" pitchFamily="49" charset="0"/>
              </a:rPr>
              <a:t>        return</a:t>
            </a:r>
            <a:r>
              <a:rPr lang="cs-CZ" dirty="0">
                <a:latin typeface="Courier New" panose="02070309020205020404" pitchFamily="49" charset="0"/>
              </a:rPr>
              <a:t> instance; </a:t>
            </a:r>
          </a:p>
          <a:p>
            <a:r>
              <a:rPr lang="cs-CZ" dirty="0">
                <a:latin typeface="Courier New" panose="02070309020205020404" pitchFamily="49" charset="0"/>
              </a:rPr>
              <a:t>      } </a:t>
            </a:r>
          </a:p>
          <a:p>
            <a:r>
              <a:rPr lang="cs-CZ" dirty="0">
                <a:latin typeface="Courier New" panose="02070309020205020404" pitchFamily="49" charset="0"/>
              </a:rPr>
              <a:t>    } </a:t>
            </a:r>
          </a:p>
          <a:p>
            <a:r>
              <a:rPr lang="cs-CZ" dirty="0">
                <a:latin typeface="Courier New" panose="02070309020205020404" pitchFamily="49" charset="0"/>
              </a:rPr>
              <a:t>  } </a:t>
            </a:r>
          </a:p>
          <a:p>
            <a:r>
              <a:rPr lang="cs-CZ" dirty="0">
                <a:latin typeface="Courier New" panose="02070309020205020404" pitchFamily="49" charset="0"/>
              </a:rPr>
              <a:t>}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429268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31A2CF1-3BBE-4A98-A823-F8FBA8475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Singleton</a:t>
            </a:r>
            <a:r>
              <a:rPr lang="cs-CZ" dirty="0"/>
              <a:t> </a:t>
            </a:r>
            <a:r>
              <a:rPr lang="cs-CZ" dirty="0" err="1"/>
              <a:t>threadsafe</a:t>
            </a:r>
            <a:r>
              <a:rPr lang="cs-CZ" dirty="0"/>
              <a:t> bez zámků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840704A0-5C00-4223-A17F-B9DA7AB657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572700"/>
          </a:xfrm>
        </p:spPr>
        <p:txBody>
          <a:bodyPr/>
          <a:lstStyle/>
          <a:p>
            <a:r>
              <a:rPr lang="cs-CZ" dirty="0"/>
              <a:t>Extrémně jednoduchý, ale není příliš „</a:t>
            </a:r>
            <a:r>
              <a:rPr lang="cs-CZ" dirty="0" err="1"/>
              <a:t>lazy</a:t>
            </a:r>
            <a:r>
              <a:rPr lang="cs-CZ" dirty="0"/>
              <a:t>“ tzn. vytváří se dřív než je potřeba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83ECF1A9-9850-492D-B196-5D6E07050ED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12D80CA7-CB27-4A15-A667-2E47E626482D}"/>
              </a:ext>
            </a:extLst>
          </p:cNvPr>
          <p:cNvSpPr txBox="1"/>
          <p:nvPr/>
        </p:nvSpPr>
        <p:spPr>
          <a:xfrm>
            <a:off x="536841" y="2094271"/>
            <a:ext cx="80054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>
                <a:solidFill>
                  <a:srgbClr val="0000FF"/>
                </a:solidFill>
                <a:latin typeface="Courier New" panose="02070309020205020404" pitchFamily="49" charset="0"/>
              </a:rPr>
              <a:t>public</a:t>
            </a:r>
            <a:r>
              <a:rPr lang="cs-CZ" dirty="0">
                <a:latin typeface="Courier New" panose="02070309020205020404" pitchFamily="49" charset="0"/>
              </a:rPr>
              <a:t> </a:t>
            </a:r>
            <a:r>
              <a:rPr lang="cs-CZ" dirty="0" err="1">
                <a:solidFill>
                  <a:srgbClr val="0000FF"/>
                </a:solidFill>
                <a:latin typeface="Courier New" panose="02070309020205020404" pitchFamily="49" charset="0"/>
              </a:rPr>
              <a:t>sealed</a:t>
            </a:r>
            <a:r>
              <a:rPr lang="cs-CZ" dirty="0">
                <a:latin typeface="Courier New" panose="02070309020205020404" pitchFamily="49" charset="0"/>
              </a:rPr>
              <a:t> </a:t>
            </a:r>
            <a:r>
              <a:rPr lang="cs-CZ" dirty="0" err="1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cs-CZ" dirty="0">
                <a:latin typeface="Courier New" panose="02070309020205020404" pitchFamily="49" charset="0"/>
              </a:rPr>
              <a:t> </a:t>
            </a:r>
            <a:r>
              <a:rPr lang="cs-CZ" dirty="0" err="1">
                <a:solidFill>
                  <a:srgbClr val="A31515"/>
                </a:solidFill>
                <a:latin typeface="Courier New" panose="02070309020205020404" pitchFamily="49" charset="0"/>
              </a:rPr>
              <a:t>Singleton</a:t>
            </a:r>
            <a:r>
              <a:rPr lang="cs-CZ" dirty="0">
                <a:latin typeface="Courier New" panose="02070309020205020404" pitchFamily="49" charset="0"/>
              </a:rPr>
              <a:t> { </a:t>
            </a:r>
          </a:p>
          <a:p>
            <a:r>
              <a:rPr lang="cs-CZ" dirty="0">
                <a:solidFill>
                  <a:srgbClr val="0000FF"/>
                </a:solidFill>
                <a:latin typeface="Courier New" panose="02070309020205020404" pitchFamily="49" charset="0"/>
              </a:rPr>
              <a:t>  </a:t>
            </a:r>
            <a:r>
              <a:rPr lang="cs-CZ" dirty="0" err="1">
                <a:solidFill>
                  <a:srgbClr val="0000FF"/>
                </a:solidFill>
                <a:latin typeface="Courier New" panose="02070309020205020404" pitchFamily="49" charset="0"/>
              </a:rPr>
              <a:t>private</a:t>
            </a:r>
            <a:r>
              <a:rPr lang="cs-CZ" dirty="0">
                <a:latin typeface="Courier New" panose="02070309020205020404" pitchFamily="49" charset="0"/>
              </a:rPr>
              <a:t> </a:t>
            </a:r>
            <a:r>
              <a:rPr lang="cs-CZ" dirty="0">
                <a:solidFill>
                  <a:srgbClr val="0000FF"/>
                </a:solidFill>
                <a:latin typeface="Courier New" panose="02070309020205020404" pitchFamily="49" charset="0"/>
              </a:rPr>
              <a:t>static</a:t>
            </a:r>
            <a:r>
              <a:rPr lang="cs-CZ" dirty="0">
                <a:latin typeface="Courier New" panose="02070309020205020404" pitchFamily="49" charset="0"/>
              </a:rPr>
              <a:t> </a:t>
            </a:r>
            <a:r>
              <a:rPr lang="cs-CZ" dirty="0" err="1">
                <a:solidFill>
                  <a:srgbClr val="0000FF"/>
                </a:solidFill>
                <a:latin typeface="Courier New" panose="02070309020205020404" pitchFamily="49" charset="0"/>
              </a:rPr>
              <a:t>readonly</a:t>
            </a:r>
            <a:r>
              <a:rPr lang="cs-CZ" dirty="0">
                <a:latin typeface="Courier New" panose="02070309020205020404" pitchFamily="49" charset="0"/>
              </a:rPr>
              <a:t> </a:t>
            </a:r>
            <a:r>
              <a:rPr lang="cs-CZ" dirty="0" err="1">
                <a:latin typeface="Courier New" panose="02070309020205020404" pitchFamily="49" charset="0"/>
              </a:rPr>
              <a:t>Singleton</a:t>
            </a:r>
            <a:r>
              <a:rPr lang="cs-CZ" dirty="0">
                <a:latin typeface="Courier New" panose="02070309020205020404" pitchFamily="49" charset="0"/>
              </a:rPr>
              <a:t> instance = </a:t>
            </a:r>
            <a:r>
              <a:rPr lang="cs-CZ" dirty="0" err="1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cs-CZ" dirty="0">
                <a:latin typeface="Courier New" panose="02070309020205020404" pitchFamily="49" charset="0"/>
              </a:rPr>
              <a:t> </a:t>
            </a:r>
            <a:r>
              <a:rPr lang="cs-CZ" dirty="0" err="1">
                <a:latin typeface="Courier New" panose="02070309020205020404" pitchFamily="49" charset="0"/>
              </a:rPr>
              <a:t>Singleton</a:t>
            </a:r>
            <a:r>
              <a:rPr lang="cs-CZ" dirty="0">
                <a:latin typeface="Courier New" panose="02070309020205020404" pitchFamily="49" charset="0"/>
              </a:rPr>
              <a:t>(); </a:t>
            </a:r>
          </a:p>
          <a:p>
            <a:r>
              <a:rPr lang="cs-CZ" dirty="0">
                <a:solidFill>
                  <a:srgbClr val="008000"/>
                </a:solidFill>
                <a:latin typeface="Courier New" panose="02070309020205020404" pitchFamily="49" charset="0"/>
              </a:rPr>
              <a:t>// Explicit static </a:t>
            </a:r>
            <a:r>
              <a:rPr lang="cs-CZ" dirty="0" err="1">
                <a:solidFill>
                  <a:srgbClr val="008000"/>
                </a:solidFill>
                <a:latin typeface="Courier New" panose="02070309020205020404" pitchFamily="49" charset="0"/>
              </a:rPr>
              <a:t>constructor</a:t>
            </a:r>
            <a:r>
              <a:rPr lang="cs-CZ" dirty="0">
                <a:solidFill>
                  <a:srgbClr val="008000"/>
                </a:solidFill>
                <a:latin typeface="Courier New" panose="02070309020205020404" pitchFamily="49" charset="0"/>
              </a:rPr>
              <a:t> to </a:t>
            </a:r>
            <a:r>
              <a:rPr lang="cs-CZ" dirty="0" err="1">
                <a:solidFill>
                  <a:srgbClr val="008000"/>
                </a:solidFill>
                <a:latin typeface="Courier New" panose="02070309020205020404" pitchFamily="49" charset="0"/>
              </a:rPr>
              <a:t>tell</a:t>
            </a:r>
            <a:r>
              <a:rPr lang="cs-CZ" dirty="0">
                <a:solidFill>
                  <a:srgbClr val="008000"/>
                </a:solidFill>
                <a:latin typeface="Courier New" panose="02070309020205020404" pitchFamily="49" charset="0"/>
              </a:rPr>
              <a:t> C# </a:t>
            </a:r>
            <a:r>
              <a:rPr lang="cs-CZ" dirty="0" err="1">
                <a:solidFill>
                  <a:srgbClr val="008000"/>
                </a:solidFill>
                <a:latin typeface="Courier New" panose="02070309020205020404" pitchFamily="49" charset="0"/>
              </a:rPr>
              <a:t>compiler</a:t>
            </a:r>
            <a:r>
              <a:rPr lang="cs-CZ" dirty="0">
                <a:latin typeface="Courier New" panose="02070309020205020404" pitchFamily="49" charset="0"/>
              </a:rPr>
              <a:t> </a:t>
            </a:r>
          </a:p>
          <a:p>
            <a:r>
              <a:rPr lang="cs-CZ" dirty="0">
                <a:solidFill>
                  <a:srgbClr val="008000"/>
                </a:solidFill>
                <a:latin typeface="Courier New" panose="02070309020205020404" pitchFamily="49" charset="0"/>
              </a:rPr>
              <a:t>// not to </a:t>
            </a:r>
            <a:r>
              <a:rPr lang="cs-CZ" dirty="0" err="1">
                <a:solidFill>
                  <a:srgbClr val="008000"/>
                </a:solidFill>
                <a:latin typeface="Courier New" panose="02070309020205020404" pitchFamily="49" charset="0"/>
              </a:rPr>
              <a:t>mark</a:t>
            </a:r>
            <a:r>
              <a:rPr lang="cs-CZ" dirty="0">
                <a:solidFill>
                  <a:srgbClr val="008000"/>
                </a:solidFill>
                <a:latin typeface="Courier New" panose="02070309020205020404" pitchFamily="49" charset="0"/>
              </a:rPr>
              <a:t> type as </a:t>
            </a:r>
            <a:r>
              <a:rPr lang="cs-CZ" dirty="0" err="1">
                <a:solidFill>
                  <a:srgbClr val="008000"/>
                </a:solidFill>
                <a:latin typeface="Courier New" panose="02070309020205020404" pitchFamily="49" charset="0"/>
              </a:rPr>
              <a:t>beforefieldinit</a:t>
            </a:r>
            <a:r>
              <a:rPr lang="cs-CZ" dirty="0">
                <a:latin typeface="Courier New" panose="02070309020205020404" pitchFamily="49" charset="0"/>
              </a:rPr>
              <a:t> </a:t>
            </a:r>
          </a:p>
          <a:p>
            <a:r>
              <a:rPr lang="cs-CZ" dirty="0">
                <a:solidFill>
                  <a:srgbClr val="0000FF"/>
                </a:solidFill>
                <a:latin typeface="Courier New" panose="02070309020205020404" pitchFamily="49" charset="0"/>
              </a:rPr>
              <a:t>  static</a:t>
            </a:r>
            <a:r>
              <a:rPr lang="cs-CZ" dirty="0">
                <a:latin typeface="Courier New" panose="02070309020205020404" pitchFamily="49" charset="0"/>
              </a:rPr>
              <a:t> </a:t>
            </a:r>
            <a:r>
              <a:rPr lang="cs-CZ" dirty="0" err="1">
                <a:solidFill>
                  <a:srgbClr val="A31515"/>
                </a:solidFill>
                <a:latin typeface="Courier New" panose="02070309020205020404" pitchFamily="49" charset="0"/>
              </a:rPr>
              <a:t>Singleton</a:t>
            </a:r>
            <a:r>
              <a:rPr lang="cs-CZ" dirty="0">
                <a:latin typeface="Courier New" panose="02070309020205020404" pitchFamily="49" charset="0"/>
              </a:rPr>
              <a:t>() { } </a:t>
            </a:r>
          </a:p>
          <a:p>
            <a:r>
              <a:rPr lang="cs-CZ" dirty="0">
                <a:solidFill>
                  <a:srgbClr val="0000FF"/>
                </a:solidFill>
                <a:latin typeface="Courier New" panose="02070309020205020404" pitchFamily="49" charset="0"/>
              </a:rPr>
              <a:t>  </a:t>
            </a:r>
            <a:r>
              <a:rPr lang="cs-CZ" dirty="0" err="1">
                <a:solidFill>
                  <a:srgbClr val="0000FF"/>
                </a:solidFill>
                <a:latin typeface="Courier New" panose="02070309020205020404" pitchFamily="49" charset="0"/>
              </a:rPr>
              <a:t>private</a:t>
            </a:r>
            <a:r>
              <a:rPr lang="cs-CZ" dirty="0">
                <a:latin typeface="Courier New" panose="02070309020205020404" pitchFamily="49" charset="0"/>
              </a:rPr>
              <a:t> </a:t>
            </a:r>
            <a:r>
              <a:rPr lang="cs-CZ" dirty="0" err="1">
                <a:solidFill>
                  <a:srgbClr val="A31515"/>
                </a:solidFill>
                <a:latin typeface="Courier New" panose="02070309020205020404" pitchFamily="49" charset="0"/>
              </a:rPr>
              <a:t>Singleton</a:t>
            </a:r>
            <a:r>
              <a:rPr lang="cs-CZ" dirty="0">
                <a:latin typeface="Courier New" panose="02070309020205020404" pitchFamily="49" charset="0"/>
              </a:rPr>
              <a:t>() { } </a:t>
            </a:r>
          </a:p>
          <a:p>
            <a:r>
              <a:rPr lang="cs-CZ" dirty="0">
                <a:solidFill>
                  <a:srgbClr val="0000FF"/>
                </a:solidFill>
                <a:latin typeface="Courier New" panose="02070309020205020404" pitchFamily="49" charset="0"/>
              </a:rPr>
              <a:t>  public</a:t>
            </a:r>
            <a:r>
              <a:rPr lang="cs-CZ" dirty="0">
                <a:latin typeface="Courier New" panose="02070309020205020404" pitchFamily="49" charset="0"/>
              </a:rPr>
              <a:t> </a:t>
            </a:r>
            <a:r>
              <a:rPr lang="cs-CZ" dirty="0">
                <a:solidFill>
                  <a:srgbClr val="0000FF"/>
                </a:solidFill>
                <a:latin typeface="Courier New" panose="02070309020205020404" pitchFamily="49" charset="0"/>
              </a:rPr>
              <a:t>static</a:t>
            </a:r>
            <a:r>
              <a:rPr lang="cs-CZ" dirty="0">
                <a:latin typeface="Courier New" panose="02070309020205020404" pitchFamily="49" charset="0"/>
              </a:rPr>
              <a:t> </a:t>
            </a:r>
            <a:r>
              <a:rPr lang="cs-CZ" dirty="0" err="1">
                <a:latin typeface="Courier New" panose="02070309020205020404" pitchFamily="49" charset="0"/>
              </a:rPr>
              <a:t>Singleton</a:t>
            </a:r>
            <a:r>
              <a:rPr lang="cs-CZ" dirty="0">
                <a:latin typeface="Courier New" panose="02070309020205020404" pitchFamily="49" charset="0"/>
              </a:rPr>
              <a:t> Instance { </a:t>
            </a:r>
            <a:r>
              <a:rPr lang="cs-CZ" dirty="0" err="1">
                <a:solidFill>
                  <a:srgbClr val="0000FF"/>
                </a:solidFill>
                <a:latin typeface="Courier New" panose="02070309020205020404" pitchFamily="49" charset="0"/>
              </a:rPr>
              <a:t>get</a:t>
            </a:r>
            <a:r>
              <a:rPr lang="cs-CZ" dirty="0">
                <a:latin typeface="Courier New" panose="02070309020205020404" pitchFamily="49" charset="0"/>
              </a:rPr>
              <a:t> { </a:t>
            </a:r>
            <a:r>
              <a:rPr lang="cs-CZ" dirty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cs-CZ" dirty="0">
                <a:latin typeface="Courier New" panose="02070309020205020404" pitchFamily="49" charset="0"/>
              </a:rPr>
              <a:t> instance; } </a:t>
            </a:r>
          </a:p>
          <a:p>
            <a:r>
              <a:rPr lang="cs-CZ" dirty="0">
                <a:latin typeface="Courier New" panose="02070309020205020404" pitchFamily="49" charset="0"/>
              </a:rPr>
              <a:t>} </a:t>
            </a:r>
          </a:p>
          <a:p>
            <a:r>
              <a:rPr lang="cs-CZ" dirty="0">
                <a:latin typeface="Courier New" panose="02070309020205020404" pitchFamily="49" charset="0"/>
              </a:rPr>
              <a:t>}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79752845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2850</Words>
  <Application>Microsoft Office PowerPoint</Application>
  <PresentationFormat>Předvádění na obrazovce (16:9)</PresentationFormat>
  <Paragraphs>427</Paragraphs>
  <Slides>35</Slides>
  <Notes>29</Notes>
  <HiddenSlides>0</HiddenSlides>
  <MMClips>0</MMClips>
  <ScaleCrop>false</ScaleCrop>
  <HeadingPairs>
    <vt:vector size="4" baseType="variant">
      <vt:variant>
        <vt:lpstr>Motiv</vt:lpstr>
      </vt:variant>
      <vt:variant>
        <vt:i4>2</vt:i4>
      </vt:variant>
      <vt:variant>
        <vt:lpstr>Nadpisy snímků</vt:lpstr>
      </vt:variant>
      <vt:variant>
        <vt:i4>35</vt:i4>
      </vt:variant>
    </vt:vector>
  </HeadingPairs>
  <TitlesOfParts>
    <vt:vector size="37" baseType="lpstr">
      <vt:lpstr>Simple Light</vt:lpstr>
      <vt:lpstr>Spearmint</vt:lpstr>
      <vt:lpstr>Prezentace aplikace PowerPoint</vt:lpstr>
      <vt:lpstr>Generika</vt:lpstr>
      <vt:lpstr>Možná bližší určení generického parametru</vt:lpstr>
      <vt:lpstr>Možná bližší určení generického parametru II</vt:lpstr>
      <vt:lpstr>Creational design patterns</vt:lpstr>
      <vt:lpstr>Singleton </vt:lpstr>
      <vt:lpstr>Singleton v C#</vt:lpstr>
      <vt:lpstr>Singleton se zámky</vt:lpstr>
      <vt:lpstr>Singleton threadsafe bez zámků</vt:lpstr>
      <vt:lpstr>Lazy singleton – thread safe bez zámků C#</vt:lpstr>
      <vt:lpstr>Simple Factory (továrna) </vt:lpstr>
      <vt:lpstr>Factory Method </vt:lpstr>
      <vt:lpstr>Factory Method </vt:lpstr>
      <vt:lpstr>Abstract Factory </vt:lpstr>
      <vt:lpstr>Prezentace aplikace PowerPoint</vt:lpstr>
      <vt:lpstr>Prototype </vt:lpstr>
      <vt:lpstr>Prototype </vt:lpstr>
      <vt:lpstr>VZOR: BUILDER (stavitel)</vt:lpstr>
      <vt:lpstr>STRUKTURA VZORU BUILDER</vt:lpstr>
      <vt:lpstr>PŘÍKLAD: STAVBA DOMU </vt:lpstr>
      <vt:lpstr>PŘÍKLAD: STAVBA DOMU (POKR.)</vt:lpstr>
      <vt:lpstr>PŘÍKLAD: STAVBA DOMU (POKR.)</vt:lpstr>
      <vt:lpstr>PŘÍKLAD: STAVBA DOMU (POKR.)</vt:lpstr>
      <vt:lpstr>PŘÍKLAD: STAVBA DOMU (POKR.)</vt:lpstr>
      <vt:lpstr>PŘÍKLAD: STAVBA DOMU (POKR.)</vt:lpstr>
      <vt:lpstr>PŘÍKLAD POUŽITÍ VZORU BUILDER</vt:lpstr>
      <vt:lpstr>PARTICIPANTI</vt:lpstr>
      <vt:lpstr>PARTICIPANTI (POKRAČ.)</vt:lpstr>
      <vt:lpstr>SPOLUPRÁCE OBJEKTŮ PŘI POUŽITÍ BUILDER</vt:lpstr>
      <vt:lpstr>BUILDER</vt:lpstr>
      <vt:lpstr>INVERSION OF CONTROL (IOC)</vt:lpstr>
      <vt:lpstr>DEPENDENCY INJECTION (VKLÁDÁNÍ ZÁVISLOSTÍ)</vt:lpstr>
      <vt:lpstr>PRINCIP DEPENDENCE INJECTION</vt:lpstr>
      <vt:lpstr>ZPŮSOBY VKLÁDÁNÍ</vt:lpstr>
      <vt:lpstr>VÝHODY A NEVÝHODY DI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cp:lastModifiedBy>Krupicka, Radim</cp:lastModifiedBy>
  <cp:revision>21</cp:revision>
  <dcterms:modified xsi:type="dcterms:W3CDTF">2023-11-06T14:28:37Z</dcterms:modified>
</cp:coreProperties>
</file>