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3"/>
  </p:notes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6" r:id="rId24"/>
    <p:sldId id="28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3EE3D-7F11-C236-1AEF-B021F43FB359}" v="16" dt="2022-10-31T16:07:50.726"/>
    <p1510:client id="{3BE7EAA9-79F3-6742-0965-0C73DA0080C7}" v="5" dt="2022-10-24T15:18:47.748"/>
    <p1510:client id="{D0B122AF-3172-43DC-B092-2D83BC5CC9DB}" v="2" dt="2023-11-13T14:35:08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upicka, Radim" userId="b1257d42-b53b-4d6d-8e51-6877a95b2288" providerId="ADAL" clId="{D7E016B0-6C1A-4F60-961E-458DFED4C74D}"/>
    <pc:docChg chg="undo addSld delSld modSld">
      <pc:chgData name="Krupicka, Radim" userId="b1257d42-b53b-4d6d-8e51-6877a95b2288" providerId="ADAL" clId="{D7E016B0-6C1A-4F60-961E-458DFED4C74D}" dt="2021-11-01T08:59:25.728" v="39" actId="2696"/>
      <pc:docMkLst>
        <pc:docMk/>
      </pc:docMkLst>
      <pc:sldChg chg="add del">
        <pc:chgData name="Krupicka, Radim" userId="b1257d42-b53b-4d6d-8e51-6877a95b2288" providerId="ADAL" clId="{D7E016B0-6C1A-4F60-961E-458DFED4C74D}" dt="2021-11-01T08:59:25.726" v="38" actId="2696"/>
        <pc:sldMkLst>
          <pc:docMk/>
          <pc:sldMk cId="0" sldId="256"/>
        </pc:sldMkLst>
      </pc:sldChg>
      <pc:sldChg chg="modSp add">
        <pc:chgData name="Krupicka, Radim" userId="b1257d42-b53b-4d6d-8e51-6877a95b2288" providerId="ADAL" clId="{D7E016B0-6C1A-4F60-961E-458DFED4C74D}" dt="2021-11-01T08:59:21.049" v="37" actId="20577"/>
        <pc:sldMkLst>
          <pc:docMk/>
          <pc:sldMk cId="1716919566" sldId="285"/>
        </pc:sldMkLst>
        <pc:spChg chg="mod">
          <ac:chgData name="Krupicka, Radim" userId="b1257d42-b53b-4d6d-8e51-6877a95b2288" providerId="ADAL" clId="{D7E016B0-6C1A-4F60-961E-458DFED4C74D}" dt="2021-11-01T08:59:21.049" v="37" actId="20577"/>
          <ac:spMkLst>
            <pc:docMk/>
            <pc:sldMk cId="1716919566" sldId="285"/>
            <ac:spMk id="3" creationId="{447AD71C-4D79-4EC4-AA28-3AF97CFFCE09}"/>
          </ac:spMkLst>
        </pc:spChg>
      </pc:sldChg>
      <pc:sldMasterChg chg="addSldLayout delSldLayout">
        <pc:chgData name="Krupicka, Radim" userId="b1257d42-b53b-4d6d-8e51-6877a95b2288" providerId="ADAL" clId="{D7E016B0-6C1A-4F60-961E-458DFED4C74D}" dt="2021-11-01T08:59:25.728" v="39" actId="2696"/>
        <pc:sldMasterMkLst>
          <pc:docMk/>
          <pc:sldMasterMk cId="0" sldId="2147483651"/>
        </pc:sldMasterMkLst>
        <pc:sldLayoutChg chg="add del">
          <pc:chgData name="Krupicka, Radim" userId="b1257d42-b53b-4d6d-8e51-6877a95b2288" providerId="ADAL" clId="{D7E016B0-6C1A-4F60-961E-458DFED4C74D}" dt="2021-11-01T08:59:25.728" v="39" actId="2696"/>
          <pc:sldLayoutMkLst>
            <pc:docMk/>
            <pc:sldMasterMk cId="0" sldId="2147483651"/>
            <pc:sldLayoutMk cId="0" sldId="2147483648"/>
          </pc:sldLayoutMkLst>
        </pc:sldLayoutChg>
      </pc:sldMasterChg>
    </pc:docChg>
  </pc:docChgLst>
  <pc:docChgLst>
    <pc:chgData name="Krupicka, Radim" userId="S::krupirad@cvut.cz::b1257d42-b53b-4d6d-8e51-6877a95b2288" providerId="AD" clId="Web-{3BE7EAA9-79F3-6742-0965-0C73DA0080C7}"/>
    <pc:docChg chg="modSld">
      <pc:chgData name="Krupicka, Radim" userId="S::krupirad@cvut.cz::b1257d42-b53b-4d6d-8e51-6877a95b2288" providerId="AD" clId="Web-{3BE7EAA9-79F3-6742-0965-0C73DA0080C7}" dt="2022-10-24T15:18:47.748" v="4" actId="20577"/>
      <pc:docMkLst>
        <pc:docMk/>
      </pc:docMkLst>
      <pc:sldChg chg="modSp">
        <pc:chgData name="Krupicka, Radim" userId="S::krupirad@cvut.cz::b1257d42-b53b-4d6d-8e51-6877a95b2288" providerId="AD" clId="Web-{3BE7EAA9-79F3-6742-0965-0C73DA0080C7}" dt="2022-10-24T15:18:47.748" v="4" actId="20577"/>
        <pc:sldMkLst>
          <pc:docMk/>
          <pc:sldMk cId="0" sldId="262"/>
        </pc:sldMkLst>
        <pc:spChg chg="mod">
          <ac:chgData name="Krupicka, Radim" userId="S::krupirad@cvut.cz::b1257d42-b53b-4d6d-8e51-6877a95b2288" providerId="AD" clId="Web-{3BE7EAA9-79F3-6742-0965-0C73DA0080C7}" dt="2022-10-24T15:18:47.748" v="4" actId="20577"/>
          <ac:spMkLst>
            <pc:docMk/>
            <pc:sldMk cId="0" sldId="262"/>
            <ac:spMk id="60" creationId="{00000000-0000-0000-0000-000000000000}"/>
          </ac:spMkLst>
        </pc:spChg>
      </pc:sldChg>
    </pc:docChg>
  </pc:docChgLst>
  <pc:docChgLst>
    <pc:chgData name="Krupicka, Radim" userId="S::krupirad@cvut.cz::b1257d42-b53b-4d6d-8e51-6877a95b2288" providerId="AD" clId="Web-{01C3EE3D-7F11-C236-1AEF-B021F43FB359}"/>
    <pc:docChg chg="addSld modSld">
      <pc:chgData name="Krupicka, Radim" userId="S::krupirad@cvut.cz::b1257d42-b53b-4d6d-8e51-6877a95b2288" providerId="AD" clId="Web-{01C3EE3D-7F11-C236-1AEF-B021F43FB359}" dt="2022-10-31T16:07:50.726" v="14" actId="1076"/>
      <pc:docMkLst>
        <pc:docMk/>
      </pc:docMkLst>
      <pc:sldChg chg="modSp">
        <pc:chgData name="Krupicka, Radim" userId="S::krupirad@cvut.cz::b1257d42-b53b-4d6d-8e51-6877a95b2288" providerId="AD" clId="Web-{01C3EE3D-7F11-C236-1AEF-B021F43FB359}" dt="2022-10-31T15:32:19.896" v="1" actId="20577"/>
        <pc:sldMkLst>
          <pc:docMk/>
          <pc:sldMk cId="0" sldId="270"/>
        </pc:sldMkLst>
        <pc:spChg chg="mod">
          <ac:chgData name="Krupicka, Radim" userId="S::krupirad@cvut.cz::b1257d42-b53b-4d6d-8e51-6877a95b2288" providerId="AD" clId="Web-{01C3EE3D-7F11-C236-1AEF-B021F43FB359}" dt="2022-10-31T15:32:19.896" v="1" actId="20577"/>
          <ac:spMkLst>
            <pc:docMk/>
            <pc:sldMk cId="0" sldId="270"/>
            <ac:spMk id="110" creationId="{00000000-0000-0000-0000-000000000000}"/>
          </ac:spMkLst>
        </pc:spChg>
      </pc:sldChg>
      <pc:sldChg chg="addSp modSp new">
        <pc:chgData name="Krupicka, Radim" userId="S::krupirad@cvut.cz::b1257d42-b53b-4d6d-8e51-6877a95b2288" providerId="AD" clId="Web-{01C3EE3D-7F11-C236-1AEF-B021F43FB359}" dt="2022-10-31T16:02:43.545" v="6" actId="1076"/>
        <pc:sldMkLst>
          <pc:docMk/>
          <pc:sldMk cId="2647899340" sldId="286"/>
        </pc:sldMkLst>
        <pc:picChg chg="add mod">
          <ac:chgData name="Krupicka, Radim" userId="S::krupirad@cvut.cz::b1257d42-b53b-4d6d-8e51-6877a95b2288" providerId="AD" clId="Web-{01C3EE3D-7F11-C236-1AEF-B021F43FB359}" dt="2022-10-31T16:02:43.545" v="6" actId="1076"/>
          <ac:picMkLst>
            <pc:docMk/>
            <pc:sldMk cId="2647899340" sldId="286"/>
            <ac:picMk id="4" creationId="{50581B9B-CE99-1DEF-6AA1-65F544AA1B13}"/>
          </ac:picMkLst>
        </pc:picChg>
      </pc:sldChg>
      <pc:sldChg chg="addSp modSp new">
        <pc:chgData name="Krupicka, Radim" userId="S::krupirad@cvut.cz::b1257d42-b53b-4d6d-8e51-6877a95b2288" providerId="AD" clId="Web-{01C3EE3D-7F11-C236-1AEF-B021F43FB359}" dt="2022-10-31T16:07:50.726" v="14" actId="1076"/>
        <pc:sldMkLst>
          <pc:docMk/>
          <pc:sldMk cId="666938806" sldId="287"/>
        </pc:sldMkLst>
        <pc:picChg chg="add mod">
          <ac:chgData name="Krupicka, Radim" userId="S::krupirad@cvut.cz::b1257d42-b53b-4d6d-8e51-6877a95b2288" providerId="AD" clId="Web-{01C3EE3D-7F11-C236-1AEF-B021F43FB359}" dt="2022-10-31T16:07:50.726" v="14" actId="1076"/>
          <ac:picMkLst>
            <pc:docMk/>
            <pc:sldMk cId="666938806" sldId="287"/>
            <ac:picMk id="4" creationId="{76C0E454-46FF-8131-0B44-ADDA560A5C5F}"/>
          </ac:picMkLst>
        </pc:picChg>
      </pc:sldChg>
    </pc:docChg>
  </pc:docChgLst>
  <pc:docChgLst>
    <pc:chgData name="Krupicka, Radim" userId="S::krupirad@cvut.cz::b1257d42-b53b-4d6d-8e51-6877a95b2288" providerId="AD" clId="Web-{D0B122AF-3172-43DC-B092-2D83BC5CC9DB}"/>
    <pc:docChg chg="modSld">
      <pc:chgData name="Krupicka, Radim" userId="S::krupirad@cvut.cz::b1257d42-b53b-4d6d-8e51-6877a95b2288" providerId="AD" clId="Web-{D0B122AF-3172-43DC-B092-2D83BC5CC9DB}" dt="2023-11-13T14:35:08.466" v="1" actId="20577"/>
      <pc:docMkLst>
        <pc:docMk/>
      </pc:docMkLst>
      <pc:sldChg chg="modSp">
        <pc:chgData name="Krupicka, Radim" userId="S::krupirad@cvut.cz::b1257d42-b53b-4d6d-8e51-6877a95b2288" providerId="AD" clId="Web-{D0B122AF-3172-43DC-B092-2D83BC5CC9DB}" dt="2023-11-13T14:35:08.466" v="1" actId="20577"/>
        <pc:sldMkLst>
          <pc:docMk/>
          <pc:sldMk cId="0" sldId="278"/>
        </pc:sldMkLst>
        <pc:spChg chg="mod">
          <ac:chgData name="Krupicka, Radim" userId="S::krupirad@cvut.cz::b1257d42-b53b-4d6d-8e51-6877a95b2288" providerId="AD" clId="Web-{D0B122AF-3172-43DC-B092-2D83BC5CC9DB}" dt="2023-11-13T14:35:08.466" v="1" actId="20577"/>
          <ac:spMkLst>
            <pc:docMk/>
            <pc:sldMk cId="0" sldId="278"/>
            <ac:spMk id="15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>
  <p:cSld name="Nadpis a obsah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623392" y="1913053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  <a:defRPr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2EB1279A-2F26-4AA2-AD73-C1D267DD7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47AD71C-4D79-4EC4-AA28-3AF97CFF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Strukturální návrhové vzory</a:t>
            </a:r>
          </a:p>
        </p:txBody>
      </p:sp>
    </p:spTree>
    <p:extLst>
      <p:ext uri="{BB962C8B-B14F-4D97-AF65-F5344CB8AC3E}">
        <p14:creationId xmlns:p14="http://schemas.microsoft.com/office/powerpoint/2010/main" val="171691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623392" y="1913053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Kdy použít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Pokud máme větší množství tříd, které mají více variant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Pokud potřebujeme rozšířit sadu tříd do několika nezávislých dimenzí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Pokud potřebujeme měnit implenetaci za běhu</a:t>
            </a:r>
            <a:endParaRPr/>
          </a:p>
          <a:p>
            <a:pPr marL="285750" marR="0" lvl="0" indent="-1333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BRIDGE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623392" y="1913053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Výhody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Umožní programovat řešení nezávislé na platformě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Nezatěžuje klienta implementačními detaily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 v souladu s Open/closed principem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Nevýhody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Zvyšuje komplexnost řešení vytvářením přidaných tříd</a:t>
            </a:r>
            <a:endParaRPr sz="20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BRIDGE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COMPOSITE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623392" y="1913053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Stromová struktura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Vnořené objekty</a:t>
            </a:r>
            <a:endParaRPr sz="24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8905" y="1547664"/>
            <a:ext cx="6018146" cy="4535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COMPOSITE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" name="Google Shape;99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54089" y="783295"/>
            <a:ext cx="6225537" cy="5604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23392" y="1913053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Kdy použít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Pokud máme stromovou hierarichi, která má jednoduché elementy a kontejnery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Pokud má klient jednotně pracovat jak s jednoduchými tak složenými elementy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Výhody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Zjednodušuje kód klienta, který musí pracovat se složitou stromovou strukturou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Usnadňuje přidávání nových komponent do hierarchie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Nevýhody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Může vytvářet přiliš obecný návrh tříd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COMPOSITE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623392" y="1913053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Potřebujeme mít možnost </a:t>
            </a:r>
            <a:r>
              <a:rPr lang="cs-CZ" dirty="0"/>
              <a:t>dynamicky</a:t>
            </a: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 přidávat a odebírat funkcionalitu k již existujícím objektům tak, aby to nemělo vliv na ostatní kód v programu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První možnost – využití polymorfismu, z původní třídy zdědím a přidám do přepsané metody potřebnou funkcionalitu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Nevýhoda – statické, nelze přidávat a </a:t>
            </a:r>
            <a:r>
              <a:rPr lang="cs-CZ" sz="2000" b="0" i="0" u="none" strike="noStrike" cap="small" dirty="0" err="1">
                <a:latin typeface="Century Gothic"/>
                <a:ea typeface="Century Gothic"/>
                <a:cs typeface="Century Gothic"/>
                <a:sym typeface="Century Gothic"/>
              </a:rPr>
              <a:t>odebítat</a:t>
            </a:r>
            <a:r>
              <a:rPr lang="cs-CZ" sz="20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 bez kompilace kódu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Jiná možnost - Použití obalového objektu (</a:t>
            </a:r>
            <a:r>
              <a:rPr lang="cs-CZ" sz="2400" b="0" i="0" u="none" strike="noStrike" cap="small" dirty="0" err="1">
                <a:latin typeface="Century Gothic"/>
                <a:ea typeface="Century Gothic"/>
                <a:cs typeface="Century Gothic"/>
                <a:sym typeface="Century Gothic"/>
              </a:rPr>
              <a:t>Decorator</a:t>
            </a: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 dirty="0" err="1">
                <a:latin typeface="Century Gothic"/>
                <a:ea typeface="Century Gothic"/>
                <a:cs typeface="Century Gothic"/>
                <a:sym typeface="Century Gothic"/>
              </a:rPr>
              <a:t>Decorator</a:t>
            </a:r>
            <a:r>
              <a:rPr lang="cs-CZ" sz="20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 má stejný interface a obaluje původní objekt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Každý </a:t>
            </a:r>
            <a:r>
              <a:rPr lang="cs-CZ" sz="2000" b="0" i="0" u="none" strike="noStrike" cap="small" dirty="0" err="1">
                <a:latin typeface="Century Gothic"/>
                <a:ea typeface="Century Gothic"/>
                <a:cs typeface="Century Gothic"/>
                <a:sym typeface="Century Gothic"/>
              </a:rPr>
              <a:t>dekorátor</a:t>
            </a:r>
            <a:r>
              <a:rPr lang="cs-CZ" sz="20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 má atribut, do kterého si uloží referenci na původní objekt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Lze takto rekurzivně obalovat dalšími </a:t>
            </a:r>
            <a:r>
              <a:rPr lang="cs-CZ" sz="2000" b="0" i="0" u="none" strike="noStrike" cap="small" dirty="0" err="1">
                <a:latin typeface="Century Gothic"/>
                <a:ea typeface="Century Gothic"/>
                <a:cs typeface="Century Gothic"/>
                <a:sym typeface="Century Gothic"/>
              </a:rPr>
              <a:t>decorátory</a:t>
            </a:r>
            <a:endParaRPr dirty="0" err="1"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sz="20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DECORATOR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61236" y="1393724"/>
            <a:ext cx="6910086" cy="500290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DECORATOR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623392" y="1419067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Kdy použít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Pokud potřebuji dynamicky přidávat nebo ubírat funkcionalitu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Pokud nemohu nebo není jednoduché použít dědičnost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Výhody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Flexibilnější než použití dedičnosti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Lze přidávat dynamicky i v runtime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Lze přidávat další funkcionalitu formou dalších dekorátorů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Umožňuje skládání komplexnejších objektů z jednodušších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Nevýhody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Težší konfigurovat kaskádně dekorovaný objekt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Větší množství malých tříd</a:t>
            </a:r>
            <a:endParaRPr/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DECORATOR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623392" y="1913053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Příklad – máme k dispozici framework obsahující větší sadu objektů, které v programu budu muset volat, konfigurovat, zachovat např. určité pořadí práce s objekty nebo pořadí volání operací. Program se tak úzce sváže s implementací Frameworku. 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Facade – interface, který schová komplexitu frameworku. Nemusí vystavovat celou funkcionalitu frameworku, pouze to co klient opravdu využije</a:t>
            </a:r>
            <a:endParaRPr/>
          </a:p>
          <a:p>
            <a:pPr marL="285750" marR="0" lvl="0" indent="-1333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1333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1333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FACADE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51381" y="894364"/>
            <a:ext cx="5203252" cy="533958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FACADE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623392" y="1913053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Strukturální vzory se snaží popsat možnosti organizace objektů do struktur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Vzory jsou voleny na různé situace, se kterými se vývojář může setkat</a:t>
            </a:r>
            <a:endParaRPr dirty="0"/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small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small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623392" y="1913053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Kdy použít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Když potřebujeme vystavit jednoduchý interface, za který schováme komplexitu implementace nebo frameworku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Pokud chceme strukturovat řešení do vrstev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Výhody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Izoluje program od kompoment subsystému nebo frameworku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Izoluje od přílišné těsné vazby mezi programem a subsystémem nebo frameworkem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Nevýhody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Nebezpečí, že se facade může stát třídou, která řeší všechno a je svázána se všemi třídami programu 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FACADE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623392" y="1332028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Umožňuje efektivnější využití paměti sdílením společných prvků</a:t>
            </a:r>
            <a:endParaRPr sz="24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Představme si systém, který bude pracovat s 1.000.000 objektů, objekty budou jednoho z 20 typů. každý typ objektu bude mít grafickou reprezentaci v průměru o velikosti 100 kB. 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Pokud bude mít každý objekt svou grafickou reprezentaci u sebe:</a:t>
            </a:r>
            <a:endParaRPr/>
          </a:p>
          <a:p>
            <a:pPr marL="1200150" marR="0" lvl="2" indent="-28575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cs-CZ" sz="18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1.000.000 x 100 kB – celkem 100 GB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Pokud bude grafickou reprezentaci sdílet přes typ (odkaz na sílednou infromaci počítám 4 B)</a:t>
            </a:r>
            <a:endParaRPr/>
          </a:p>
          <a:p>
            <a:pPr marL="1200150" marR="0" lvl="2" indent="-28575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cs-CZ" sz="18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1.000.000 x 4 + 20 x 100 kB – celkem 6 MB</a:t>
            </a:r>
            <a:endParaRPr sz="18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FLYWEIGHT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2268" y="5347868"/>
            <a:ext cx="7054841" cy="116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12573" y="1370134"/>
            <a:ext cx="7209219" cy="467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FLYWEIGHT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1D59FA-CC1F-134F-C60D-5010917D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FAE5718-DC6C-558C-2F28-C41A5E7C4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50581B9B-CE99-1DEF-6AA1-65F544AA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6" y="1951914"/>
            <a:ext cx="8982973" cy="403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99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D00849-5103-A47C-F216-EF8CC364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4B40C8C-968D-CA19-066B-940316AF5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76C0E454-46FF-8131-0B44-ADDA560A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21" y="1439555"/>
            <a:ext cx="8824822" cy="468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38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623392" y="1913053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Kdy použít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Když potřebuji pracovat s </a:t>
            </a:r>
            <a:r>
              <a:rPr lang="cs-CZ" dirty="0"/>
              <a:t>velkým</a:t>
            </a:r>
            <a:r>
              <a:rPr lang="cs-CZ" sz="20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 množstvím objektů, které se obtížně vejdou do operační paměti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Výhody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Šetří paměťový prostor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Nevýhody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Větší složitost řešení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Vyšší zátěž cpu při vyhledávání </a:t>
            </a:r>
            <a:r>
              <a:rPr lang="cs-CZ" sz="2000" b="0" i="0" u="none" strike="noStrike" cap="small" dirty="0" err="1">
                <a:latin typeface="Century Gothic"/>
                <a:ea typeface="Century Gothic"/>
                <a:cs typeface="Century Gothic"/>
                <a:sym typeface="Century Gothic"/>
              </a:rPr>
              <a:t>flyweight</a:t>
            </a:r>
            <a:endParaRPr dirty="0" err="1"/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FLYWEIGHT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623392" y="1913053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Umožňuje zastupovat objekt, aby bylo možné například řídit přístup k původnímu objektu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Proxy objekt má stejný interface jako původní objekt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Proxy dodává další logiku do volání původní služby</a:t>
            </a:r>
            <a:endParaRPr sz="2400" b="0" i="0" u="none" strike="noStrike" cap="small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PROXY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42818" y="976164"/>
            <a:ext cx="5439137" cy="526368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PROXY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623392" y="976164"/>
            <a:ext cx="10972800" cy="578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Kdy použít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Oddálená inicializace. Vhodná pro těžké objekty, které není potřeba iniciovat a držet od startu programu, ale až ve chvíli, kdy jsou potřeba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Řízení přístupu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Možnost lokálního provozování služby, která je volána vzdáleně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Cachování objektů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Logování přístupu k objektu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Výhody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Možnost řízení přístupu k objektu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Funkční i v případě, že původní služba neběží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Možnost řízení životního cyklu objektu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Nevýhody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Prodloužení doby odezvy</a:t>
            </a:r>
            <a:endParaRPr sz="20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PROXY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623392" y="1547664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Adapter poskytuje rozdílný interface oproti objektu, který zpřístupňuje, Proxy proskytuje shodný interface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Facade a Proxy 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podobné v tom, že inicializují a poskytují odstínění klienta od komplexních využívaných komplexních objektů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Rozdíl v tom, že </a:t>
            </a:r>
            <a:r>
              <a:rPr lang="cs-CZ" sz="2000" b="1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proxy</a:t>
            </a: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poskytuje shodný interface jako servisní objekt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Decorator a Proxy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Podobná struktura, ale rozdílný účel</a:t>
            </a:r>
            <a:endParaRPr/>
          </a:p>
          <a:p>
            <a:pPr marL="1200150" marR="0" lvl="2" indent="-28575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cs-CZ" sz="18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Proxy spravuje životní cyklus servisního objektu </a:t>
            </a:r>
            <a:endParaRPr/>
          </a:p>
          <a:p>
            <a:pPr marL="1200150" marR="0" lvl="2" indent="-28575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cs-CZ" sz="18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Struktura Decoratoru je řízena klientem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Facade  definuje nové rozhraní, Adapter spojuje existující rozhraní </a:t>
            </a:r>
            <a:endParaRPr/>
          </a:p>
          <a:p>
            <a:pPr marL="1200150" marR="0" lvl="2" indent="-171450" algn="l" rtl="0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158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VZTAH MEZI ADAPTER, FACADE, DECORATOR, PROXY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623392" y="1547664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1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Adapter</a:t>
            </a: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umožní spolupráci dvou objektů s rozdílným rozhraním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1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Bridge</a:t>
            </a: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rozdělení implementace na dvě hierarichické části – abstrakci a  implementaci, které mohou být rozvíjeny odděleně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1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Composite</a:t>
            </a: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organizace objektů do struktur, která umožní pracovat se struktrou jako kdyby se jednalo o individuální objekt 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1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Decorator</a:t>
            </a: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umožní vložit nové chování formou wrapperu, do kterého je vložen původní objekt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1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Facade</a:t>
            </a: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vystavení jednoduššího rozhraní, který schová složitou strukturu ojbektů nebo rozhraní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1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Proxy</a:t>
            </a: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umožní poskytnout substituci rozhraní objektu tak, že je možné vložit  před nebo za volání původního ojbketu nějakou vlastní logiku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1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Flyweight</a:t>
            </a: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umožní sdílet společný sdílený stav více objektů na jednom místě, místo toho, aby si každý objekt držel svou kopii</a:t>
            </a:r>
            <a:endParaRPr sz="20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STRUCTURAL PATTERNS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623392" y="1913053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Bridge – navrhovaný od počátku pro možnost nezávislého rozvíjení abstrakce a implementace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Adapter – úprava umožňující spolupráci již existujících neodpovídajících si rozhraní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Adapter – řešení pro objekty, které již byly navrženy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Bridge – řeší dříve než jsou navrženy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Builder může být strukturovaný jako Bridge – Director představuje rozhraní a Builders představují implementace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 Factory – může být použita spolu s Bridge, užitečná v případě, že intrface část může spolupracovat pouze s určitou implementací</a:t>
            </a:r>
            <a:endParaRPr sz="24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VZTAH BRIDGE, ADAPTER, BUILDER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623392" y="1913053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Podobná rekurzivní struktura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Decorator může být vnímán jako zvláštní případ Composite pouze s jednou komponentou.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Nicméně Decorator slouží pro přidání další zodpovědnosti, kdežto Composite slouží jako pouze jako souhrn stejného volání metody přes potomky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Návrh, který výrazně používá Composite a Decorator velmi často využívá také Prototype – klonování složité struktury namísto jejího opětovnéh vytváření od nuly </a:t>
            </a:r>
            <a:endParaRPr/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1333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VZTAH MEZI COMPOSITE A DECORATOR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623392" y="1913053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Aplikace, která používá volání přes již definované rozhraní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Potřebujeme zapojit novou knihovnu, která má odlišné rozhraní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Vytvoříme třídu (adaptér), která vystavuje původní rozhraní a provádí převolání do nové knihovny přes její rozhraní</a:t>
            </a:r>
            <a:endParaRPr sz="24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ADAPTER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039" y="1983093"/>
            <a:ext cx="9901788" cy="348153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ADAPTER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623392" y="1913053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Kdy použít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Chceme použít rozhraní, které ale není kompatibilní se zbytkem systému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Výhody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Odstiňuje klienta od implementačních detailů konverze rozhraní a dat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Nevýhody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cs-CZ"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Vzor přidává do řešení další třídy</a:t>
            </a:r>
            <a:endParaRPr sz="2000" b="0" i="0" u="none" strike="noStrike" cap="small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ADAPTÉR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623392" y="1103757"/>
            <a:ext cx="10972800" cy="438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Příklad GUI, na jedné straně je společná abstrakce GUI – okna, </a:t>
            </a:r>
            <a:r>
              <a:rPr lang="cs-CZ" dirty="0"/>
              <a:t>tlačítka</a:t>
            </a: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. Lišty, na straně druhé </a:t>
            </a:r>
            <a:r>
              <a:rPr lang="cs-CZ" sz="2400" b="0" i="0" u="none" strike="noStrike" cap="small" dirty="0" err="1">
                <a:latin typeface="Century Gothic"/>
                <a:ea typeface="Century Gothic"/>
                <a:cs typeface="Century Gothic"/>
                <a:sym typeface="Century Gothic"/>
              </a:rPr>
              <a:t>implenentace</a:t>
            </a: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 prvků GUI prostřednictvím API operačního systému.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Bez </a:t>
            </a:r>
            <a:r>
              <a:rPr lang="cs-CZ" sz="2400" b="0" i="0" u="none" strike="noStrike" cap="small" dirty="0" err="1">
                <a:latin typeface="Century Gothic"/>
                <a:ea typeface="Century Gothic"/>
                <a:cs typeface="Century Gothic"/>
                <a:sym typeface="Century Gothic"/>
              </a:rPr>
              <a:t>Brigde</a:t>
            </a: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 může řešení vypadat: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cs-CZ" sz="2400" b="0" i="0" u="none" strike="noStrike" cap="small" dirty="0" err="1">
                <a:latin typeface="Century Gothic"/>
                <a:ea typeface="Century Gothic"/>
                <a:cs typeface="Century Gothic"/>
                <a:sym typeface="Century Gothic"/>
              </a:rPr>
              <a:t>xWindow</a:t>
            </a: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cs-CZ" sz="2400" b="0" i="0" u="none" strike="noStrike" cap="small" dirty="0" err="1">
                <a:latin typeface="Century Gothic"/>
                <a:ea typeface="Century Gothic"/>
                <a:cs typeface="Century Gothic"/>
                <a:sym typeface="Century Gothic"/>
              </a:rPr>
              <a:t>winWindow</a:t>
            </a: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cs-CZ" sz="2400" b="0" i="0" u="none" strike="noStrike" cap="small" dirty="0" err="1">
                <a:latin typeface="Century Gothic"/>
                <a:ea typeface="Century Gothic"/>
                <a:cs typeface="Century Gothic"/>
                <a:sym typeface="Century Gothic"/>
              </a:rPr>
              <a:t>iWindow</a:t>
            </a: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cs-CZ" sz="2400" b="0" i="0" u="none" strike="noStrike" cap="small" dirty="0" err="1">
                <a:latin typeface="Century Gothic"/>
                <a:ea typeface="Century Gothic"/>
                <a:cs typeface="Century Gothic"/>
                <a:sym typeface="Century Gothic"/>
              </a:rPr>
              <a:t>xButton</a:t>
            </a: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cs-CZ" sz="2400" b="0" i="0" u="none" strike="noStrike" cap="small" dirty="0" err="1">
                <a:latin typeface="Century Gothic"/>
                <a:ea typeface="Century Gothic"/>
                <a:cs typeface="Century Gothic"/>
                <a:sym typeface="Century Gothic"/>
              </a:rPr>
              <a:t>winButton</a:t>
            </a: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cs-CZ" sz="2400" b="0" i="0" u="none" strike="noStrike" cap="small" dirty="0" err="1">
                <a:latin typeface="Century Gothic"/>
                <a:ea typeface="Century Gothic"/>
                <a:cs typeface="Century Gothic"/>
                <a:sym typeface="Century Gothic"/>
              </a:rPr>
              <a:t>iButton</a:t>
            </a:r>
            <a:r>
              <a:rPr lang="cs-CZ" sz="2400" b="0" i="0" u="none" strike="noStrike" cap="small" dirty="0">
                <a:latin typeface="Century Gothic"/>
                <a:ea typeface="Century Gothic"/>
                <a:cs typeface="Century Gothic"/>
                <a:sym typeface="Century Gothic"/>
              </a:rPr>
              <a:t>.....</a:t>
            </a:r>
            <a:endParaRPr sz="2400" b="0" i="0" u="none" strike="noStrike" cap="small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BRIDGE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727" y="3750222"/>
            <a:ext cx="7543758" cy="256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BRIDGE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9410" y="2035402"/>
            <a:ext cx="9900764" cy="38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14252" y="976164"/>
            <a:ext cx="5773993" cy="535361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623392" y="40466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entury Gothic"/>
              <a:buNone/>
            </a:pPr>
            <a:r>
              <a:rPr lang="cs-CZ" sz="3600" b="1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BRIDGE</a:t>
            </a:r>
            <a:endParaRPr sz="3600" b="1" i="0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Microsoft Office PowerPoint</Application>
  <PresentationFormat>Širokoúhlá obrazovka</PresentationFormat>
  <Paragraphs>148</Paragraphs>
  <Slides>31</Slides>
  <Notes>28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31</vt:i4>
      </vt:variant>
    </vt:vector>
  </HeadingPairs>
  <TitlesOfParts>
    <vt:vector size="32" baseType="lpstr">
      <vt:lpstr>Mesh</vt:lpstr>
      <vt:lpstr>Strukturální návrhové vzory</vt:lpstr>
      <vt:lpstr>MOTIVACE</vt:lpstr>
      <vt:lpstr>STRUCTURAL PATTERNS</vt:lpstr>
      <vt:lpstr>ADAPTER</vt:lpstr>
      <vt:lpstr>ADAPTER</vt:lpstr>
      <vt:lpstr>ADAPTÉR</vt:lpstr>
      <vt:lpstr>BRIDGE</vt:lpstr>
      <vt:lpstr>BRIDGE</vt:lpstr>
      <vt:lpstr>BRIDGE</vt:lpstr>
      <vt:lpstr>BRIDGE</vt:lpstr>
      <vt:lpstr>BRIDGE</vt:lpstr>
      <vt:lpstr>COMPOSITE</vt:lpstr>
      <vt:lpstr>COMPOSITE</vt:lpstr>
      <vt:lpstr>COMPOSITE</vt:lpstr>
      <vt:lpstr>DECORATOR</vt:lpstr>
      <vt:lpstr>DECORATOR</vt:lpstr>
      <vt:lpstr>DECORATOR</vt:lpstr>
      <vt:lpstr>FACADE</vt:lpstr>
      <vt:lpstr>FACADE</vt:lpstr>
      <vt:lpstr>FACADE</vt:lpstr>
      <vt:lpstr>FLYWEIGHT</vt:lpstr>
      <vt:lpstr>FLYWEIGHT</vt:lpstr>
      <vt:lpstr>Prezentace aplikace PowerPoint</vt:lpstr>
      <vt:lpstr>Prezentace aplikace PowerPoint</vt:lpstr>
      <vt:lpstr>FLYWEIGHT</vt:lpstr>
      <vt:lpstr>PROXY</vt:lpstr>
      <vt:lpstr>PROXY</vt:lpstr>
      <vt:lpstr>PROXY</vt:lpstr>
      <vt:lpstr>VZTAH MEZI ADAPTER, FACADE, DECORATOR, PROXY</vt:lpstr>
      <vt:lpstr>VZTAH BRIDGE, ADAPTER, BUILDER</vt:lpstr>
      <vt:lpstr>VZTAH MEZI COMPOSITE A DECORATOR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Strukturální návrhové vzory</dc:title>
  <cp:lastModifiedBy>Krupicka, Radim</cp:lastModifiedBy>
  <cp:revision>15</cp:revision>
  <dcterms:modified xsi:type="dcterms:W3CDTF">2023-11-13T14:35:08Z</dcterms:modified>
</cp:coreProperties>
</file>