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28AFF-5D36-4FDA-AEA6-2DE31DF062E3}" v="157" dt="2023-10-09T08:31:44.395"/>
    <p1510:client id="{6F27A23C-A426-4E92-A6CF-22CE419389B1}" v="14" dt="2023-10-09T12:35:32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BF4C25-880A-2C63-8E80-B89A1CA1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Rekurze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E15D0F-0B92-1178-4609-E76450F8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Funkce</a:t>
            </a:r>
            <a:r>
              <a:rPr lang="en-US" dirty="0"/>
              <a:t> vol</a:t>
            </a:r>
            <a:r>
              <a:rPr lang="cs-CZ" dirty="0"/>
              <a:t>á sama sebe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F1E8457-0846-0D19-A57C-EEC2B1B80B8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91299" y="2447497"/>
            <a:ext cx="4000150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rekurze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a)</a:t>
            </a:r>
            <a:b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(a&lt;=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;}</a:t>
            </a:r>
            <a:b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cs-CZ" altLang="cs-CZ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.printf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"%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d,"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,a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20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rekurze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(a/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20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rekurze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(a/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3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219DD-2EB6-97C3-35B3-43741389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Pole/Listy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800240-C49A-9827-5F16-91C673B9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Pole</a:t>
            </a:r>
          </a:p>
          <a:p>
            <a:pPr lvl="1"/>
            <a:r>
              <a:rPr lang="cs-CZ" dirty="0"/>
              <a:t>Statická velikost</a:t>
            </a:r>
          </a:p>
          <a:p>
            <a:pPr lvl="1"/>
            <a:r>
              <a:rPr lang="en-US" dirty="0"/>
              <a:t>i</a:t>
            </a:r>
            <a:r>
              <a:rPr lang="cs-CZ" dirty="0" err="1"/>
              <a:t>nt</a:t>
            </a:r>
            <a:r>
              <a:rPr lang="en-US" dirty="0"/>
              <a:t>[] </a:t>
            </a:r>
            <a:r>
              <a:rPr lang="en-US" dirty="0" err="1"/>
              <a:t>arrayOfInt</a:t>
            </a:r>
            <a:r>
              <a:rPr lang="en-US" dirty="0"/>
              <a:t> = new int[5];</a:t>
            </a:r>
            <a:endParaRPr lang="cs-CZ" dirty="0"/>
          </a:p>
          <a:p>
            <a:pPr lvl="1"/>
            <a:r>
              <a:rPr lang="cs-CZ" dirty="0" err="1"/>
              <a:t>Int</a:t>
            </a:r>
            <a:r>
              <a:rPr lang="en-US" dirty="0"/>
              <a:t>[] arrayOfInt2={12,32,42,12,3};</a:t>
            </a:r>
          </a:p>
          <a:p>
            <a:r>
              <a:rPr lang="en-US" dirty="0" err="1"/>
              <a:t>Listy</a:t>
            </a:r>
            <a:endParaRPr lang="en-US" dirty="0"/>
          </a:p>
          <a:p>
            <a:pPr lvl="1"/>
            <a:r>
              <a:rPr lang="en-US" dirty="0" err="1"/>
              <a:t>Dynamick</a:t>
            </a:r>
            <a:r>
              <a:rPr lang="cs-CZ" dirty="0"/>
              <a:t>á velikost (</a:t>
            </a:r>
            <a:r>
              <a:rPr lang="cs-CZ" dirty="0" err="1"/>
              <a:t>add</a:t>
            </a:r>
            <a:r>
              <a:rPr lang="cs-CZ" dirty="0"/>
              <a:t>, </a:t>
            </a:r>
            <a:r>
              <a:rPr lang="cs-CZ" dirty="0" err="1"/>
              <a:t>remove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ArrayList</a:t>
            </a:r>
            <a:r>
              <a:rPr lang="en-US" dirty="0"/>
              <a:t>&lt;Integer&gt; </a:t>
            </a:r>
            <a:r>
              <a:rPr lang="en-US" dirty="0" err="1"/>
              <a:t>listOfInt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lvl="1"/>
            <a:r>
              <a:rPr lang="en-US" dirty="0" err="1"/>
              <a:t>listOfInt.add</a:t>
            </a:r>
            <a:r>
              <a:rPr lang="en-US" dirty="0"/>
              <a:t>(1);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8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72AEA-14A7-62FF-4FB4-3020F769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</a:t>
            </a:r>
            <a:r>
              <a:rPr lang="en-US" dirty="0"/>
              <a:t> </a:t>
            </a:r>
            <a:r>
              <a:rPr lang="en-US" dirty="0" err="1"/>
              <a:t>dobrovolneho</a:t>
            </a:r>
            <a:r>
              <a:rPr lang="en-US" dirty="0"/>
              <a:t> DU		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7076F8-8C94-EBD9-EDCF-E2EE43A7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Vytvořte funkci, která zvládne na základě vstupního 1D pole vygenerovat 2D pole jenž:</a:t>
            </a:r>
          </a:p>
          <a:p>
            <a:pPr lvl="1"/>
            <a:r>
              <a:rPr lang="cs-CZ" dirty="0"/>
              <a:t>Bude mít hodnoty z 1D pole na diagonále</a:t>
            </a:r>
          </a:p>
          <a:p>
            <a:pPr lvl="1"/>
            <a:r>
              <a:rPr lang="cs-CZ" dirty="0"/>
              <a:t>Součet hodnot na diagonále bude roven součtu hodnot prvků mimo diagonálu.</a:t>
            </a:r>
          </a:p>
          <a:p>
            <a:pPr lvl="1"/>
            <a:r>
              <a:rPr lang="cs-CZ" dirty="0"/>
              <a:t>Hodnoty budou náhodně generované v rozmezí 0-9</a:t>
            </a:r>
          </a:p>
          <a:p>
            <a:pPr lvl="1"/>
            <a:endParaRPr lang="cs-CZ" dirty="0"/>
          </a:p>
          <a:p>
            <a:r>
              <a:rPr lang="cs-CZ" dirty="0"/>
              <a:t>Dobrovolné DÚ do </a:t>
            </a:r>
            <a:r>
              <a:rPr lang="cs-CZ"/>
              <a:t>příštího cvičení.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016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Datové typy</a:t>
            </a:r>
          </a:p>
          <a:p>
            <a:r>
              <a:rPr lang="cs-CZ" dirty="0"/>
              <a:t>Deklarace proměnných</a:t>
            </a:r>
          </a:p>
          <a:p>
            <a:r>
              <a:rPr lang="cs-CZ" dirty="0"/>
              <a:t>Řídící struktury</a:t>
            </a:r>
          </a:p>
          <a:p>
            <a:r>
              <a:rPr lang="cs-CZ" dirty="0"/>
              <a:t>Funkce</a:t>
            </a:r>
          </a:p>
          <a:p>
            <a:r>
              <a:rPr lang="cs-CZ" dirty="0"/>
              <a:t>Rekurze</a:t>
            </a:r>
          </a:p>
          <a:p>
            <a:r>
              <a:rPr lang="cs-CZ" dirty="0"/>
              <a:t>Pole/Listy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51E49E-B56F-7E00-4CC2-2156044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Konvence</a:t>
            </a:r>
            <a:r>
              <a:rPr lang="en-US" dirty="0"/>
              <a:t> pro </a:t>
            </a:r>
            <a:r>
              <a:rPr lang="en-US" dirty="0" err="1"/>
              <a:t>pojmenov</a:t>
            </a:r>
            <a:r>
              <a:rPr lang="cs-CZ" dirty="0" err="1"/>
              <a:t>ání</a:t>
            </a:r>
            <a:r>
              <a:rPr lang="cs-CZ" dirty="0"/>
              <a:t> v Javě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CA141C-7FAB-FDD7-2EBC-6CD5F0E0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Maven</a:t>
            </a:r>
            <a:r>
              <a:rPr lang="cs-CZ" dirty="0"/>
              <a:t> balíčky – </a:t>
            </a:r>
            <a:r>
              <a:rPr lang="cs-CZ" dirty="0" err="1"/>
              <a:t>lower</a:t>
            </a:r>
            <a:r>
              <a:rPr lang="cs-CZ" dirty="0"/>
              <a:t> case, např. </a:t>
            </a:r>
            <a:r>
              <a:rPr lang="cs-CZ" dirty="0" err="1"/>
              <a:t>org.example</a:t>
            </a:r>
            <a:endParaRPr lang="cs-CZ" dirty="0"/>
          </a:p>
          <a:p>
            <a:r>
              <a:rPr lang="cs-CZ" dirty="0"/>
              <a:t>Java třídy – </a:t>
            </a:r>
            <a:r>
              <a:rPr lang="cs-CZ" dirty="0" err="1"/>
              <a:t>CamelCase</a:t>
            </a:r>
            <a:r>
              <a:rPr lang="cs-CZ" dirty="0"/>
              <a:t> např. Person, Car</a:t>
            </a:r>
          </a:p>
          <a:p>
            <a:r>
              <a:rPr lang="cs-CZ" dirty="0" err="1"/>
              <a:t>Main</a:t>
            </a:r>
            <a:r>
              <a:rPr lang="cs-CZ" dirty="0"/>
              <a:t> soubor s </a:t>
            </a:r>
            <a:r>
              <a:rPr lang="cs-CZ" dirty="0" err="1"/>
              <a:t>main</a:t>
            </a:r>
            <a:r>
              <a:rPr lang="cs-CZ" dirty="0"/>
              <a:t> metodou př. </a:t>
            </a:r>
            <a:r>
              <a:rPr lang="cs-CZ" dirty="0" err="1"/>
              <a:t>Main</a:t>
            </a:r>
            <a:endParaRPr lang="cs-CZ" dirty="0"/>
          </a:p>
          <a:p>
            <a:r>
              <a:rPr lang="cs-CZ" dirty="0"/>
              <a:t>Metody </a:t>
            </a:r>
            <a:r>
              <a:rPr lang="cs-CZ" dirty="0" err="1"/>
              <a:t>camelCase</a:t>
            </a:r>
            <a:r>
              <a:rPr lang="cs-CZ" dirty="0"/>
              <a:t> př. </a:t>
            </a:r>
            <a:r>
              <a:rPr lang="cs-CZ" dirty="0" err="1"/>
              <a:t>getValue</a:t>
            </a:r>
            <a:r>
              <a:rPr lang="cs-CZ" dirty="0"/>
              <a:t>, </a:t>
            </a:r>
            <a:r>
              <a:rPr lang="cs-CZ" dirty="0" err="1"/>
              <a:t>setAge</a:t>
            </a:r>
            <a:endParaRPr lang="cs-CZ" dirty="0"/>
          </a:p>
          <a:p>
            <a:r>
              <a:rPr lang="cs-CZ" dirty="0"/>
              <a:t>Proměnné </a:t>
            </a:r>
            <a:r>
              <a:rPr lang="cs-CZ" dirty="0" err="1"/>
              <a:t>camelCase</a:t>
            </a:r>
            <a:r>
              <a:rPr lang="cs-CZ" dirty="0"/>
              <a:t> př. </a:t>
            </a:r>
            <a:r>
              <a:rPr lang="cs-CZ" dirty="0" err="1"/>
              <a:t>personName</a:t>
            </a:r>
            <a:endParaRPr lang="cs-CZ" dirty="0"/>
          </a:p>
          <a:p>
            <a:r>
              <a:rPr lang="cs-CZ" dirty="0"/>
              <a:t>Konstanty </a:t>
            </a:r>
            <a:r>
              <a:rPr lang="cs-CZ" dirty="0" err="1"/>
              <a:t>upper</a:t>
            </a:r>
            <a:r>
              <a:rPr lang="cs-CZ" dirty="0"/>
              <a:t> case př. MAX_RYCHLOST</a:t>
            </a:r>
          </a:p>
          <a:p>
            <a:r>
              <a:rPr lang="cs-CZ" dirty="0"/>
              <a:t>Parametry metody = proměnné</a:t>
            </a:r>
          </a:p>
        </p:txBody>
      </p:sp>
    </p:spTree>
    <p:extLst>
      <p:ext uri="{BB962C8B-B14F-4D97-AF65-F5344CB8AC3E}">
        <p14:creationId xmlns:p14="http://schemas.microsoft.com/office/powerpoint/2010/main" val="24589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B2056-ECE4-06F7-D534-BF0505E0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FB2194-F2F0-5223-1076-A844CAB7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(primitivní):</a:t>
            </a:r>
          </a:p>
          <a:p>
            <a:pPr lvl="1"/>
            <a:r>
              <a:rPr lang="cs-CZ" dirty="0"/>
              <a:t>Celá čísla – byte, </a:t>
            </a:r>
            <a:r>
              <a:rPr lang="cs-CZ" dirty="0" err="1"/>
              <a:t>short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long</a:t>
            </a:r>
          </a:p>
          <a:p>
            <a:pPr lvl="1"/>
            <a:r>
              <a:rPr lang="cs-CZ" dirty="0"/>
              <a:t>Čísla s plovoucí řadovou čárkou – </a:t>
            </a:r>
            <a:r>
              <a:rPr lang="cs-CZ" dirty="0" err="1"/>
              <a:t>float</a:t>
            </a:r>
            <a:r>
              <a:rPr lang="cs-CZ" dirty="0"/>
              <a:t>, double</a:t>
            </a:r>
          </a:p>
          <a:p>
            <a:pPr lvl="1"/>
            <a:r>
              <a:rPr lang="cs-CZ" dirty="0" err="1"/>
              <a:t>Misc</a:t>
            </a:r>
            <a:r>
              <a:rPr lang="cs-CZ" dirty="0"/>
              <a:t>: </a:t>
            </a:r>
            <a:r>
              <a:rPr lang="cs-CZ" dirty="0" err="1"/>
              <a:t>boolean</a:t>
            </a:r>
            <a:r>
              <a:rPr lang="cs-CZ" dirty="0"/>
              <a:t>, </a:t>
            </a:r>
            <a:r>
              <a:rPr lang="cs-CZ" dirty="0" err="1"/>
              <a:t>char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Objektové:</a:t>
            </a:r>
          </a:p>
          <a:p>
            <a:pPr lvl="1"/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Proměnná:</a:t>
            </a:r>
          </a:p>
          <a:p>
            <a:pPr marL="457200" lvl="1" indent="0">
              <a:buNone/>
            </a:pPr>
            <a:r>
              <a:rPr lang="cs-CZ" dirty="0"/>
              <a:t>datový typ  identifikátor = hodnota       </a:t>
            </a:r>
            <a:r>
              <a:rPr lang="cs-CZ" sz="4400" b="1" dirty="0"/>
              <a:t>=</a:t>
            </a:r>
            <a:r>
              <a:rPr lang="en-US" sz="4400" b="1" dirty="0"/>
              <a:t>&gt;</a:t>
            </a:r>
            <a:r>
              <a:rPr lang="cs-CZ" sz="4400" b="1" dirty="0"/>
              <a:t>    </a:t>
            </a:r>
            <a:r>
              <a:rPr lang="cs-CZ" dirty="0" err="1"/>
              <a:t>int</a:t>
            </a:r>
            <a:r>
              <a:rPr lang="cs-CZ" dirty="0"/>
              <a:t> a = 10</a:t>
            </a:r>
          </a:p>
        </p:txBody>
      </p:sp>
    </p:spTree>
    <p:extLst>
      <p:ext uri="{BB962C8B-B14F-4D97-AF65-F5344CB8AC3E}">
        <p14:creationId xmlns:p14="http://schemas.microsoft.com/office/powerpoint/2010/main" val="167352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8F9DA9-EA06-8EC4-893E-E3DE36AD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Přiřaďte následující hodnoty do proměnných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9F3DA0-CA8A-F778-B547-21B1AB6B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„Ahoj </a:t>
            </a:r>
            <a:r>
              <a:rPr lang="cs-CZ" dirty="0" err="1"/>
              <a:t>svete</a:t>
            </a:r>
            <a:r>
              <a:rPr lang="cs-CZ" dirty="0"/>
              <a:t>.“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ch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-12554589</a:t>
            </a:r>
          </a:p>
          <a:p>
            <a:pPr marL="0" indent="0">
              <a:buNone/>
            </a:pPr>
            <a:r>
              <a:rPr lang="en-US" dirty="0"/>
              <a:t>1.458</a:t>
            </a:r>
          </a:p>
          <a:p>
            <a:pPr marL="0" indent="0">
              <a:buNone/>
            </a:pPr>
            <a:r>
              <a:rPr lang="en-US" dirty="0"/>
              <a:t>-1.00</a:t>
            </a:r>
          </a:p>
          <a:p>
            <a:pPr marL="0" indent="0">
              <a:buNone/>
            </a:pPr>
            <a:r>
              <a:rPr lang="en-US" dirty="0"/>
              <a:t>132542.2</a:t>
            </a:r>
          </a:p>
          <a:p>
            <a:pPr marL="0" indent="0">
              <a:buNone/>
            </a:pPr>
            <a:r>
              <a:rPr lang="en-US" dirty="0"/>
              <a:t>“12445”</a:t>
            </a:r>
          </a:p>
          <a:p>
            <a:pPr marL="0" indent="0">
              <a:buNone/>
            </a:pPr>
            <a:r>
              <a:rPr lang="en-US" dirty="0"/>
              <a:t>True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134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BE011-F147-2FC7-3C9D-5113256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</a:t>
            </a:r>
            <a:r>
              <a:rPr lang="cs-CZ" dirty="0" err="1"/>
              <a:t>átory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B596C0-613C-F729-3BE3-F945199E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+,-,*,/,</a:t>
            </a:r>
            <a:r>
              <a:rPr lang="en-US" dirty="0"/>
              <a:t>%</a:t>
            </a:r>
            <a:endParaRPr lang="cs-CZ" dirty="0"/>
          </a:p>
          <a:p>
            <a:r>
              <a:rPr lang="cs-CZ" dirty="0"/>
              <a:t>Součet 2+2=4  a součet “2“+“2“==“22“      proč?</a:t>
            </a:r>
          </a:p>
          <a:p>
            <a:r>
              <a:rPr lang="cs-CZ" dirty="0"/>
              <a:t>Jak zjistit sudost/lichost čísel?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446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934D7-7248-1755-579E-DEFA23D7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struktury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96C8ED-141F-BA1C-F123-EAC4BB8F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Podmínky</a:t>
            </a:r>
          </a:p>
          <a:p>
            <a:pPr lvl="1"/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else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else</a:t>
            </a:r>
            <a:endParaRPr lang="cs-CZ" dirty="0"/>
          </a:p>
          <a:p>
            <a:pPr lvl="1"/>
            <a:r>
              <a:rPr lang="cs-CZ" dirty="0"/>
              <a:t>Switch</a:t>
            </a:r>
          </a:p>
          <a:p>
            <a:r>
              <a:rPr lang="cs-CZ" dirty="0"/>
              <a:t>Cykly</a:t>
            </a:r>
          </a:p>
          <a:p>
            <a:pPr lvl="1"/>
            <a:r>
              <a:rPr lang="cs-CZ" dirty="0" err="1"/>
              <a:t>For</a:t>
            </a:r>
            <a:endParaRPr lang="cs-CZ" dirty="0"/>
          </a:p>
          <a:p>
            <a:pPr lvl="1"/>
            <a:r>
              <a:rPr lang="cs-CZ" dirty="0" err="1"/>
              <a:t>While</a:t>
            </a:r>
            <a:endParaRPr lang="cs-CZ" dirty="0"/>
          </a:p>
          <a:p>
            <a:pPr lvl="1"/>
            <a:r>
              <a:rPr lang="cs-CZ" dirty="0"/>
              <a:t>Do </a:t>
            </a:r>
            <a:r>
              <a:rPr lang="cs-CZ" dirty="0" err="1"/>
              <a:t>while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Break</a:t>
            </a:r>
            <a:r>
              <a:rPr lang="cs-CZ" dirty="0"/>
              <a:t> vs </a:t>
            </a:r>
            <a:r>
              <a:rPr lang="cs-CZ" dirty="0" err="1"/>
              <a:t>Continue</a:t>
            </a:r>
            <a:r>
              <a:rPr lang="cs-CZ" dirty="0"/>
              <a:t>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487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FE67A-FF47-1125-B431-7F614ACC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(Funkce)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5EEF21-EB24-C98E-04F6-EA3659DF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298"/>
          </a:xfrm>
        </p:spPr>
        <p:txBody>
          <a:bodyPr/>
          <a:lstStyle/>
          <a:p>
            <a:r>
              <a:rPr lang="cs-CZ" dirty="0"/>
              <a:t>S návratovou hodnotou (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string</a:t>
            </a:r>
            <a:r>
              <a:rPr lang="cs-CZ" dirty="0"/>
              <a:t>, </a:t>
            </a:r>
            <a:r>
              <a:rPr lang="cs-CZ" dirty="0" err="1"/>
              <a:t>array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Musí mít return</a:t>
            </a:r>
          </a:p>
          <a:p>
            <a:pPr lvl="1"/>
            <a:endParaRPr lang="cs-CZ" dirty="0"/>
          </a:p>
          <a:p>
            <a:r>
              <a:rPr lang="cs-CZ" dirty="0"/>
              <a:t>Bez návratové hodnoty (funkce)</a:t>
            </a:r>
          </a:p>
          <a:p>
            <a:pPr lvl="1"/>
            <a:r>
              <a:rPr lang="cs-CZ" dirty="0"/>
              <a:t>Nemůže mít return</a:t>
            </a:r>
          </a:p>
          <a:p>
            <a:pPr lvl="1"/>
            <a:r>
              <a:rPr lang="cs-CZ" dirty="0"/>
              <a:t>Hodí se pro změnu objektových datových typů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Napište funkce pro +,-,*,/,</a:t>
            </a:r>
            <a:r>
              <a:rPr lang="en-US" dirty="0"/>
              <a:t>%</a:t>
            </a:r>
            <a:r>
              <a:rPr lang="cs-CZ" dirty="0"/>
              <a:t>. Vždy jsou na vstupu 2 čísla, vrací výsledek po operaci.</a:t>
            </a:r>
          </a:p>
        </p:txBody>
      </p:sp>
    </p:spTree>
    <p:extLst>
      <p:ext uri="{BB962C8B-B14F-4D97-AF65-F5344CB8AC3E}">
        <p14:creationId xmlns:p14="http://schemas.microsoft.com/office/powerpoint/2010/main" val="163578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4F4976-FF32-5B14-AD6D-F389B10F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Pomocí metod pro mat. operace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2BFA058-57B3-F7C6-2677-636D71D2A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cs-CZ" dirty="0"/>
                  <a:t>Vypočtěte</a:t>
                </a:r>
                <a:r>
                  <a:rPr lang="en-US" dirty="0"/>
                  <a:t> </a:t>
                </a:r>
                <a:r>
                  <a:rPr lang="en-US" dirty="0" err="1"/>
                  <a:t>pomoc</a:t>
                </a:r>
                <a:r>
                  <a:rPr lang="cs-CZ" dirty="0"/>
                  <a:t>í volání funkcí. Poslední operace jde na řadu jako první. </a:t>
                </a:r>
              </a:p>
              <a:p>
                <a:r>
                  <a:rPr lang="cs-CZ" dirty="0"/>
                  <a:t>Př: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dirty="0"/>
                  <a:t>   =</a:t>
                </a:r>
                <a:r>
                  <a:rPr lang="en-US" dirty="0"/>
                  <a:t>&gt; </a:t>
                </a:r>
                <a:r>
                  <a:rPr lang="en-US" dirty="0" err="1"/>
                  <a:t>soucet</a:t>
                </a:r>
                <a:r>
                  <a:rPr lang="en-US" dirty="0"/>
                  <a:t>(</a:t>
                </a:r>
                <a:r>
                  <a:rPr lang="en-US" dirty="0" err="1"/>
                  <a:t>a,soucin</a:t>
                </a:r>
                <a:r>
                  <a:rPr lang="en-US" dirty="0"/>
                  <a:t>(</a:t>
                </a:r>
                <a:r>
                  <a:rPr lang="en-US" dirty="0" err="1"/>
                  <a:t>b,c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 Pro: a=5;b=4,c=2;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cs-CZ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%2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2BFA058-57B3-F7C6-2677-636D71D2A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3835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468</Words>
  <Application>Microsoft Office PowerPoint</Application>
  <PresentationFormat>Širokoúhlá obrazovka</PresentationFormat>
  <Paragraphs>87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JetBrains Mono</vt:lpstr>
      <vt:lpstr>Motiv Office</vt:lpstr>
      <vt:lpstr>F7MIOOP  Objektově orientované programování</vt:lpstr>
      <vt:lpstr>Dnešní témata </vt:lpstr>
      <vt:lpstr>Konvence pro pojmenování v Javě</vt:lpstr>
      <vt:lpstr>Datové typy </vt:lpstr>
      <vt:lpstr>Přiřaďte následující hodnoty do proměnných</vt:lpstr>
      <vt:lpstr>Operátory</vt:lpstr>
      <vt:lpstr>Řídící struktury</vt:lpstr>
      <vt:lpstr>Metody (Funkce) </vt:lpstr>
      <vt:lpstr>Pomocí metod pro mat. operace</vt:lpstr>
      <vt:lpstr>Rekurze</vt:lpstr>
      <vt:lpstr>Pole/Listy</vt:lpstr>
      <vt:lpstr>Zadani dobrovolneho 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3</cp:revision>
  <dcterms:created xsi:type="dcterms:W3CDTF">2023-10-02T09:02:32Z</dcterms:created>
  <dcterms:modified xsi:type="dcterms:W3CDTF">2023-10-09T16:28:45Z</dcterms:modified>
</cp:coreProperties>
</file>