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8" r:id="rId5"/>
    <p:sldId id="291" r:id="rId6"/>
    <p:sldId id="290" r:id="rId7"/>
    <p:sldId id="292" r:id="rId8"/>
    <p:sldId id="293" r:id="rId9"/>
    <p:sldId id="297" r:id="rId10"/>
    <p:sldId id="294" r:id="rId11"/>
    <p:sldId id="299" r:id="rId12"/>
    <p:sldId id="298" r:id="rId13"/>
    <p:sldId id="296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13C62-8FAE-9E8E-CEAB-6B94A58E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7C2129-F258-4167-361B-F6A04A63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EB6C14-57D4-E4F5-81E4-E0547D35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B2818-13EF-B781-61D9-122F027B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7185C3-D6F2-DFB5-5630-DA1DC9FE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80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C38C62-BBBA-C45F-94B2-ACE63DA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960F14D-0294-D0B7-B11D-F7D75760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BE7506-A7BD-C2C2-7956-9457AB47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8E1F44-5BA8-89DA-A2BF-2F5B0F8F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D204E6-3416-6813-1316-E549B544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87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12EE73A-BD23-656A-9CDE-9B7960741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C3834F9-4A1C-3CC4-C2B3-3CACA553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215B33-8351-3D14-8E98-8E9C8F6F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7DB77D-A643-7B60-7034-DF9B0ABD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747B10-4384-8692-67FE-1C25A82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955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32AB0-8950-0359-6EF3-B3AF1996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E1781-7177-5CFC-435A-885AF2EB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923BB5-2934-85B4-4174-71CF23B2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39E65F-092D-D84E-44BC-88DEA9FC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39960B-049B-3E13-D06C-329992E2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17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CA3D1-FABF-5553-0BEB-D162C02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54BB53-9F5C-87F1-887E-5D9D75C5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45F96B-FB92-BEFA-724B-0C2D781D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521EA4-FCD2-7020-A3FE-C620E1E1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7AF7E52-2D5C-59F4-392E-7A3BB3C7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15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B1772A-C993-A7D6-C00A-1D47A00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19BB6F-F783-7FAB-EA8B-744591964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4C1B5A6-D801-8F7A-51EB-6C7E08069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EB9A0B2-7210-2822-9ECA-7C6AAD92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A81EB8B-E6C1-9DE1-2554-FC787A4D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572F13A-96AD-0CC9-A43E-23D3756E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11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8AE61D-29BA-6ABE-AE98-A40AA3D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0D9572-3435-F3D3-C16C-9695FC8D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6DD16DE-5D4D-CBDC-E1C5-2C2971F5E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9700257-A68B-4A3F-774A-A12B3E95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05A9FC8-8C40-813C-A691-3ADD0E6E9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CE4B724-E13D-325D-8135-2748D798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9E7B9D5-8625-838A-82A8-59100340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03E27CB-9C66-6309-754A-084146C5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657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3D696-BEAD-4AB6-11F2-002A603E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CCCF74D-BBF5-9717-01DA-6158D181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D582642-0EF3-0277-25E1-7EA2DBCD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1717BEF-6A44-6845-F00D-D418B344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0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578CC5A-3F65-86A0-CD48-FB63FCA6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BFE75FA-E2B9-3471-0F9D-D41F85E1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2570C6F-B551-FEB5-CA3A-432A6AE6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50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578307-79E4-7087-B0E7-CB08F3C5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4CBFA1-B284-81FF-24A6-44D423C7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7BCBF25-FEE4-983D-DFEA-966EB26B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A9D96E4-A526-BE2D-7B3E-81736DB7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B5A3336-3A3C-145D-E7C4-AA036FDB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D616D76-3EBE-D0F5-36C3-645FB7F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8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F3C1F9-F298-03BD-6290-DF785379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1B30086-9C11-C608-6BF9-8CF4BC460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A8901A4-7435-7E53-864F-F9694135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2EA49C4-29F0-3825-69AB-27ECA4A9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2D5EFAC-7754-0417-66B6-7CF2AFEE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9317A1D-4FBE-8E90-94FC-E6FE46C4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57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3769F53-3F75-D97D-5824-8E1E4CC4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3D15B11-8E53-2932-F554-9AB3DF923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B7C84C-AB00-887A-B454-F79C79574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B832-492F-4F31-904E-F034ECB4BCC9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507C1DC-40A8-7495-115D-1D5C910B4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3B6618-D7A7-BCC2-09AE-19354021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870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0476DC-2350-427C-9F44-DEC39D821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F7MIOOP </a:t>
            </a:r>
            <a:br>
              <a:rPr lang="cs-CZ" dirty="0"/>
            </a:br>
            <a:r>
              <a:rPr lang="cs-CZ" dirty="0"/>
              <a:t>Objektově orientované 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5DCFA9-28E0-9E1B-C4F5-5E7F82D26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ZS 2023/2024		Ing. Tomáš Krajča</a:t>
            </a:r>
          </a:p>
        </p:txBody>
      </p:sp>
    </p:spTree>
    <p:extLst>
      <p:ext uri="{BB962C8B-B14F-4D97-AF65-F5344CB8AC3E}">
        <p14:creationId xmlns:p14="http://schemas.microsoft.com/office/powerpoint/2010/main" val="384791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E3A0FE-4534-1BD3-4791-E4161190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0CFD66-0336-948C-3B04-2B6E066C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strukturální návrhový vzor, který poskytuje jednoduché rozhraní k složitému systému, knihovně nebo frameworku. Jeho hlavním účelem je zjednodušit použití komplexních subsystémů poskytnutím jediného vstupního bodu.</a:t>
            </a:r>
          </a:p>
          <a:p>
            <a:r>
              <a:rPr lang="cs-CZ" dirty="0"/>
              <a:t>klient komunikuje s velkým množstvím tříd -&gt; zapouzdříme logiku</a:t>
            </a:r>
          </a:p>
          <a:p>
            <a:r>
              <a:rPr lang="cs-CZ" dirty="0"/>
              <a:t> tím odstíníme klienta od složitých implementačních detailů -&gt; vytvoříme jednotné rozhraní</a:t>
            </a:r>
          </a:p>
          <a:p>
            <a:r>
              <a:rPr lang="cs-CZ" dirty="0"/>
              <a:t>umožní nám výměnu podřízených komponent bez ovlivnění klientů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467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1FD6A1-59C4-BC7C-F7F5-DBEC6CCC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Facade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E12D8FB-8B59-7EA8-B84F-6B309F8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386" y="1027906"/>
            <a:ext cx="8397915" cy="46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0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982E6E-B9B8-9561-F396-D5B13DD2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Facade</a:t>
            </a:r>
            <a:r>
              <a:rPr lang="cs-CZ" dirty="0"/>
              <a:t> 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CACA85-6728-D054-F8D3-F41D414F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Simulujte prostřednictvím jednoduchých metod (vracejte vždy </a:t>
            </a:r>
            <a:r>
              <a:rPr lang="cs-CZ" dirty="0" err="1"/>
              <a:t>stringy</a:t>
            </a:r>
            <a:r>
              <a:rPr lang="cs-CZ" dirty="0"/>
              <a:t>) následující zadání.</a:t>
            </a:r>
          </a:p>
          <a:p>
            <a:r>
              <a:rPr lang="cs-CZ" dirty="0"/>
              <a:t>Jste webový eshop, který má komplexní implementaci pro třídy: </a:t>
            </a:r>
          </a:p>
          <a:p>
            <a:pPr lvl="1"/>
            <a:r>
              <a:rPr lang="cs-CZ" dirty="0"/>
              <a:t>Sklad (sleduje dostupnost produktu na skladu)</a:t>
            </a:r>
          </a:p>
          <a:p>
            <a:pPr lvl="1"/>
            <a:r>
              <a:rPr lang="cs-CZ" dirty="0"/>
              <a:t>Platební systém (Zpracovává platby)</a:t>
            </a:r>
          </a:p>
          <a:p>
            <a:pPr lvl="1"/>
            <a:r>
              <a:rPr lang="cs-CZ" dirty="0"/>
              <a:t>Logistika (zabývá se balením a distribucí produktů)</a:t>
            </a:r>
          </a:p>
          <a:p>
            <a:pPr lvl="1"/>
            <a:r>
              <a:rPr lang="cs-CZ" dirty="0"/>
              <a:t>Zákazník (má jméno, může zadat objednávku a platit)</a:t>
            </a:r>
          </a:p>
          <a:p>
            <a:r>
              <a:rPr lang="cs-CZ" dirty="0" err="1"/>
              <a:t>OnlineShop</a:t>
            </a:r>
            <a:r>
              <a:rPr lang="cs-CZ" dirty="0"/>
              <a:t> bude mít metodu </a:t>
            </a:r>
            <a:r>
              <a:rPr lang="cs-CZ" dirty="0" err="1"/>
              <a:t>placeOrder</a:t>
            </a:r>
            <a:r>
              <a:rPr lang="cs-CZ" dirty="0"/>
              <a:t>, která přijímá Zákazníka a </a:t>
            </a:r>
            <a:r>
              <a:rPr lang="cs-CZ" dirty="0" err="1"/>
              <a:t>Idproduktu</a:t>
            </a:r>
            <a:r>
              <a:rPr lang="cs-CZ" dirty="0"/>
              <a:t>.</a:t>
            </a:r>
          </a:p>
          <a:p>
            <a:r>
              <a:rPr lang="cs-CZ" dirty="0"/>
              <a:t>Loguje jednotlivé kroky. Na konci vypíše do konzole, zda se objednávka povedla, nebo neprošla platba/není produkt na skladě.</a:t>
            </a:r>
          </a:p>
          <a:p>
            <a:r>
              <a:rPr lang="cs-CZ" dirty="0"/>
              <a:t>+ Bonus pro vyhledání produktu zkuste implementovat </a:t>
            </a:r>
            <a:r>
              <a:rPr lang="cs-CZ" dirty="0" err="1"/>
              <a:t>iterátor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39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32216A-25D4-B399-36E5-8656B015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Iterator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4FACEF-FFD2-DC78-4238-1A38E73A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• návrhový vzor k procházení nějakého kontejneru (List, Set,</a:t>
            </a:r>
          </a:p>
          <a:p>
            <a:pPr marL="0" indent="0">
              <a:buNone/>
            </a:pPr>
            <a:r>
              <a:rPr lang="cs-CZ" dirty="0" err="1"/>
              <a:t>array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/>
              <a:t>• metody </a:t>
            </a:r>
            <a:r>
              <a:rPr lang="cs-CZ" dirty="0" err="1"/>
              <a:t>hasNext</a:t>
            </a:r>
            <a:r>
              <a:rPr lang="cs-CZ" dirty="0"/>
              <a:t>(), </a:t>
            </a:r>
            <a:r>
              <a:rPr lang="cs-CZ" dirty="0" err="1"/>
              <a:t>next</a:t>
            </a:r>
            <a:r>
              <a:rPr lang="cs-CZ" dirty="0"/>
              <a:t>()</a:t>
            </a:r>
          </a:p>
          <a:p>
            <a:pPr marL="0" indent="0">
              <a:buNone/>
            </a:pPr>
            <a:r>
              <a:rPr lang="cs-CZ" dirty="0"/>
              <a:t>	 </a:t>
            </a:r>
            <a:r>
              <a:rPr lang="cs-CZ" dirty="0" err="1"/>
              <a:t>hasNext</a:t>
            </a:r>
            <a:r>
              <a:rPr lang="cs-CZ" dirty="0"/>
              <a:t> vrací, jestli existuje následující záznam k vrácení</a:t>
            </a:r>
          </a:p>
          <a:p>
            <a:pPr marL="0" indent="0">
              <a:buNone/>
            </a:pPr>
            <a:r>
              <a:rPr lang="cs-CZ" dirty="0"/>
              <a:t>	 </a:t>
            </a:r>
            <a:r>
              <a:rPr lang="cs-CZ" dirty="0" err="1"/>
              <a:t>next</a:t>
            </a:r>
            <a:r>
              <a:rPr lang="cs-CZ" dirty="0"/>
              <a:t> vrací následující element pokud existuje, jinak výjimku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• v Javě interface </a:t>
            </a:r>
            <a:r>
              <a:rPr lang="cs-CZ" dirty="0" err="1"/>
              <a:t>Iterator</a:t>
            </a:r>
            <a:r>
              <a:rPr lang="cs-CZ" dirty="0"/>
              <a:t>, pokud tvoříme vlastní kontejner a</a:t>
            </a:r>
          </a:p>
          <a:p>
            <a:pPr marL="0" indent="0">
              <a:buNone/>
            </a:pPr>
            <a:r>
              <a:rPr lang="cs-CZ" dirty="0"/>
              <a:t>chtěli bychom jej procházet “</a:t>
            </a:r>
            <a:r>
              <a:rPr lang="cs-CZ" dirty="0" err="1"/>
              <a:t>for-each</a:t>
            </a:r>
            <a:r>
              <a:rPr lang="cs-CZ" dirty="0"/>
              <a:t>” </a:t>
            </a:r>
            <a:r>
              <a:rPr lang="cs-CZ" dirty="0" err="1"/>
              <a:t>statementem</a:t>
            </a:r>
            <a:r>
              <a:rPr lang="cs-CZ" dirty="0"/>
              <a:t>, musí</a:t>
            </a:r>
          </a:p>
          <a:p>
            <a:pPr marL="0" indent="0">
              <a:buNone/>
            </a:pPr>
            <a:r>
              <a:rPr lang="cs-CZ" dirty="0"/>
              <a:t>náš kontejner implementovat </a:t>
            </a:r>
            <a:r>
              <a:rPr lang="cs-CZ" dirty="0" err="1"/>
              <a:t>Iterable</a:t>
            </a:r>
            <a:r>
              <a:rPr lang="cs-CZ" dirty="0"/>
              <a:t> -&gt; interface obsahuje</a:t>
            </a:r>
          </a:p>
          <a:p>
            <a:pPr marL="0" indent="0">
              <a:buNone/>
            </a:pPr>
            <a:r>
              <a:rPr lang="cs-CZ" dirty="0"/>
              <a:t>metodu vracející </a:t>
            </a:r>
            <a:r>
              <a:rPr lang="cs-CZ" dirty="0" err="1"/>
              <a:t>Iterator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475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78AE0-16CF-0410-367D-80923ED4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Dnešní témata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775535-3C03-1812-FE65-CF29681E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339"/>
            <a:ext cx="10515600" cy="4351338"/>
          </a:xfrm>
        </p:spPr>
        <p:txBody>
          <a:bodyPr>
            <a:normAutofit/>
          </a:bodyPr>
          <a:lstStyle/>
          <a:p>
            <a:r>
              <a:rPr lang="cs-CZ" dirty="0"/>
              <a:t>Dotazy k Semestrální práci</a:t>
            </a:r>
          </a:p>
          <a:p>
            <a:r>
              <a:rPr lang="cs-CZ" dirty="0"/>
              <a:t>Návrhové vzory</a:t>
            </a:r>
          </a:p>
          <a:p>
            <a:pPr lvl="1"/>
            <a:r>
              <a:rPr lang="cs-CZ" dirty="0" err="1"/>
              <a:t>Decorator</a:t>
            </a:r>
            <a:endParaRPr lang="cs-CZ" dirty="0"/>
          </a:p>
          <a:p>
            <a:pPr lvl="1"/>
            <a:r>
              <a:rPr lang="cs-CZ" dirty="0"/>
              <a:t>Proxy</a:t>
            </a:r>
          </a:p>
          <a:p>
            <a:pPr lvl="1"/>
            <a:r>
              <a:rPr lang="cs-CZ" dirty="0" err="1"/>
              <a:t>Facade</a:t>
            </a:r>
            <a:endParaRPr lang="cs-CZ" dirty="0"/>
          </a:p>
          <a:p>
            <a:pPr lvl="1"/>
            <a:r>
              <a:rPr lang="cs-CZ" dirty="0" err="1"/>
              <a:t>Iterator</a:t>
            </a:r>
            <a:endParaRPr lang="cs-CZ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Priste</a:t>
            </a:r>
            <a:r>
              <a:rPr lang="cs-CZ" dirty="0"/>
              <a:t>:</a:t>
            </a:r>
            <a:r>
              <a:rPr lang="en-US" dirty="0"/>
              <a:t> </a:t>
            </a:r>
            <a:r>
              <a:rPr lang="cs-CZ" dirty="0"/>
              <a:t>Práce se soubory</a:t>
            </a:r>
            <a:r>
              <a:rPr lang="en-US" dirty="0"/>
              <a:t>, </a:t>
            </a:r>
            <a:r>
              <a:rPr lang="cs-CZ" dirty="0"/>
              <a:t>Prototype</a:t>
            </a:r>
            <a:r>
              <a:rPr lang="en-US" dirty="0"/>
              <a:t>, </a:t>
            </a:r>
            <a:r>
              <a:rPr lang="cs-CZ" dirty="0" err="1"/>
              <a:t>Strategy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682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CD0431-DB98-6273-3A7C-DAFC7938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 a logging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408570-17FA-9B39-B72E-ABBEBB3C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zapojení </a:t>
            </a:r>
            <a:r>
              <a:rPr lang="cs-CZ" b="1" dirty="0"/>
              <a:t>LOG4J2 </a:t>
            </a:r>
            <a:r>
              <a:rPr lang="cs-CZ" dirty="0"/>
              <a:t>do aplikace </a:t>
            </a:r>
            <a:endParaRPr lang="en-US" dirty="0"/>
          </a:p>
          <a:p>
            <a:r>
              <a:rPr lang="cs-CZ" dirty="0"/>
              <a:t>konfigurační soubor – v </a:t>
            </a:r>
            <a:r>
              <a:rPr lang="cs-CZ" dirty="0" err="1"/>
              <a:t>resources</a:t>
            </a:r>
            <a:endParaRPr lang="en-US" dirty="0"/>
          </a:p>
          <a:p>
            <a:pPr lvl="1"/>
            <a:r>
              <a:rPr lang="en-US" dirty="0" err="1"/>
              <a:t>Logov</a:t>
            </a:r>
            <a:r>
              <a:rPr lang="cs-CZ" dirty="0" err="1"/>
              <a:t>ání</a:t>
            </a:r>
            <a:r>
              <a:rPr lang="cs-CZ" dirty="0"/>
              <a:t> do konzole</a:t>
            </a:r>
          </a:p>
          <a:p>
            <a:pPr lvl="1"/>
            <a:r>
              <a:rPr lang="cs-CZ" dirty="0"/>
              <a:t>Logování do souboru</a:t>
            </a:r>
          </a:p>
          <a:p>
            <a:r>
              <a:rPr lang="cs-CZ" dirty="0" err="1"/>
              <a:t>logging</a:t>
            </a:r>
            <a:r>
              <a:rPr lang="cs-CZ" dirty="0"/>
              <a:t> levely (</a:t>
            </a:r>
            <a:r>
              <a:rPr lang="cs-CZ" dirty="0" err="1"/>
              <a:t>Warning</a:t>
            </a:r>
            <a:r>
              <a:rPr lang="cs-CZ" dirty="0"/>
              <a:t>, </a:t>
            </a:r>
            <a:r>
              <a:rPr lang="cs-CZ" dirty="0" err="1"/>
              <a:t>Info</a:t>
            </a:r>
            <a:r>
              <a:rPr lang="cs-CZ" dirty="0"/>
              <a:t>, </a:t>
            </a:r>
            <a:r>
              <a:rPr lang="cs-CZ" dirty="0" err="1"/>
              <a:t>Error</a:t>
            </a:r>
            <a:r>
              <a:rPr lang="cs-CZ" dirty="0"/>
              <a:t>…)</a:t>
            </a:r>
          </a:p>
          <a:p>
            <a:r>
              <a:rPr lang="cs-CZ" dirty="0" err="1"/>
              <a:t>Maven</a:t>
            </a:r>
            <a:r>
              <a:rPr lang="cs-CZ" dirty="0"/>
              <a:t> závislost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Builder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6718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382090-52B8-0C75-BAF8-49F43BCC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Decorator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5A65FA-ADB7-0472-1F63-B4709B4E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Využívá se pro dynamické přidávání funkcionalit bez nutnosti</a:t>
            </a:r>
          </a:p>
          <a:p>
            <a:pPr marL="0" indent="0">
              <a:buNone/>
            </a:pPr>
            <a:r>
              <a:rPr lang="cs-CZ" dirty="0"/>
              <a:t>změny nebo dědění základní třídy -&gt; obohacení funkcionality</a:t>
            </a:r>
          </a:p>
          <a:p>
            <a:r>
              <a:rPr lang="cs-CZ" dirty="0"/>
              <a:t> Princip </a:t>
            </a:r>
            <a:r>
              <a:rPr lang="cs-CZ" dirty="0" err="1"/>
              <a:t>wrapování</a:t>
            </a:r>
            <a:r>
              <a:rPr lang="cs-CZ" dirty="0"/>
              <a:t> (obalení) a následného delegování volání</a:t>
            </a:r>
          </a:p>
          <a:p>
            <a:r>
              <a:rPr lang="cs-CZ" dirty="0"/>
              <a:t> V Javě hojně využíván při práci s Input/</a:t>
            </a:r>
            <a:r>
              <a:rPr lang="cs-CZ" dirty="0" err="1"/>
              <a:t>OutputStreamy</a:t>
            </a:r>
            <a:r>
              <a:rPr lang="cs-CZ" dirty="0"/>
              <a:t> (např.</a:t>
            </a:r>
          </a:p>
          <a:p>
            <a:pPr marL="0" indent="0">
              <a:buNone/>
            </a:pPr>
            <a:r>
              <a:rPr lang="cs-CZ" dirty="0"/>
              <a:t>pro čtení/zápis obsahu souborů</a:t>
            </a:r>
          </a:p>
        </p:txBody>
      </p:sp>
    </p:spTree>
    <p:extLst>
      <p:ext uri="{BB962C8B-B14F-4D97-AF65-F5344CB8AC3E}">
        <p14:creationId xmlns:p14="http://schemas.microsoft.com/office/powerpoint/2010/main" val="255950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FD8E05-4EAF-64EB-B30D-7FD01D64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Decorator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402210B-F852-9854-6938-2B93DF195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6301" y="672557"/>
            <a:ext cx="7695699" cy="5035104"/>
          </a:xfrm>
        </p:spPr>
      </p:pic>
    </p:spTree>
    <p:extLst>
      <p:ext uri="{BB962C8B-B14F-4D97-AF65-F5344CB8AC3E}">
        <p14:creationId xmlns:p14="http://schemas.microsoft.com/office/powerpoint/2010/main" val="386042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F433C-183A-D87F-EF31-8CCC3DB2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Decorator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5C3B92-083C-0279-6CAC-21860C39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Decorator</a:t>
            </a:r>
            <a:r>
              <a:rPr lang="cs-CZ" dirty="0"/>
              <a:t> pouze přidává logiku</a:t>
            </a:r>
          </a:p>
          <a:p>
            <a:r>
              <a:rPr lang="cs-CZ" dirty="0"/>
              <a:t>Třída </a:t>
            </a:r>
            <a:r>
              <a:rPr lang="en-US" dirty="0"/>
              <a:t>Simple</a:t>
            </a:r>
            <a:r>
              <a:rPr lang="cs-CZ" dirty="0" err="1"/>
              <a:t>Coffee</a:t>
            </a:r>
            <a:r>
              <a:rPr lang="cs-CZ" dirty="0"/>
              <a:t> bude implementovat </a:t>
            </a:r>
            <a:r>
              <a:rPr lang="en-US" dirty="0"/>
              <a:t>interface Coffee</a:t>
            </a:r>
            <a:r>
              <a:rPr lang="cs-CZ" dirty="0"/>
              <a:t> obsahující metody </a:t>
            </a:r>
            <a:r>
              <a:rPr lang="cs-CZ" dirty="0" err="1"/>
              <a:t>prepareCoffee</a:t>
            </a:r>
            <a:r>
              <a:rPr lang="cs-CZ" dirty="0"/>
              <a:t> a </a:t>
            </a:r>
            <a:r>
              <a:rPr lang="cs-CZ" dirty="0" err="1"/>
              <a:t>getCost</a:t>
            </a:r>
            <a:r>
              <a:rPr lang="cs-CZ" dirty="0"/>
              <a:t>. </a:t>
            </a:r>
            <a:r>
              <a:rPr lang="cs-CZ" dirty="0" err="1"/>
              <a:t>prepareCoffee</a:t>
            </a:r>
            <a:r>
              <a:rPr lang="cs-CZ" dirty="0"/>
              <a:t> bude v základní třídě vypisovat „</a:t>
            </a:r>
            <a:r>
              <a:rPr lang="cs-CZ" dirty="0" err="1"/>
              <a:t>Kava</a:t>
            </a:r>
            <a:r>
              <a:rPr lang="cs-CZ" dirty="0"/>
              <a:t>“ a </a:t>
            </a:r>
            <a:r>
              <a:rPr lang="cs-CZ" dirty="0" err="1"/>
              <a:t>getCost</a:t>
            </a:r>
            <a:r>
              <a:rPr lang="cs-CZ" dirty="0"/>
              <a:t> </a:t>
            </a:r>
            <a:r>
              <a:rPr lang="cs-CZ" dirty="0" err="1"/>
              <a:t>nejakou</a:t>
            </a:r>
            <a:r>
              <a:rPr lang="cs-CZ" dirty="0"/>
              <a:t> </a:t>
            </a:r>
            <a:r>
              <a:rPr lang="cs-CZ" dirty="0" err="1"/>
              <a:t>castku</a:t>
            </a:r>
            <a:r>
              <a:rPr lang="cs-CZ" dirty="0"/>
              <a:t> (</a:t>
            </a:r>
            <a:r>
              <a:rPr lang="cs-CZ" dirty="0" err="1"/>
              <a:t>int</a:t>
            </a:r>
            <a:r>
              <a:rPr lang="cs-CZ" dirty="0"/>
              <a:t>/double).</a:t>
            </a:r>
          </a:p>
          <a:p>
            <a:r>
              <a:rPr lang="cs-CZ" dirty="0"/>
              <a:t>Využijte jeden </a:t>
            </a:r>
            <a:r>
              <a:rPr lang="cs-CZ" dirty="0" err="1"/>
              <a:t>Decorator</a:t>
            </a:r>
            <a:r>
              <a:rPr lang="cs-CZ" dirty="0"/>
              <a:t> k tomu, abyste “osladili” kávu</a:t>
            </a:r>
          </a:p>
          <a:p>
            <a:pPr lvl="1"/>
            <a:r>
              <a:rPr lang="cs-CZ" dirty="0"/>
              <a:t>tj. Pokud následně na objektu zavolám </a:t>
            </a:r>
            <a:r>
              <a:rPr lang="cs-CZ" dirty="0" err="1"/>
              <a:t>prepareCoffee</a:t>
            </a:r>
            <a:r>
              <a:rPr lang="cs-CZ" dirty="0"/>
              <a:t>,</a:t>
            </a:r>
            <a:r>
              <a:rPr lang="en-US" dirty="0"/>
              <a:t> </a:t>
            </a:r>
            <a:r>
              <a:rPr lang="cs-CZ" dirty="0"/>
              <a:t>měl bych dostat řetězec “</a:t>
            </a:r>
            <a:r>
              <a:rPr lang="cs-CZ" dirty="0" err="1"/>
              <a:t>Kava</a:t>
            </a:r>
            <a:r>
              <a:rPr lang="cs-CZ" dirty="0"/>
              <a:t>, s cukrem”</a:t>
            </a:r>
          </a:p>
          <a:p>
            <a:r>
              <a:rPr lang="cs-CZ" dirty="0"/>
              <a:t>Využijte druhý </a:t>
            </a:r>
            <a:r>
              <a:rPr lang="cs-CZ" dirty="0" err="1"/>
              <a:t>Decorator</a:t>
            </a:r>
            <a:r>
              <a:rPr lang="cs-CZ" dirty="0"/>
              <a:t> k tomu, abyste do kávy přidali</a:t>
            </a:r>
            <a:r>
              <a:rPr lang="en-US" dirty="0"/>
              <a:t> </a:t>
            </a:r>
            <a:r>
              <a:rPr lang="cs-CZ" dirty="0"/>
              <a:t>mléko</a:t>
            </a:r>
          </a:p>
          <a:p>
            <a:pPr lvl="1"/>
            <a:r>
              <a:rPr lang="cs-CZ" dirty="0"/>
              <a:t>tj. Pokud následně na objektu zavolám </a:t>
            </a:r>
            <a:r>
              <a:rPr lang="cs-CZ" dirty="0" err="1"/>
              <a:t>prepareCoffee</a:t>
            </a:r>
            <a:r>
              <a:rPr lang="cs-CZ" dirty="0"/>
              <a:t>,</a:t>
            </a:r>
            <a:r>
              <a:rPr lang="en-US" dirty="0"/>
              <a:t> </a:t>
            </a:r>
            <a:r>
              <a:rPr lang="cs-CZ" dirty="0"/>
              <a:t>dostanu “</a:t>
            </a:r>
            <a:r>
              <a:rPr lang="cs-CZ" dirty="0" err="1"/>
              <a:t>Kava</a:t>
            </a:r>
            <a:r>
              <a:rPr lang="cs-CZ" dirty="0"/>
              <a:t>, s mlékem”</a:t>
            </a:r>
          </a:p>
          <a:p>
            <a:r>
              <a:rPr lang="cs-CZ" dirty="0"/>
              <a:t>Vytvořte další </a:t>
            </a:r>
            <a:r>
              <a:rPr lang="cs-CZ" dirty="0" err="1"/>
              <a:t>dekorátor</a:t>
            </a:r>
            <a:r>
              <a:rPr lang="cs-CZ" dirty="0"/>
              <a:t>, který umožní vytvářet kávu s mlékem a cukrem</a:t>
            </a:r>
          </a:p>
          <a:p>
            <a:pPr lvl="1"/>
            <a:r>
              <a:rPr lang="cs-CZ" dirty="0"/>
              <a:t>Výsledek by měl být “</a:t>
            </a:r>
            <a:r>
              <a:rPr lang="cs-CZ" dirty="0" err="1"/>
              <a:t>Kava</a:t>
            </a:r>
            <a:r>
              <a:rPr lang="cs-CZ" dirty="0"/>
              <a:t> s </a:t>
            </a:r>
            <a:r>
              <a:rPr lang="cs-CZ" dirty="0" err="1"/>
              <a:t>mlekem</a:t>
            </a:r>
            <a:r>
              <a:rPr lang="cs-CZ" dirty="0"/>
              <a:t>, s cukrem”</a:t>
            </a:r>
          </a:p>
        </p:txBody>
      </p:sp>
    </p:spTree>
    <p:extLst>
      <p:ext uri="{BB962C8B-B14F-4D97-AF65-F5344CB8AC3E}">
        <p14:creationId xmlns:p14="http://schemas.microsoft.com/office/powerpoint/2010/main" val="2539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282782-1439-9581-3DDC-37BF5BA0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C4416E-5727-364F-CB6B-2376D603C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• podobný princip jako u síťové proxy</a:t>
            </a:r>
          </a:p>
          <a:p>
            <a:pPr marL="0" indent="0">
              <a:buNone/>
            </a:pPr>
            <a:r>
              <a:rPr lang="cs-CZ" dirty="0"/>
              <a:t>• vstupní brána vykonávající nějakou logiku před samotným</a:t>
            </a:r>
          </a:p>
          <a:p>
            <a:pPr marL="0" indent="0">
              <a:buNone/>
            </a:pPr>
            <a:r>
              <a:rPr lang="cs-CZ" dirty="0"/>
              <a:t>provedením logiky ve třídě</a:t>
            </a:r>
          </a:p>
          <a:p>
            <a:pPr marL="0" indent="0">
              <a:buNone/>
            </a:pPr>
            <a:r>
              <a:rPr lang="cs-CZ" dirty="0"/>
              <a:t>• pro implementaci proxy v čisté Javě je třeba interface</a:t>
            </a:r>
          </a:p>
          <a:p>
            <a:pPr marL="0" indent="0">
              <a:buNone/>
            </a:pPr>
            <a:r>
              <a:rPr lang="cs-CZ" dirty="0"/>
              <a:t>• od něj implementuje jak naše proxy třída, tak i reálná</a:t>
            </a:r>
          </a:p>
          <a:p>
            <a:pPr marL="0" indent="0">
              <a:buNone/>
            </a:pPr>
            <a:r>
              <a:rPr lang="cs-CZ" dirty="0"/>
              <a:t>implementace</a:t>
            </a:r>
          </a:p>
          <a:p>
            <a:pPr marL="0" indent="0">
              <a:buNone/>
            </a:pPr>
            <a:r>
              <a:rPr lang="cs-CZ" dirty="0"/>
              <a:t>• Proxy dále zapouzdřuje naši reálnou implementaci</a:t>
            </a:r>
          </a:p>
          <a:p>
            <a:pPr marL="0" indent="0">
              <a:buNone/>
            </a:pPr>
            <a:r>
              <a:rPr lang="cs-CZ" dirty="0"/>
              <a:t>• tím je umožněno provádět logiku před/po reálném zavolání</a:t>
            </a:r>
          </a:p>
          <a:p>
            <a:pPr marL="0" indent="0">
              <a:buNone/>
            </a:pPr>
            <a:r>
              <a:rPr lang="cs-CZ" dirty="0"/>
              <a:t>naší metody -&gt; rozšiřujeme logiku</a:t>
            </a:r>
          </a:p>
          <a:p>
            <a:pPr marL="0" indent="0">
              <a:buNone/>
            </a:pPr>
            <a:r>
              <a:rPr lang="cs-CZ" dirty="0"/>
              <a:t>• využití v logování, security, transakcích</a:t>
            </a:r>
          </a:p>
        </p:txBody>
      </p:sp>
    </p:spTree>
    <p:extLst>
      <p:ext uri="{BB962C8B-B14F-4D97-AF65-F5344CB8AC3E}">
        <p14:creationId xmlns:p14="http://schemas.microsoft.com/office/powerpoint/2010/main" val="265717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E71DC9-13AB-AFC5-C64F-A78822A8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Proxy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EB6395-EEC7-A76D-A26A-389CA6EA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Vytvořte jednoduchou logovací proxy, která před tím, než se zavolá vaše metoda vypíše do konzole její vstup a výstup</a:t>
            </a:r>
          </a:p>
          <a:p>
            <a:r>
              <a:rPr lang="cs-CZ" dirty="0"/>
              <a:t> Interface </a:t>
            </a:r>
            <a:r>
              <a:rPr lang="cs-CZ" dirty="0" err="1"/>
              <a:t>Gate</a:t>
            </a:r>
            <a:r>
              <a:rPr lang="cs-CZ" dirty="0"/>
              <a:t> (metoda open), Person</a:t>
            </a:r>
          </a:p>
          <a:p>
            <a:pPr lvl="1"/>
            <a:r>
              <a:rPr lang="cs-CZ" dirty="0"/>
              <a:t>Osoba může otevřít bránu</a:t>
            </a:r>
          </a:p>
          <a:p>
            <a:pPr lvl="1"/>
            <a:r>
              <a:rPr lang="cs-CZ" dirty="0"/>
              <a:t>Na </a:t>
            </a:r>
            <a:r>
              <a:rPr lang="cs-CZ" dirty="0" err="1"/>
              <a:t>Gate</a:t>
            </a:r>
            <a:r>
              <a:rPr lang="cs-CZ" dirty="0"/>
              <a:t> je metoda open, ta dostává na vstupu Person, která otevírá </a:t>
            </a:r>
            <a:r>
              <a:rPr lang="cs-CZ" dirty="0" err="1"/>
              <a:t>Gate</a:t>
            </a:r>
            <a:r>
              <a:rPr lang="cs-CZ" dirty="0"/>
              <a:t> a vrací opět Person</a:t>
            </a:r>
          </a:p>
          <a:p>
            <a:pPr lvl="1"/>
            <a:r>
              <a:rPr lang="cs-CZ" dirty="0"/>
              <a:t> V implementaci </a:t>
            </a:r>
            <a:r>
              <a:rPr lang="cs-CZ" dirty="0" err="1"/>
              <a:t>Gate</a:t>
            </a:r>
            <a:r>
              <a:rPr lang="cs-CZ" dirty="0"/>
              <a:t> (</a:t>
            </a:r>
            <a:r>
              <a:rPr lang="cs-CZ" dirty="0" err="1"/>
              <a:t>RealGate</a:t>
            </a:r>
            <a:r>
              <a:rPr lang="cs-CZ" dirty="0"/>
              <a:t>) vypíšeme, že brána se otevřela</a:t>
            </a:r>
            <a:r>
              <a:rPr lang="en-US" dirty="0"/>
              <a:t>. </a:t>
            </a:r>
            <a:r>
              <a:rPr lang="en-US" dirty="0" err="1"/>
              <a:t>Pouzijte</a:t>
            </a:r>
            <a:r>
              <a:rPr lang="en-US" dirty="0"/>
              <a:t> log4j a </a:t>
            </a:r>
            <a:r>
              <a:rPr lang="en-US" dirty="0" err="1"/>
              <a:t>logujte</a:t>
            </a:r>
            <a:r>
              <a:rPr lang="en-US" dirty="0"/>
              <a:t> do </a:t>
            </a:r>
            <a:r>
              <a:rPr lang="en-US" dirty="0" err="1"/>
              <a:t>souboru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274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811117-2223-24C8-F196-F3EDE7A0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Proxy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CFFF443-4060-01C2-C5B8-A44C886EF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93" y="1690688"/>
            <a:ext cx="8043512" cy="40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5367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619</Words>
  <Application>Microsoft Office PowerPoint</Application>
  <PresentationFormat>Širokoúhlá obrazovka</PresentationFormat>
  <Paragraphs>84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Motiv Office</vt:lpstr>
      <vt:lpstr>F7MIOOP  Objektově orientované programování</vt:lpstr>
      <vt:lpstr>Dnešní témata </vt:lpstr>
      <vt:lpstr>Log4j a logging</vt:lpstr>
      <vt:lpstr>Decorator</vt:lpstr>
      <vt:lpstr>Decorator</vt:lpstr>
      <vt:lpstr>Decorator</vt:lpstr>
      <vt:lpstr>Proxy</vt:lpstr>
      <vt:lpstr>Proxy</vt:lpstr>
      <vt:lpstr>Proxy</vt:lpstr>
      <vt:lpstr>Facade</vt:lpstr>
      <vt:lpstr>Facade</vt:lpstr>
      <vt:lpstr>Facade příklad</vt:lpstr>
      <vt:lpstr>Iterator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Krajca, Tomas</dc:creator>
  <cp:lastModifiedBy>Krajca, Tomas</cp:lastModifiedBy>
  <cp:revision>3</cp:revision>
  <dcterms:created xsi:type="dcterms:W3CDTF">2023-10-02T09:02:32Z</dcterms:created>
  <dcterms:modified xsi:type="dcterms:W3CDTF">2023-12-11T16:37:52Z</dcterms:modified>
</cp:coreProperties>
</file>