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541"/>
  </p:normalViewPr>
  <p:slideViewPr>
    <p:cSldViewPr snapToGrid="0">
      <p:cViewPr varScale="1">
        <p:scale>
          <a:sx n="124" d="100"/>
          <a:sy n="124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3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773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2655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43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6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6632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6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3551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273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310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A1D994D-5326-F649-AFC1-A73F0C9D024B}" type="datetimeFigureOut">
              <a:rPr lang="en-CZ" smtClean="0"/>
              <a:t>11.12.2022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56E2-59D9-114D-8B63-7F6C4AEAC34A}" type="slidenum">
              <a:rPr lang="en-CZ" smtClean="0"/>
              <a:t>‹#›</a:t>
            </a:fld>
            <a:endParaRPr lang="en-CZ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807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288F-5D38-5F53-F266-509C4CEF7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Z" dirty="0"/>
              <a:t>Real time face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BAC2-53EE-EC97-1B00-7CDF5E242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Jan Karásek</a:t>
            </a:r>
          </a:p>
        </p:txBody>
      </p:sp>
    </p:spTree>
    <p:extLst>
      <p:ext uri="{BB962C8B-B14F-4D97-AF65-F5344CB8AC3E}">
        <p14:creationId xmlns:p14="http://schemas.microsoft.com/office/powerpoint/2010/main" val="52949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AB60-7A1E-FB3D-7A60-076C7500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Z" dirty="0"/>
              <a:t>Detekce obličeje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2CA-8937-9D5E-E637-616B5FCB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vision.PointTracker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detectMinEigenFeatures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estimateGeometricTransform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transformPointsForward</a:t>
            </a:r>
            <a:r>
              <a:rPr lang="en-GB" dirty="0">
                <a:effectLst/>
                <a:latin typeface="Courier" panose="02070309020205020404" pitchFamily="49" charset="0"/>
              </a:rPr>
              <a:t> – ze </a:t>
            </a:r>
            <a:r>
              <a:rPr lang="en-GB" dirty="0" err="1">
                <a:effectLst/>
                <a:latin typeface="Courier" panose="02070309020205020404" pitchFamily="49" charset="0"/>
              </a:rPr>
              <a:t>starych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pozic</a:t>
            </a:r>
            <a:r>
              <a:rPr lang="en-GB" dirty="0">
                <a:effectLst/>
                <a:latin typeface="Courier" panose="02070309020205020404" pitchFamily="49" charset="0"/>
              </a:rPr>
              <a:t> na </a:t>
            </a:r>
            <a:r>
              <a:rPr lang="en-GB" dirty="0" err="1">
                <a:effectLst/>
                <a:latin typeface="Courier" panose="02070309020205020404" pitchFamily="49" charset="0"/>
              </a:rPr>
              <a:t>nove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posun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ctverec</a:t>
            </a:r>
            <a:endParaRPr lang="en-GB">
              <a:effectLst/>
              <a:latin typeface="Courier" panose="02070309020205020404" pitchFamily="49" charset="0"/>
            </a:endParaRPr>
          </a:p>
          <a:p>
            <a:endParaRPr lang="en-GB">
              <a:effectLst/>
              <a:latin typeface="Courier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0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9C40-22A8-4405-68D3-A53318E1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Z" dirty="0"/>
              <a:t>Metody klasifikace obličejů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63BA-3552-0F11-25A6-2BA13C98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ourier" panose="02070309020205020404" pitchFamily="49" charset="0"/>
              </a:rPr>
              <a:t>HOG – Histogram of </a:t>
            </a:r>
            <a:r>
              <a:rPr lang="en-GB" dirty="0">
                <a:latin typeface="Courier" panose="02070309020205020404" pitchFamily="49" charset="0"/>
              </a:rPr>
              <a:t>oriented gradients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K-means</a:t>
            </a:r>
          </a:p>
          <a:p>
            <a:r>
              <a:rPr lang="en-GB" dirty="0">
                <a:latin typeface="Courier" panose="02070309020205020404" pitchFamily="49" charset="0"/>
              </a:rPr>
              <a:t>Viola-Jones algorithm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5267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A20-6B9A-9E2E-4F93-9F6C2F35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Z" dirty="0"/>
              <a:t>HOG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F118-C9F0-8FF8-C92C-1884A87B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456039"/>
            <a:ext cx="7796540" cy="3997828"/>
          </a:xfrm>
        </p:spPr>
        <p:txBody>
          <a:bodyPr/>
          <a:lstStyle/>
          <a:p>
            <a:r>
              <a:rPr lang="en-GB" dirty="0">
                <a:effectLst/>
                <a:latin typeface="Courier" panose="02070309020205020404" pitchFamily="49" charset="0"/>
              </a:rPr>
              <a:t>HOG – Histogram of oriented gradients</a:t>
            </a: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Směr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pomocí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hran</a:t>
            </a:r>
            <a:endParaRPr lang="en-GB" dirty="0">
              <a:latin typeface="Courier" panose="02070309020205020404" pitchFamily="49" charset="0"/>
            </a:endParaRPr>
          </a:p>
          <a:p>
            <a:r>
              <a:rPr lang="en-GB" b="1" dirty="0" err="1">
                <a:effectLst/>
                <a:latin typeface="Courier" panose="02070309020205020404" pitchFamily="49" charset="0"/>
              </a:rPr>
              <a:t>Výpočet</a:t>
            </a:r>
            <a:r>
              <a:rPr lang="en-GB" b="1" dirty="0">
                <a:effectLst/>
                <a:latin typeface="Courier" panose="02070309020205020404" pitchFamily="49" charset="0"/>
              </a:rPr>
              <a:t> </a:t>
            </a:r>
            <a:r>
              <a:rPr lang="en-GB" b="1" dirty="0" err="1">
                <a:effectLst/>
                <a:latin typeface="Courier" panose="02070309020205020404" pitchFamily="49" charset="0"/>
              </a:rPr>
              <a:t>gragientu</a:t>
            </a:r>
            <a:r>
              <a:rPr lang="en-GB" b="1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pomocí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změn</a:t>
            </a:r>
            <a:r>
              <a:rPr lang="en-GB" dirty="0" err="1">
                <a:latin typeface="Courier" panose="02070309020205020404" pitchFamily="49" charset="0"/>
              </a:rPr>
              <a:t>y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dirty="0" err="1">
                <a:latin typeface="Courier" panose="02070309020205020404" pitchFamily="49" charset="0"/>
              </a:rPr>
              <a:t>intenzity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dirty="0" err="1">
                <a:latin typeface="Courier" panose="02070309020205020404" pitchFamily="49" charset="0"/>
              </a:rPr>
              <a:t>pixelů</a:t>
            </a:r>
            <a:r>
              <a:rPr lang="en-GB" dirty="0">
                <a:latin typeface="Courier" panose="02070309020205020404" pitchFamily="49" charset="0"/>
              </a:rPr>
              <a:t> v </a:t>
            </a:r>
            <a:r>
              <a:rPr lang="en-GB" dirty="0" err="1">
                <a:latin typeface="Courier" panose="02070309020205020404" pitchFamily="49" charset="0"/>
              </a:rPr>
              <a:t>okolí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dirty="0" err="1">
                <a:latin typeface="Courier" panose="02070309020205020404" pitchFamily="49" charset="0"/>
              </a:rPr>
              <a:t>daného</a:t>
            </a:r>
            <a:r>
              <a:rPr lang="en-GB" dirty="0">
                <a:latin typeface="Courier" panose="02070309020205020404" pitchFamily="49" charset="0"/>
              </a:rPr>
              <a:t> </a:t>
            </a:r>
            <a:r>
              <a:rPr lang="en-GB" dirty="0" err="1">
                <a:latin typeface="Courier" panose="02070309020205020404" pitchFamily="49" charset="0"/>
              </a:rPr>
              <a:t>pixelu</a:t>
            </a:r>
            <a:r>
              <a:rPr lang="en-GB" dirty="0">
                <a:latin typeface="Courier" panose="02070309020205020404" pitchFamily="49" charset="0"/>
              </a:rPr>
              <a:t> (RGB – 3 </a:t>
            </a:r>
            <a:r>
              <a:rPr lang="en-GB" dirty="0" err="1">
                <a:latin typeface="Courier" panose="02070309020205020404" pitchFamily="49" charset="0"/>
              </a:rPr>
              <a:t>hodnoty</a:t>
            </a:r>
            <a:r>
              <a:rPr lang="en-GB" dirty="0">
                <a:latin typeface="Courier" panose="02070309020205020404" pitchFamily="49" charset="0"/>
              </a:rPr>
              <a:t>, Gray – 1)</a:t>
            </a:r>
          </a:p>
          <a:p>
            <a:pPr marL="6160" indent="0">
              <a:buNone/>
            </a:pPr>
            <a:endParaRPr lang="en-GB" dirty="0">
              <a:effectLst/>
              <a:latin typeface="Courier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E4224-0CAD-1DEF-EB1E-9D94D9D7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4133"/>
            <a:ext cx="4546600" cy="23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A20-6B9A-9E2E-4F93-9F6C2F35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Z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F118-C9F0-8FF8-C92C-1884A87B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7" y="2973566"/>
            <a:ext cx="7958331" cy="3442751"/>
          </a:xfrm>
        </p:spPr>
        <p:txBody>
          <a:bodyPr/>
          <a:lstStyle/>
          <a:p>
            <a:r>
              <a:rPr lang="en-CZ" dirty="0">
                <a:latin typeface="Courier New" panose="02070309020205020404" pitchFamily="49" charset="0"/>
                <a:cs typeface="Courier New" panose="02070309020205020404" pitchFamily="49" charset="0"/>
              </a:rPr>
              <a:t>Rozděluje N objektů do K shluků</a:t>
            </a:r>
          </a:p>
          <a:p>
            <a:r>
              <a:rPr lang="en-CZ" dirty="0">
                <a:latin typeface="Courier New" panose="02070309020205020404" pitchFamily="49" charset="0"/>
                <a:cs typeface="Courier New" panose="02070309020205020404" pitchFamily="49" charset="0"/>
              </a:rPr>
              <a:t>Každé porovnání zálěží právě na shluku s nejbližším průměrem (K musí být známo)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zařazují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do toho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shluku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k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jehoz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̌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centroidu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střed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shluku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je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nejblíže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DFD21-87EA-742D-F7CE-ED2C458A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17" y="441683"/>
            <a:ext cx="3525621" cy="26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EA20-6B9A-9E2E-4F93-9F6C2F35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F118-C9F0-8FF8-C92C-1884A87B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9804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E6FD-4FD2-7009-2900-D4B2E3EB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3760-9F42-D60E-2DDA-AA9EEAE11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418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E838-959C-8D07-0CF1-12FA63D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36FE-A818-3314-ABFD-5238B538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5749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{998E2C5A-F9BC-9C41-8658-BDCCF2DC1C05}tf16401378</Template>
  <TotalTime>1973</TotalTime>
  <Words>108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Courier New</vt:lpstr>
      <vt:lpstr>MS Shell Dlg 2</vt:lpstr>
      <vt:lpstr>Wingdings</vt:lpstr>
      <vt:lpstr>Wingdings 3</vt:lpstr>
      <vt:lpstr>Madison</vt:lpstr>
      <vt:lpstr>Real time face detection</vt:lpstr>
      <vt:lpstr>Detekce obličeje</vt:lpstr>
      <vt:lpstr>Metody klasifikace obličejů</vt:lpstr>
      <vt:lpstr>HOG</vt:lpstr>
      <vt:lpstr>K-means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face detection</dc:title>
  <dc:creator>Microsoft Office User</dc:creator>
  <cp:lastModifiedBy>Microsoft Office User</cp:lastModifiedBy>
  <cp:revision>2</cp:revision>
  <dcterms:created xsi:type="dcterms:W3CDTF">2022-12-09T09:39:19Z</dcterms:created>
  <dcterms:modified xsi:type="dcterms:W3CDTF">2022-12-11T10:18:54Z</dcterms:modified>
</cp:coreProperties>
</file>