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56" r:id="rId2"/>
    <p:sldId id="257" r:id="rId3"/>
    <p:sldId id="280" r:id="rId4"/>
    <p:sldId id="258" r:id="rId5"/>
    <p:sldId id="259" r:id="rId6"/>
    <p:sldId id="293" r:id="rId7"/>
    <p:sldId id="260" r:id="rId8"/>
    <p:sldId id="261" r:id="rId9"/>
    <p:sldId id="262" r:id="rId10"/>
    <p:sldId id="263" r:id="rId11"/>
    <p:sldId id="264" r:id="rId12"/>
    <p:sldId id="265" r:id="rId13"/>
    <p:sldId id="268" r:id="rId14"/>
    <p:sldId id="270" r:id="rId15"/>
    <p:sldId id="271" r:id="rId16"/>
    <p:sldId id="272" r:id="rId17"/>
    <p:sldId id="273" r:id="rId18"/>
    <p:sldId id="274" r:id="rId19"/>
    <p:sldId id="287" r:id="rId20"/>
    <p:sldId id="286" r:id="rId21"/>
    <p:sldId id="290" r:id="rId22"/>
    <p:sldId id="291" r:id="rId23"/>
    <p:sldId id="275" r:id="rId24"/>
    <p:sldId id="276" r:id="rId25"/>
    <p:sldId id="277" r:id="rId26"/>
    <p:sldId id="278" r:id="rId27"/>
    <p:sldId id="279" r:id="rId28"/>
    <p:sldId id="281" r:id="rId29"/>
    <p:sldId id="289" r:id="rId30"/>
    <p:sldId id="288" r:id="rId31"/>
    <p:sldId id="283" r:id="rId3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60" autoAdjust="0"/>
    <p:restoredTop sz="94688"/>
  </p:normalViewPr>
  <p:slideViewPr>
    <p:cSldViewPr snapToGrid="0">
      <p:cViewPr varScale="1">
        <p:scale>
          <a:sx n="200" d="100"/>
          <a:sy n="200" d="100"/>
        </p:scale>
        <p:origin x="26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EA1294-7EF8-4471-827A-C65F72813EEA}"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l-GR"/>
        </a:p>
      </dgm:t>
    </dgm:pt>
    <dgm:pt modelId="{B6BBC4C2-1A6F-4621-B12C-184CEE48F32F}">
      <dgm:prSet/>
      <dgm:spPr>
        <a:solidFill>
          <a:schemeClr val="bg1"/>
        </a:solidFill>
        <a:ln w="28575">
          <a:solidFill>
            <a:schemeClr val="accent1">
              <a:lumMod val="50000"/>
            </a:schemeClr>
          </a:solidFill>
        </a:ln>
        <a:effectLst>
          <a:glow rad="101600">
            <a:srgbClr val="002060">
              <a:alpha val="40000"/>
            </a:srgbClr>
          </a:glow>
        </a:effectLst>
      </dgm:spPr>
      <dgm:t>
        <a:bodyPr/>
        <a:lstStyle/>
        <a:p>
          <a:r>
            <a:rPr lang="el-GR" b="1">
              <a:solidFill>
                <a:srgbClr val="002060"/>
              </a:solidFill>
            </a:rPr>
            <a:t>Κόμβοι</a:t>
          </a:r>
          <a:endParaRPr lang="el-GR">
            <a:solidFill>
              <a:srgbClr val="002060"/>
            </a:solidFill>
          </a:endParaRPr>
        </a:p>
      </dgm:t>
    </dgm:pt>
    <dgm:pt modelId="{EC0E7609-C859-42D6-8184-9F63C70AA0A7}" type="parTrans" cxnId="{2023476E-5CBD-4DBE-92B8-50D4FA3D9645}">
      <dgm:prSet/>
      <dgm:spPr/>
      <dgm:t>
        <a:bodyPr/>
        <a:lstStyle/>
        <a:p>
          <a:endParaRPr lang="el-GR"/>
        </a:p>
      </dgm:t>
    </dgm:pt>
    <dgm:pt modelId="{4C52B42F-054B-4460-A720-C2289E8F4CDE}" type="sibTrans" cxnId="{2023476E-5CBD-4DBE-92B8-50D4FA3D9645}">
      <dgm:prSet/>
      <dgm:spPr/>
      <dgm:t>
        <a:bodyPr/>
        <a:lstStyle/>
        <a:p>
          <a:endParaRPr lang="el-GR"/>
        </a:p>
      </dgm:t>
    </dgm:pt>
    <dgm:pt modelId="{F8AA733E-0F57-46EE-9C8D-D278D303912E}">
      <dgm:prSet/>
      <dgm:spPr>
        <a:solidFill>
          <a:schemeClr val="accent1">
            <a:lumMod val="50000"/>
          </a:schemeClr>
        </a:solidFill>
        <a:ln w="28575">
          <a:solidFill>
            <a:schemeClr val="bg1"/>
          </a:solidFill>
        </a:ln>
        <a:effectLst>
          <a:outerShdw blurRad="63500" sx="102000" sy="102000" algn="ctr" rotWithShape="0">
            <a:prstClr val="black">
              <a:alpha val="40000"/>
            </a:prstClr>
          </a:outerShdw>
        </a:effectLst>
      </dgm:spPr>
      <dgm:t>
        <a:bodyPr/>
        <a:lstStyle/>
        <a:p>
          <a:r>
            <a:rPr lang="el-GR" b="1" dirty="0">
              <a:solidFill>
                <a:schemeClr val="bg1"/>
              </a:solidFill>
            </a:rPr>
            <a:t>Άγκιστρα</a:t>
          </a:r>
          <a:endParaRPr lang="el-GR" dirty="0">
            <a:solidFill>
              <a:schemeClr val="bg1"/>
            </a:solidFill>
          </a:endParaRPr>
        </a:p>
      </dgm:t>
    </dgm:pt>
    <dgm:pt modelId="{AF70241B-8834-4B53-9C6E-5AB317ABE178}" type="parTrans" cxnId="{049C7648-5391-481C-A61E-07DD1E596328}">
      <dgm:prSet/>
      <dgm:spPr/>
      <dgm:t>
        <a:bodyPr/>
        <a:lstStyle/>
        <a:p>
          <a:endParaRPr lang="el-GR"/>
        </a:p>
      </dgm:t>
    </dgm:pt>
    <dgm:pt modelId="{48767883-6951-485E-9340-4C20FDDF4A0B}" type="sibTrans" cxnId="{049C7648-5391-481C-A61E-07DD1E596328}">
      <dgm:prSet/>
      <dgm:spPr/>
      <dgm:t>
        <a:bodyPr/>
        <a:lstStyle/>
        <a:p>
          <a:endParaRPr lang="el-GR"/>
        </a:p>
      </dgm:t>
    </dgm:pt>
    <dgm:pt modelId="{00D32392-951B-42F9-B5E8-6E91E708976B}">
      <dgm:prSet/>
      <dgm:spPr>
        <a:solidFill>
          <a:srgbClr val="002060"/>
        </a:solidFill>
        <a:ln w="28575">
          <a:solidFill>
            <a:schemeClr val="bg1"/>
          </a:solidFill>
        </a:ln>
        <a:effectLst>
          <a:outerShdw blurRad="50800" dist="38100" dir="5400000" algn="t" rotWithShape="0">
            <a:prstClr val="black">
              <a:alpha val="40000"/>
            </a:prstClr>
          </a:outerShdw>
        </a:effectLst>
      </dgm:spPr>
      <dgm:t>
        <a:bodyPr/>
        <a:lstStyle/>
        <a:p>
          <a:r>
            <a:rPr lang="el-GR" b="1" dirty="0">
              <a:solidFill>
                <a:schemeClr val="bg1"/>
              </a:solidFill>
            </a:rPr>
            <a:t>Μηνύματα ελέγχου</a:t>
          </a:r>
          <a:endParaRPr lang="el-GR" dirty="0">
            <a:solidFill>
              <a:schemeClr val="bg1"/>
            </a:solidFill>
          </a:endParaRPr>
        </a:p>
      </dgm:t>
    </dgm:pt>
    <dgm:pt modelId="{2F38F24F-6075-4BED-B076-BE519BCF8EE7}" type="parTrans" cxnId="{59DB178E-D843-4EBB-A3E6-80A5FB64E4FB}">
      <dgm:prSet/>
      <dgm:spPr/>
      <dgm:t>
        <a:bodyPr/>
        <a:lstStyle/>
        <a:p>
          <a:endParaRPr lang="el-GR"/>
        </a:p>
      </dgm:t>
    </dgm:pt>
    <dgm:pt modelId="{D81A9B9E-D713-42FB-9A14-E74F849EB365}" type="sibTrans" cxnId="{59DB178E-D843-4EBB-A3E6-80A5FB64E4FB}">
      <dgm:prSet/>
      <dgm:spPr/>
      <dgm:t>
        <a:bodyPr/>
        <a:lstStyle/>
        <a:p>
          <a:endParaRPr lang="el-GR"/>
        </a:p>
      </dgm:t>
    </dgm:pt>
    <dgm:pt modelId="{C61E4D2D-F4BF-4DAD-A05F-AA44D924BE57}" type="pres">
      <dgm:prSet presAssocID="{7DEA1294-7EF8-4471-827A-C65F72813EEA}" presName="compositeShape" presStyleCnt="0">
        <dgm:presLayoutVars>
          <dgm:chMax val="7"/>
          <dgm:dir/>
          <dgm:resizeHandles val="exact"/>
        </dgm:presLayoutVars>
      </dgm:prSet>
      <dgm:spPr/>
    </dgm:pt>
    <dgm:pt modelId="{C6C2C254-C99E-4B0E-A270-5ADDB8BA53FE}" type="pres">
      <dgm:prSet presAssocID="{B6BBC4C2-1A6F-4621-B12C-184CEE48F32F}" presName="circ1" presStyleLbl="vennNode1" presStyleIdx="0" presStyleCnt="3" custLinFactNeighborX="2100" custLinFactNeighborY="4223"/>
      <dgm:spPr/>
    </dgm:pt>
    <dgm:pt modelId="{F1C47642-AF29-4E29-8F28-9877CCEF32EB}" type="pres">
      <dgm:prSet presAssocID="{B6BBC4C2-1A6F-4621-B12C-184CEE48F32F}" presName="circ1Tx" presStyleLbl="revTx" presStyleIdx="0" presStyleCnt="0">
        <dgm:presLayoutVars>
          <dgm:chMax val="0"/>
          <dgm:chPref val="0"/>
          <dgm:bulletEnabled val="1"/>
        </dgm:presLayoutVars>
      </dgm:prSet>
      <dgm:spPr/>
    </dgm:pt>
    <dgm:pt modelId="{DC3DFA0D-A98C-4107-A274-1BCE7AF61A44}" type="pres">
      <dgm:prSet presAssocID="{F8AA733E-0F57-46EE-9C8D-D278D303912E}" presName="circ2" presStyleLbl="vennNode1" presStyleIdx="1" presStyleCnt="3"/>
      <dgm:spPr/>
    </dgm:pt>
    <dgm:pt modelId="{90812273-3256-450E-A564-B2E2E9AABBF0}" type="pres">
      <dgm:prSet presAssocID="{F8AA733E-0F57-46EE-9C8D-D278D303912E}" presName="circ2Tx" presStyleLbl="revTx" presStyleIdx="0" presStyleCnt="0">
        <dgm:presLayoutVars>
          <dgm:chMax val="0"/>
          <dgm:chPref val="0"/>
          <dgm:bulletEnabled val="1"/>
        </dgm:presLayoutVars>
      </dgm:prSet>
      <dgm:spPr/>
    </dgm:pt>
    <dgm:pt modelId="{FEAECC25-9836-4A77-B8F4-5E149C100DB7}" type="pres">
      <dgm:prSet presAssocID="{00D32392-951B-42F9-B5E8-6E91E708976B}" presName="circ3" presStyleLbl="vennNode1" presStyleIdx="2" presStyleCnt="3" custLinFactNeighborX="-2961" custLinFactNeighborY="4627"/>
      <dgm:spPr/>
    </dgm:pt>
    <dgm:pt modelId="{D83A2499-DFD0-4749-B9E0-3C6C0172A87E}" type="pres">
      <dgm:prSet presAssocID="{00D32392-951B-42F9-B5E8-6E91E708976B}" presName="circ3Tx" presStyleLbl="revTx" presStyleIdx="0" presStyleCnt="0">
        <dgm:presLayoutVars>
          <dgm:chMax val="0"/>
          <dgm:chPref val="0"/>
          <dgm:bulletEnabled val="1"/>
        </dgm:presLayoutVars>
      </dgm:prSet>
      <dgm:spPr/>
    </dgm:pt>
  </dgm:ptLst>
  <dgm:cxnLst>
    <dgm:cxn modelId="{881E190D-C210-4F15-A6E7-A91E1187B24A}" type="presOf" srcId="{F8AA733E-0F57-46EE-9C8D-D278D303912E}" destId="{DC3DFA0D-A98C-4107-A274-1BCE7AF61A44}" srcOrd="0" destOrd="0" presId="urn:microsoft.com/office/officeart/2005/8/layout/venn1"/>
    <dgm:cxn modelId="{853A5A19-E9F3-425A-AE25-EBB8C8968793}" type="presOf" srcId="{B6BBC4C2-1A6F-4621-B12C-184CEE48F32F}" destId="{F1C47642-AF29-4E29-8F28-9877CCEF32EB}" srcOrd="1" destOrd="0" presId="urn:microsoft.com/office/officeart/2005/8/layout/venn1"/>
    <dgm:cxn modelId="{037FB926-935C-476F-9B3C-FDF995306B23}" type="presOf" srcId="{00D32392-951B-42F9-B5E8-6E91E708976B}" destId="{D83A2499-DFD0-4749-B9E0-3C6C0172A87E}" srcOrd="1" destOrd="0" presId="urn:microsoft.com/office/officeart/2005/8/layout/venn1"/>
    <dgm:cxn modelId="{DCBA2B41-C774-4D88-AFB3-26BD19B336E6}" type="presOf" srcId="{F8AA733E-0F57-46EE-9C8D-D278D303912E}" destId="{90812273-3256-450E-A564-B2E2E9AABBF0}" srcOrd="1" destOrd="0" presId="urn:microsoft.com/office/officeart/2005/8/layout/venn1"/>
    <dgm:cxn modelId="{049C7648-5391-481C-A61E-07DD1E596328}" srcId="{7DEA1294-7EF8-4471-827A-C65F72813EEA}" destId="{F8AA733E-0F57-46EE-9C8D-D278D303912E}" srcOrd="1" destOrd="0" parTransId="{AF70241B-8834-4B53-9C6E-5AB317ABE178}" sibTransId="{48767883-6951-485E-9340-4C20FDDF4A0B}"/>
    <dgm:cxn modelId="{2023476E-5CBD-4DBE-92B8-50D4FA3D9645}" srcId="{7DEA1294-7EF8-4471-827A-C65F72813EEA}" destId="{B6BBC4C2-1A6F-4621-B12C-184CEE48F32F}" srcOrd="0" destOrd="0" parTransId="{EC0E7609-C859-42D6-8184-9F63C70AA0A7}" sibTransId="{4C52B42F-054B-4460-A720-C2289E8F4CDE}"/>
    <dgm:cxn modelId="{FF64F485-9CEB-45CA-A054-017452FAFFA5}" type="presOf" srcId="{B6BBC4C2-1A6F-4621-B12C-184CEE48F32F}" destId="{C6C2C254-C99E-4B0E-A270-5ADDB8BA53FE}" srcOrd="0" destOrd="0" presId="urn:microsoft.com/office/officeart/2005/8/layout/venn1"/>
    <dgm:cxn modelId="{59DB178E-D843-4EBB-A3E6-80A5FB64E4FB}" srcId="{7DEA1294-7EF8-4471-827A-C65F72813EEA}" destId="{00D32392-951B-42F9-B5E8-6E91E708976B}" srcOrd="2" destOrd="0" parTransId="{2F38F24F-6075-4BED-B076-BE519BCF8EE7}" sibTransId="{D81A9B9E-D713-42FB-9A14-E74F849EB365}"/>
    <dgm:cxn modelId="{8A32FFD1-219F-4C5C-9624-43DE4718A726}" type="presOf" srcId="{7DEA1294-7EF8-4471-827A-C65F72813EEA}" destId="{C61E4D2D-F4BF-4DAD-A05F-AA44D924BE57}" srcOrd="0" destOrd="0" presId="urn:microsoft.com/office/officeart/2005/8/layout/venn1"/>
    <dgm:cxn modelId="{9DEA4DE0-1617-489F-A614-2A045854AF56}" type="presOf" srcId="{00D32392-951B-42F9-B5E8-6E91E708976B}" destId="{FEAECC25-9836-4A77-B8F4-5E149C100DB7}" srcOrd="0" destOrd="0" presId="urn:microsoft.com/office/officeart/2005/8/layout/venn1"/>
    <dgm:cxn modelId="{E005CBD9-66A0-45A5-BCDD-CC8DC9C19263}" type="presParOf" srcId="{C61E4D2D-F4BF-4DAD-A05F-AA44D924BE57}" destId="{C6C2C254-C99E-4B0E-A270-5ADDB8BA53FE}" srcOrd="0" destOrd="0" presId="urn:microsoft.com/office/officeart/2005/8/layout/venn1"/>
    <dgm:cxn modelId="{A0A08194-031B-4846-9865-DA692C58DE97}" type="presParOf" srcId="{C61E4D2D-F4BF-4DAD-A05F-AA44D924BE57}" destId="{F1C47642-AF29-4E29-8F28-9877CCEF32EB}" srcOrd="1" destOrd="0" presId="urn:microsoft.com/office/officeart/2005/8/layout/venn1"/>
    <dgm:cxn modelId="{1C85C587-4DA0-4B99-AEBF-4601AA685C4E}" type="presParOf" srcId="{C61E4D2D-F4BF-4DAD-A05F-AA44D924BE57}" destId="{DC3DFA0D-A98C-4107-A274-1BCE7AF61A44}" srcOrd="2" destOrd="0" presId="urn:microsoft.com/office/officeart/2005/8/layout/venn1"/>
    <dgm:cxn modelId="{A2BC558D-22D0-432E-8BD9-CA488BB1CCC6}" type="presParOf" srcId="{C61E4D2D-F4BF-4DAD-A05F-AA44D924BE57}" destId="{90812273-3256-450E-A564-B2E2E9AABBF0}" srcOrd="3" destOrd="0" presId="urn:microsoft.com/office/officeart/2005/8/layout/venn1"/>
    <dgm:cxn modelId="{241C5DE1-BB23-43E4-A306-40CD10022850}" type="presParOf" srcId="{C61E4D2D-F4BF-4DAD-A05F-AA44D924BE57}" destId="{FEAECC25-9836-4A77-B8F4-5E149C100DB7}" srcOrd="4" destOrd="0" presId="urn:microsoft.com/office/officeart/2005/8/layout/venn1"/>
    <dgm:cxn modelId="{B0F83C16-BEED-4342-A4AB-F695B97D16DB}" type="presParOf" srcId="{C61E4D2D-F4BF-4DAD-A05F-AA44D924BE57}" destId="{D83A2499-DFD0-4749-B9E0-3C6C0172A87E}"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5C1DA3-C81E-41F4-914A-A63C14C9690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l-GR"/>
        </a:p>
      </dgm:t>
    </dgm:pt>
    <dgm:pt modelId="{E3F01935-2890-4C14-8447-E8A7A8405D69}">
      <dgm:prSet/>
      <dgm:spPr>
        <a:solidFill>
          <a:schemeClr val="accent1">
            <a:lumMod val="50000"/>
          </a:schemeClr>
        </a:solidFill>
      </dgm:spPr>
      <dgm:t>
        <a:bodyPr/>
        <a:lstStyle/>
        <a:p>
          <a:r>
            <a:rPr lang="el-GR" b="1"/>
            <a:t>Συναρτήσεις</a:t>
          </a:r>
          <a:endParaRPr lang="el-GR"/>
        </a:p>
      </dgm:t>
    </dgm:pt>
    <dgm:pt modelId="{D9B9D6BE-D2EB-4FD3-86F0-0879A14146A2}" type="parTrans" cxnId="{A033E2A7-2F0D-4AE0-9852-65B8B179652C}">
      <dgm:prSet/>
      <dgm:spPr/>
      <dgm:t>
        <a:bodyPr/>
        <a:lstStyle/>
        <a:p>
          <a:endParaRPr lang="el-GR"/>
        </a:p>
      </dgm:t>
    </dgm:pt>
    <dgm:pt modelId="{99A822E2-388A-4121-BEFB-E64EBA4C0A10}" type="sibTrans" cxnId="{A033E2A7-2F0D-4AE0-9852-65B8B179652C}">
      <dgm:prSet/>
      <dgm:spPr/>
      <dgm:t>
        <a:bodyPr/>
        <a:lstStyle/>
        <a:p>
          <a:endParaRPr lang="el-GR"/>
        </a:p>
      </dgm:t>
    </dgm:pt>
    <dgm:pt modelId="{1F28A5A7-A3D8-4E0B-82E3-41FACBB39619}">
      <dgm:prSet/>
      <dgm:spPr>
        <a:solidFill>
          <a:schemeClr val="accent1">
            <a:lumMod val="50000"/>
          </a:schemeClr>
        </a:solidFill>
      </dgm:spPr>
      <dgm:t>
        <a:bodyPr/>
        <a:lstStyle/>
        <a:p>
          <a:r>
            <a:rPr lang="el-GR" b="1" dirty="0"/>
            <a:t>Μακροεντολές</a:t>
          </a:r>
        </a:p>
      </dgm:t>
    </dgm:pt>
    <dgm:pt modelId="{1304ACB9-3084-49AA-931C-F6F9EDBF26D0}" type="parTrans" cxnId="{E6CDFFF5-55F7-4BB2-B618-224539B9AFCA}">
      <dgm:prSet/>
      <dgm:spPr/>
      <dgm:t>
        <a:bodyPr/>
        <a:lstStyle/>
        <a:p>
          <a:endParaRPr lang="el-GR"/>
        </a:p>
      </dgm:t>
    </dgm:pt>
    <dgm:pt modelId="{DFE581F0-A2D3-440E-BA6A-3C0F71C62FB4}" type="sibTrans" cxnId="{E6CDFFF5-55F7-4BB2-B618-224539B9AFCA}">
      <dgm:prSet/>
      <dgm:spPr/>
      <dgm:t>
        <a:bodyPr/>
        <a:lstStyle/>
        <a:p>
          <a:endParaRPr lang="el-GR"/>
        </a:p>
      </dgm:t>
    </dgm:pt>
    <dgm:pt modelId="{C1225BDD-3882-496D-813F-93786E4A043C}">
      <dgm:prSet/>
      <dgm:spPr>
        <a:solidFill>
          <a:schemeClr val="accent1">
            <a:lumMod val="50000"/>
          </a:schemeClr>
        </a:solidFill>
      </dgm:spPr>
      <dgm:t>
        <a:bodyPr/>
        <a:lstStyle/>
        <a:p>
          <a:r>
            <a:rPr lang="el-GR" b="1"/>
            <a:t>Μέθοδοι</a:t>
          </a:r>
          <a:endParaRPr lang="el-GR"/>
        </a:p>
      </dgm:t>
    </dgm:pt>
    <dgm:pt modelId="{DCB57D27-0602-494C-980D-8891DD747F86}" type="parTrans" cxnId="{80B54F58-D8B2-4F8B-88FD-F5140DFCE79C}">
      <dgm:prSet/>
      <dgm:spPr/>
      <dgm:t>
        <a:bodyPr/>
        <a:lstStyle/>
        <a:p>
          <a:endParaRPr lang="el-GR"/>
        </a:p>
      </dgm:t>
    </dgm:pt>
    <dgm:pt modelId="{9DDE94B1-5ADA-4670-A0F3-8EFCE65A87D2}" type="sibTrans" cxnId="{80B54F58-D8B2-4F8B-88FD-F5140DFCE79C}">
      <dgm:prSet/>
      <dgm:spPr/>
      <dgm:t>
        <a:bodyPr/>
        <a:lstStyle/>
        <a:p>
          <a:endParaRPr lang="el-GR"/>
        </a:p>
      </dgm:t>
    </dgm:pt>
    <dgm:pt modelId="{74955213-5170-496E-B425-481003148491}" type="pres">
      <dgm:prSet presAssocID="{B55C1DA3-C81E-41F4-914A-A63C14C9690D}" presName="CompostProcess" presStyleCnt="0">
        <dgm:presLayoutVars>
          <dgm:dir/>
          <dgm:resizeHandles val="exact"/>
        </dgm:presLayoutVars>
      </dgm:prSet>
      <dgm:spPr/>
    </dgm:pt>
    <dgm:pt modelId="{0DD1FD96-F678-44DE-B7FB-7B972F1B9243}" type="pres">
      <dgm:prSet presAssocID="{B55C1DA3-C81E-41F4-914A-A63C14C9690D}" presName="arrow" presStyleLbl="bgShp" presStyleIdx="0" presStyleCnt="1"/>
      <dgm:spPr>
        <a:solidFill>
          <a:schemeClr val="accent1">
            <a:lumMod val="75000"/>
          </a:schemeClr>
        </a:solidFill>
      </dgm:spPr>
    </dgm:pt>
    <dgm:pt modelId="{C1D25360-1ACD-4487-92BC-EBC388EC377A}" type="pres">
      <dgm:prSet presAssocID="{B55C1DA3-C81E-41F4-914A-A63C14C9690D}" presName="linearProcess" presStyleCnt="0"/>
      <dgm:spPr/>
    </dgm:pt>
    <dgm:pt modelId="{1B0F0FE3-8ED5-42F9-966D-A82B8B307DE9}" type="pres">
      <dgm:prSet presAssocID="{E3F01935-2890-4C14-8447-E8A7A8405D69}" presName="textNode" presStyleLbl="node1" presStyleIdx="0" presStyleCnt="3">
        <dgm:presLayoutVars>
          <dgm:bulletEnabled val="1"/>
        </dgm:presLayoutVars>
      </dgm:prSet>
      <dgm:spPr/>
    </dgm:pt>
    <dgm:pt modelId="{53D0D6A9-1ED6-4C4A-A2C4-3DE7548D84DE}" type="pres">
      <dgm:prSet presAssocID="{99A822E2-388A-4121-BEFB-E64EBA4C0A10}" presName="sibTrans" presStyleCnt="0"/>
      <dgm:spPr/>
    </dgm:pt>
    <dgm:pt modelId="{75DCC8D5-616F-4A88-8CBC-11C00FC2B477}" type="pres">
      <dgm:prSet presAssocID="{1F28A5A7-A3D8-4E0B-82E3-41FACBB39619}" presName="textNode" presStyleLbl="node1" presStyleIdx="1" presStyleCnt="3">
        <dgm:presLayoutVars>
          <dgm:bulletEnabled val="1"/>
        </dgm:presLayoutVars>
      </dgm:prSet>
      <dgm:spPr/>
    </dgm:pt>
    <dgm:pt modelId="{2705A3DF-4CB1-46A2-A628-B2170273BA51}" type="pres">
      <dgm:prSet presAssocID="{DFE581F0-A2D3-440E-BA6A-3C0F71C62FB4}" presName="sibTrans" presStyleCnt="0"/>
      <dgm:spPr/>
    </dgm:pt>
    <dgm:pt modelId="{75BFCE6E-10C3-4CCD-885A-2ED9299BD2EC}" type="pres">
      <dgm:prSet presAssocID="{C1225BDD-3882-496D-813F-93786E4A043C}" presName="textNode" presStyleLbl="node1" presStyleIdx="2" presStyleCnt="3">
        <dgm:presLayoutVars>
          <dgm:bulletEnabled val="1"/>
        </dgm:presLayoutVars>
      </dgm:prSet>
      <dgm:spPr/>
    </dgm:pt>
  </dgm:ptLst>
  <dgm:cxnLst>
    <dgm:cxn modelId="{5451331B-3BC8-45FE-86F1-A034D3730D90}" type="presOf" srcId="{C1225BDD-3882-496D-813F-93786E4A043C}" destId="{75BFCE6E-10C3-4CCD-885A-2ED9299BD2EC}" srcOrd="0" destOrd="0" presId="urn:microsoft.com/office/officeart/2005/8/layout/hProcess9"/>
    <dgm:cxn modelId="{3C260E47-920C-40E7-B799-194BAC282DAA}" type="presOf" srcId="{B55C1DA3-C81E-41F4-914A-A63C14C9690D}" destId="{74955213-5170-496E-B425-481003148491}" srcOrd="0" destOrd="0" presId="urn:microsoft.com/office/officeart/2005/8/layout/hProcess9"/>
    <dgm:cxn modelId="{80B54F58-D8B2-4F8B-88FD-F5140DFCE79C}" srcId="{B55C1DA3-C81E-41F4-914A-A63C14C9690D}" destId="{C1225BDD-3882-496D-813F-93786E4A043C}" srcOrd="2" destOrd="0" parTransId="{DCB57D27-0602-494C-980D-8891DD747F86}" sibTransId="{9DDE94B1-5ADA-4670-A0F3-8EFCE65A87D2}"/>
    <dgm:cxn modelId="{A033E2A7-2F0D-4AE0-9852-65B8B179652C}" srcId="{B55C1DA3-C81E-41F4-914A-A63C14C9690D}" destId="{E3F01935-2890-4C14-8447-E8A7A8405D69}" srcOrd="0" destOrd="0" parTransId="{D9B9D6BE-D2EB-4FD3-86F0-0879A14146A2}" sibTransId="{99A822E2-388A-4121-BEFB-E64EBA4C0A10}"/>
    <dgm:cxn modelId="{86C466CF-C8DA-4C1C-AAC1-9766FC78C019}" type="presOf" srcId="{1F28A5A7-A3D8-4E0B-82E3-41FACBB39619}" destId="{75DCC8D5-616F-4A88-8CBC-11C00FC2B477}" srcOrd="0" destOrd="0" presId="urn:microsoft.com/office/officeart/2005/8/layout/hProcess9"/>
    <dgm:cxn modelId="{56C6B9F2-E13B-4CEA-BFC3-ADA62097322E}" type="presOf" srcId="{E3F01935-2890-4C14-8447-E8A7A8405D69}" destId="{1B0F0FE3-8ED5-42F9-966D-A82B8B307DE9}" srcOrd="0" destOrd="0" presId="urn:microsoft.com/office/officeart/2005/8/layout/hProcess9"/>
    <dgm:cxn modelId="{E6CDFFF5-55F7-4BB2-B618-224539B9AFCA}" srcId="{B55C1DA3-C81E-41F4-914A-A63C14C9690D}" destId="{1F28A5A7-A3D8-4E0B-82E3-41FACBB39619}" srcOrd="1" destOrd="0" parTransId="{1304ACB9-3084-49AA-931C-F6F9EDBF26D0}" sibTransId="{DFE581F0-A2D3-440E-BA6A-3C0F71C62FB4}"/>
    <dgm:cxn modelId="{6919CC73-174B-422B-81D0-FEDB846A133B}" type="presParOf" srcId="{74955213-5170-496E-B425-481003148491}" destId="{0DD1FD96-F678-44DE-B7FB-7B972F1B9243}" srcOrd="0" destOrd="0" presId="urn:microsoft.com/office/officeart/2005/8/layout/hProcess9"/>
    <dgm:cxn modelId="{69CC3F90-5E75-4AB7-9B24-5AE535B6563C}" type="presParOf" srcId="{74955213-5170-496E-B425-481003148491}" destId="{C1D25360-1ACD-4487-92BC-EBC388EC377A}" srcOrd="1" destOrd="0" presId="urn:microsoft.com/office/officeart/2005/8/layout/hProcess9"/>
    <dgm:cxn modelId="{3FAC8258-A24E-4FAD-8012-9B7BA41CA91F}" type="presParOf" srcId="{C1D25360-1ACD-4487-92BC-EBC388EC377A}" destId="{1B0F0FE3-8ED5-42F9-966D-A82B8B307DE9}" srcOrd="0" destOrd="0" presId="urn:microsoft.com/office/officeart/2005/8/layout/hProcess9"/>
    <dgm:cxn modelId="{78A08C4D-A2CB-4739-8C9E-DA7BF2CF8C04}" type="presParOf" srcId="{C1D25360-1ACD-4487-92BC-EBC388EC377A}" destId="{53D0D6A9-1ED6-4C4A-A2C4-3DE7548D84DE}" srcOrd="1" destOrd="0" presId="urn:microsoft.com/office/officeart/2005/8/layout/hProcess9"/>
    <dgm:cxn modelId="{752330E7-FFCA-43E4-A79C-5C4118577ADB}" type="presParOf" srcId="{C1D25360-1ACD-4487-92BC-EBC388EC377A}" destId="{75DCC8D5-616F-4A88-8CBC-11C00FC2B477}" srcOrd="2" destOrd="0" presId="urn:microsoft.com/office/officeart/2005/8/layout/hProcess9"/>
    <dgm:cxn modelId="{CACD52E2-F701-4DD2-AD25-1184141D5D6A}" type="presParOf" srcId="{C1D25360-1ACD-4487-92BC-EBC388EC377A}" destId="{2705A3DF-4CB1-46A2-A628-B2170273BA51}" srcOrd="3" destOrd="0" presId="urn:microsoft.com/office/officeart/2005/8/layout/hProcess9"/>
    <dgm:cxn modelId="{54A73570-1031-4842-A437-3F9090CC3D20}" type="presParOf" srcId="{C1D25360-1ACD-4487-92BC-EBC388EC377A}" destId="{75BFCE6E-10C3-4CCD-885A-2ED9299BD2EC}"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2C254-C99E-4B0E-A270-5ADDB8BA53FE}">
      <dsp:nvSpPr>
        <dsp:cNvPr id="0" name=""/>
        <dsp:cNvSpPr/>
      </dsp:nvSpPr>
      <dsp:spPr>
        <a:xfrm>
          <a:off x="709110" y="116598"/>
          <a:ext cx="1848916" cy="1848916"/>
        </a:xfrm>
        <a:prstGeom prst="ellipse">
          <a:avLst/>
        </a:prstGeom>
        <a:solidFill>
          <a:schemeClr val="bg1"/>
        </a:solidFill>
        <a:ln w="28575" cap="flat" cmpd="sng" algn="ctr">
          <a:solidFill>
            <a:schemeClr val="accent1">
              <a:lumMod val="50000"/>
            </a:schemeClr>
          </a:solidFill>
          <a:prstDash val="solid"/>
          <a:miter lim="800000"/>
        </a:ln>
        <a:effectLst>
          <a:glow rad="101600">
            <a:srgbClr val="002060">
              <a:alpha val="40000"/>
            </a:srgbClr>
          </a:glow>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l-GR" sz="1900" b="1" kern="1200">
              <a:solidFill>
                <a:srgbClr val="002060"/>
              </a:solidFill>
            </a:rPr>
            <a:t>Κόμβοι</a:t>
          </a:r>
          <a:endParaRPr lang="el-GR" sz="1900" kern="1200">
            <a:solidFill>
              <a:srgbClr val="002060"/>
            </a:solidFill>
          </a:endParaRPr>
        </a:p>
      </dsp:txBody>
      <dsp:txXfrm>
        <a:off x="955632" y="440159"/>
        <a:ext cx="1355872" cy="832012"/>
      </dsp:txXfrm>
    </dsp:sp>
    <dsp:sp modelId="{DC3DFA0D-A98C-4107-A274-1BCE7AF61A44}">
      <dsp:nvSpPr>
        <dsp:cNvPr id="0" name=""/>
        <dsp:cNvSpPr/>
      </dsp:nvSpPr>
      <dsp:spPr>
        <a:xfrm>
          <a:off x="1337433" y="1194092"/>
          <a:ext cx="1848916" cy="1848916"/>
        </a:xfrm>
        <a:prstGeom prst="ellipse">
          <a:avLst/>
        </a:prstGeom>
        <a:solidFill>
          <a:schemeClr val="accent1">
            <a:lumMod val="50000"/>
          </a:schemeClr>
        </a:solidFill>
        <a:ln w="28575" cap="flat" cmpd="sng" algn="ctr">
          <a:solidFill>
            <a:schemeClr val="bg1"/>
          </a:solidFill>
          <a:prstDash val="solid"/>
          <a:miter lim="800000"/>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l-GR" sz="1900" b="1" kern="1200" dirty="0">
              <a:solidFill>
                <a:schemeClr val="bg1"/>
              </a:solidFill>
            </a:rPr>
            <a:t>Άγκιστρα</a:t>
          </a:r>
          <a:endParaRPr lang="el-GR" sz="1900" kern="1200" dirty="0">
            <a:solidFill>
              <a:schemeClr val="bg1"/>
            </a:solidFill>
          </a:endParaRPr>
        </a:p>
      </dsp:txBody>
      <dsp:txXfrm>
        <a:off x="1902894" y="1671728"/>
        <a:ext cx="1109350" cy="1016904"/>
      </dsp:txXfrm>
    </dsp:sp>
    <dsp:sp modelId="{FEAECC25-9836-4A77-B8F4-5E149C100DB7}">
      <dsp:nvSpPr>
        <dsp:cNvPr id="0" name=""/>
        <dsp:cNvSpPr/>
      </dsp:nvSpPr>
      <dsp:spPr>
        <a:xfrm>
          <a:off x="0" y="1232611"/>
          <a:ext cx="1848916" cy="1848916"/>
        </a:xfrm>
        <a:prstGeom prst="ellipse">
          <a:avLst/>
        </a:prstGeom>
        <a:solidFill>
          <a:srgbClr val="002060"/>
        </a:solidFill>
        <a:ln w="28575" cap="flat" cmpd="sng" algn="ctr">
          <a:solidFill>
            <a:schemeClr val="bg1"/>
          </a:solidFill>
          <a:prstDash val="solid"/>
          <a:miter lim="800000"/>
        </a:ln>
        <a:effectLst>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l-GR" sz="1900" b="1" kern="1200" dirty="0">
              <a:solidFill>
                <a:schemeClr val="bg1"/>
              </a:solidFill>
            </a:rPr>
            <a:t>Μηνύματα ελέγχου</a:t>
          </a:r>
          <a:endParaRPr lang="el-GR" sz="1900" kern="1200" dirty="0">
            <a:solidFill>
              <a:schemeClr val="bg1"/>
            </a:solidFill>
          </a:endParaRPr>
        </a:p>
      </dsp:txBody>
      <dsp:txXfrm>
        <a:off x="174106" y="1710248"/>
        <a:ext cx="1109350" cy="10169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1FD96-F678-44DE-B7FB-7B972F1B9243}">
      <dsp:nvSpPr>
        <dsp:cNvPr id="0" name=""/>
        <dsp:cNvSpPr/>
      </dsp:nvSpPr>
      <dsp:spPr>
        <a:xfrm>
          <a:off x="400735" y="0"/>
          <a:ext cx="4541672" cy="2533346"/>
        </a:xfrm>
        <a:prstGeom prst="rightArrow">
          <a:avLst/>
        </a:prstGeom>
        <a:solidFill>
          <a:schemeClr val="accent1">
            <a:lumMod val="75000"/>
          </a:schemeClr>
        </a:solidFill>
        <a:ln>
          <a:noFill/>
        </a:ln>
        <a:effectLst/>
      </dsp:spPr>
      <dsp:style>
        <a:lnRef idx="0">
          <a:scrgbClr r="0" g="0" b="0"/>
        </a:lnRef>
        <a:fillRef idx="1">
          <a:scrgbClr r="0" g="0" b="0"/>
        </a:fillRef>
        <a:effectRef idx="0">
          <a:scrgbClr r="0" g="0" b="0"/>
        </a:effectRef>
        <a:fontRef idx="minor"/>
      </dsp:style>
    </dsp:sp>
    <dsp:sp modelId="{1B0F0FE3-8ED5-42F9-966D-A82B8B307DE9}">
      <dsp:nvSpPr>
        <dsp:cNvPr id="0" name=""/>
        <dsp:cNvSpPr/>
      </dsp:nvSpPr>
      <dsp:spPr>
        <a:xfrm>
          <a:off x="1691" y="760003"/>
          <a:ext cx="1718609" cy="1013338"/>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l-GR" sz="1800" b="1" kern="1200"/>
            <a:t>Συναρτήσεις</a:t>
          </a:r>
          <a:endParaRPr lang="el-GR" sz="1800" kern="1200"/>
        </a:p>
      </dsp:txBody>
      <dsp:txXfrm>
        <a:off x="51158" y="809470"/>
        <a:ext cx="1619675" cy="914404"/>
      </dsp:txXfrm>
    </dsp:sp>
    <dsp:sp modelId="{75DCC8D5-616F-4A88-8CBC-11C00FC2B477}">
      <dsp:nvSpPr>
        <dsp:cNvPr id="0" name=""/>
        <dsp:cNvSpPr/>
      </dsp:nvSpPr>
      <dsp:spPr>
        <a:xfrm>
          <a:off x="1812267" y="760003"/>
          <a:ext cx="1718609" cy="1013338"/>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l-GR" sz="1800" b="1" kern="1200" dirty="0"/>
            <a:t>Μακροεντολές</a:t>
          </a:r>
        </a:p>
      </dsp:txBody>
      <dsp:txXfrm>
        <a:off x="1861734" y="809470"/>
        <a:ext cx="1619675" cy="914404"/>
      </dsp:txXfrm>
    </dsp:sp>
    <dsp:sp modelId="{75BFCE6E-10C3-4CCD-885A-2ED9299BD2EC}">
      <dsp:nvSpPr>
        <dsp:cNvPr id="0" name=""/>
        <dsp:cNvSpPr/>
      </dsp:nvSpPr>
      <dsp:spPr>
        <a:xfrm>
          <a:off x="3622842" y="760003"/>
          <a:ext cx="1718609" cy="1013338"/>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l-GR" sz="1800" b="1" kern="1200"/>
            <a:t>Μέθοδοι</a:t>
          </a:r>
          <a:endParaRPr lang="el-GR" sz="1800" kern="1200"/>
        </a:p>
      </dsp:txBody>
      <dsp:txXfrm>
        <a:off x="3672309" y="809470"/>
        <a:ext cx="1619675" cy="914404"/>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a:extLst>
              <a:ext uri="{FF2B5EF4-FFF2-40B4-BE49-F238E27FC236}">
                <a16:creationId xmlns:a16="http://schemas.microsoft.com/office/drawing/2014/main" id="{29CF77B0-42BB-9045-96F2-81B20FCE24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a:extLst>
              <a:ext uri="{FF2B5EF4-FFF2-40B4-BE49-F238E27FC236}">
                <a16:creationId xmlns:a16="http://schemas.microsoft.com/office/drawing/2014/main" id="{FDDE15E2-C7B4-5D21-29FB-2BB72DE445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D95087-6DD3-384A-8B54-92DED79BDF19}" type="datetimeFigureOut">
              <a:rPr lang="el-GR" smtClean="0"/>
              <a:t>12/7/24</a:t>
            </a:fld>
            <a:endParaRPr lang="el-GR"/>
          </a:p>
        </p:txBody>
      </p:sp>
      <p:sp>
        <p:nvSpPr>
          <p:cNvPr id="4" name="Θέση υποσέλιδου 3">
            <a:extLst>
              <a:ext uri="{FF2B5EF4-FFF2-40B4-BE49-F238E27FC236}">
                <a16:creationId xmlns:a16="http://schemas.microsoft.com/office/drawing/2014/main" id="{E127F137-A8ED-34AF-B5F3-1F3E3D12D1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5" name="Θέση αριθμού διαφάνειας 4">
            <a:extLst>
              <a:ext uri="{FF2B5EF4-FFF2-40B4-BE49-F238E27FC236}">
                <a16:creationId xmlns:a16="http://schemas.microsoft.com/office/drawing/2014/main" id="{F3614DA0-D105-3EF3-37D2-5426F458539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002E35-2C00-BD4B-9B60-C043A03B90ED}" type="slidenum">
              <a:rPr lang="el-GR" smtClean="0"/>
              <a:t>‹#›</a:t>
            </a:fld>
            <a:endParaRPr lang="el-GR"/>
          </a:p>
        </p:txBody>
      </p:sp>
    </p:spTree>
    <p:extLst>
      <p:ext uri="{BB962C8B-B14F-4D97-AF65-F5344CB8AC3E}">
        <p14:creationId xmlns:p14="http://schemas.microsoft.com/office/powerpoint/2010/main" val="24197449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400040-1C2F-DD43-A054-14AD71D226AA}" type="datetimeFigureOut">
              <a:rPr lang="el-GR" smtClean="0"/>
              <a:t>12/7/24</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4F91E-DD1D-4F4D-BA75-1132F473D11E}" type="slidenum">
              <a:rPr lang="el-GR" smtClean="0"/>
              <a:t>‹#›</a:t>
            </a:fld>
            <a:endParaRPr lang="el-GR"/>
          </a:p>
        </p:txBody>
      </p:sp>
    </p:spTree>
    <p:extLst>
      <p:ext uri="{BB962C8B-B14F-4D97-AF65-F5344CB8AC3E}">
        <p14:creationId xmlns:p14="http://schemas.microsoft.com/office/powerpoint/2010/main" val="14584887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9744F91E-DD1D-4F4D-BA75-1132F473D11E}" type="slidenum">
              <a:rPr lang="el-GR" smtClean="0"/>
              <a:t>1</a:t>
            </a:fld>
            <a:endParaRPr lang="el-GR"/>
          </a:p>
        </p:txBody>
      </p:sp>
    </p:spTree>
    <p:extLst>
      <p:ext uri="{BB962C8B-B14F-4D97-AF65-F5344CB8AC3E}">
        <p14:creationId xmlns:p14="http://schemas.microsoft.com/office/powerpoint/2010/main" val="3896171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9744F91E-DD1D-4F4D-BA75-1132F473D11E}" type="slidenum">
              <a:rPr lang="el-GR" smtClean="0"/>
              <a:t>23</a:t>
            </a:fld>
            <a:endParaRPr lang="el-GR"/>
          </a:p>
        </p:txBody>
      </p:sp>
    </p:spTree>
    <p:extLst>
      <p:ext uri="{BB962C8B-B14F-4D97-AF65-F5344CB8AC3E}">
        <p14:creationId xmlns:p14="http://schemas.microsoft.com/office/powerpoint/2010/main" val="3626744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9744F91E-DD1D-4F4D-BA75-1132F473D11E}" type="slidenum">
              <a:rPr lang="el-GR" smtClean="0"/>
              <a:t>24</a:t>
            </a:fld>
            <a:endParaRPr lang="el-GR"/>
          </a:p>
        </p:txBody>
      </p:sp>
    </p:spTree>
    <p:extLst>
      <p:ext uri="{BB962C8B-B14F-4D97-AF65-F5344CB8AC3E}">
        <p14:creationId xmlns:p14="http://schemas.microsoft.com/office/powerpoint/2010/main" val="2193692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9744F91E-DD1D-4F4D-BA75-1132F473D11E}" type="slidenum">
              <a:rPr lang="el-GR" smtClean="0"/>
              <a:t>25</a:t>
            </a:fld>
            <a:endParaRPr lang="el-GR"/>
          </a:p>
        </p:txBody>
      </p:sp>
    </p:spTree>
    <p:extLst>
      <p:ext uri="{BB962C8B-B14F-4D97-AF65-F5344CB8AC3E}">
        <p14:creationId xmlns:p14="http://schemas.microsoft.com/office/powerpoint/2010/main" val="1053099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9744F91E-DD1D-4F4D-BA75-1132F473D11E}" type="slidenum">
              <a:rPr lang="el-GR" smtClean="0"/>
              <a:t>26</a:t>
            </a:fld>
            <a:endParaRPr lang="el-GR"/>
          </a:p>
        </p:txBody>
      </p:sp>
    </p:spTree>
    <p:extLst>
      <p:ext uri="{BB962C8B-B14F-4D97-AF65-F5344CB8AC3E}">
        <p14:creationId xmlns:p14="http://schemas.microsoft.com/office/powerpoint/2010/main" val="1294497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9744F91E-DD1D-4F4D-BA75-1132F473D11E}" type="slidenum">
              <a:rPr lang="el-GR" smtClean="0"/>
              <a:t>27</a:t>
            </a:fld>
            <a:endParaRPr lang="el-GR"/>
          </a:p>
        </p:txBody>
      </p:sp>
    </p:spTree>
    <p:extLst>
      <p:ext uri="{BB962C8B-B14F-4D97-AF65-F5344CB8AC3E}">
        <p14:creationId xmlns:p14="http://schemas.microsoft.com/office/powerpoint/2010/main" val="1108586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9744F91E-DD1D-4F4D-BA75-1132F473D11E}" type="slidenum">
              <a:rPr lang="el-GR" smtClean="0"/>
              <a:t>28</a:t>
            </a:fld>
            <a:endParaRPr lang="el-GR"/>
          </a:p>
        </p:txBody>
      </p:sp>
    </p:spTree>
    <p:extLst>
      <p:ext uri="{BB962C8B-B14F-4D97-AF65-F5344CB8AC3E}">
        <p14:creationId xmlns:p14="http://schemas.microsoft.com/office/powerpoint/2010/main" val="4107900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9744F91E-DD1D-4F4D-BA75-1132F473D11E}" type="slidenum">
              <a:rPr lang="el-GR" smtClean="0"/>
              <a:t>31</a:t>
            </a:fld>
            <a:endParaRPr lang="el-GR"/>
          </a:p>
        </p:txBody>
      </p:sp>
    </p:spTree>
    <p:extLst>
      <p:ext uri="{BB962C8B-B14F-4D97-AF65-F5344CB8AC3E}">
        <p14:creationId xmlns:p14="http://schemas.microsoft.com/office/powerpoint/2010/main" val="2322434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DD81178-9A6E-065D-DA3D-7CF7B97E61B3}"/>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897BF082-66A7-7F1A-A66A-23BF07D810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57F34FE6-5A29-7581-81A5-C639175673F1}"/>
              </a:ext>
            </a:extLst>
          </p:cNvPr>
          <p:cNvSpPr>
            <a:spLocks noGrp="1"/>
          </p:cNvSpPr>
          <p:nvPr>
            <p:ph type="dt" sz="half" idx="10"/>
          </p:nvPr>
        </p:nvSpPr>
        <p:spPr/>
        <p:txBody>
          <a:bodyPr/>
          <a:lstStyle/>
          <a:p>
            <a:fld id="{63002CEC-7CEA-DD43-A6E2-89A81A0AC051}" type="datetime1">
              <a:rPr lang="el-GR" smtClean="0"/>
              <a:t>12/7/24</a:t>
            </a:fld>
            <a:endParaRPr lang="el-GR"/>
          </a:p>
        </p:txBody>
      </p:sp>
      <p:sp>
        <p:nvSpPr>
          <p:cNvPr id="5" name="Θέση υποσέλιδου 4">
            <a:extLst>
              <a:ext uri="{FF2B5EF4-FFF2-40B4-BE49-F238E27FC236}">
                <a16:creationId xmlns:a16="http://schemas.microsoft.com/office/drawing/2014/main" id="{39B24310-E094-2EDF-7495-DB15BA81889F}"/>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6DCA403B-EDB4-A8C6-B5D6-75B766BC5324}"/>
              </a:ext>
            </a:extLst>
          </p:cNvPr>
          <p:cNvSpPr>
            <a:spLocks noGrp="1"/>
          </p:cNvSpPr>
          <p:nvPr>
            <p:ph type="sldNum" sz="quarter" idx="12"/>
          </p:nvPr>
        </p:nvSpPr>
        <p:spPr/>
        <p:txBody>
          <a:bodyPr/>
          <a:lstStyle/>
          <a:p>
            <a:fld id="{E70BFB8A-3E57-B840-83AD-C0C5CFBEFED0}" type="slidenum">
              <a:rPr lang="el-GR" smtClean="0"/>
              <a:t>‹#›</a:t>
            </a:fld>
            <a:endParaRPr lang="el-GR"/>
          </a:p>
        </p:txBody>
      </p:sp>
    </p:spTree>
    <p:extLst>
      <p:ext uri="{BB962C8B-B14F-4D97-AF65-F5344CB8AC3E}">
        <p14:creationId xmlns:p14="http://schemas.microsoft.com/office/powerpoint/2010/main" val="149818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F582BC5-CD13-5EB9-611E-6CBB881BDEAD}"/>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2DE6C76A-179D-D0B7-29A5-9EAEBEAFEAD2}"/>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16B5A8E1-C59B-50F5-E90F-4A112AD22DEB}"/>
              </a:ext>
            </a:extLst>
          </p:cNvPr>
          <p:cNvSpPr>
            <a:spLocks noGrp="1"/>
          </p:cNvSpPr>
          <p:nvPr>
            <p:ph type="dt" sz="half" idx="10"/>
          </p:nvPr>
        </p:nvSpPr>
        <p:spPr/>
        <p:txBody>
          <a:bodyPr/>
          <a:lstStyle/>
          <a:p>
            <a:fld id="{AA061775-0113-7F4A-8131-25BCCA6907B0}" type="datetime1">
              <a:rPr lang="el-GR" smtClean="0"/>
              <a:t>12/7/24</a:t>
            </a:fld>
            <a:endParaRPr lang="el-GR"/>
          </a:p>
        </p:txBody>
      </p:sp>
      <p:sp>
        <p:nvSpPr>
          <p:cNvPr id="5" name="Θέση υποσέλιδου 4">
            <a:extLst>
              <a:ext uri="{FF2B5EF4-FFF2-40B4-BE49-F238E27FC236}">
                <a16:creationId xmlns:a16="http://schemas.microsoft.com/office/drawing/2014/main" id="{78A4018B-77BA-C876-6929-6979973345E1}"/>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08CD7F2A-9766-7CF6-3284-AA6F71F409DB}"/>
              </a:ext>
            </a:extLst>
          </p:cNvPr>
          <p:cNvSpPr>
            <a:spLocks noGrp="1"/>
          </p:cNvSpPr>
          <p:nvPr>
            <p:ph type="sldNum" sz="quarter" idx="12"/>
          </p:nvPr>
        </p:nvSpPr>
        <p:spPr/>
        <p:txBody>
          <a:bodyPr/>
          <a:lstStyle/>
          <a:p>
            <a:fld id="{E70BFB8A-3E57-B840-83AD-C0C5CFBEFED0}" type="slidenum">
              <a:rPr lang="el-GR" smtClean="0"/>
              <a:t>‹#›</a:t>
            </a:fld>
            <a:endParaRPr lang="el-GR"/>
          </a:p>
        </p:txBody>
      </p:sp>
    </p:spTree>
    <p:extLst>
      <p:ext uri="{BB962C8B-B14F-4D97-AF65-F5344CB8AC3E}">
        <p14:creationId xmlns:p14="http://schemas.microsoft.com/office/powerpoint/2010/main" val="159273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50CF4248-FA5F-82D1-83E9-6F2C4591C51E}"/>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84A5A7BA-9DDB-C344-1D1A-1A3592F96175}"/>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A657BDFC-1071-DE9C-35C2-04E7A4F2090C}"/>
              </a:ext>
            </a:extLst>
          </p:cNvPr>
          <p:cNvSpPr>
            <a:spLocks noGrp="1"/>
          </p:cNvSpPr>
          <p:nvPr>
            <p:ph type="dt" sz="half" idx="10"/>
          </p:nvPr>
        </p:nvSpPr>
        <p:spPr/>
        <p:txBody>
          <a:bodyPr/>
          <a:lstStyle/>
          <a:p>
            <a:fld id="{FD9217CB-09A3-9A42-A6A5-350DF4BEA7CA}" type="datetime1">
              <a:rPr lang="el-GR" smtClean="0"/>
              <a:t>12/7/24</a:t>
            </a:fld>
            <a:endParaRPr lang="el-GR"/>
          </a:p>
        </p:txBody>
      </p:sp>
      <p:sp>
        <p:nvSpPr>
          <p:cNvPr id="5" name="Θέση υποσέλιδου 4">
            <a:extLst>
              <a:ext uri="{FF2B5EF4-FFF2-40B4-BE49-F238E27FC236}">
                <a16:creationId xmlns:a16="http://schemas.microsoft.com/office/drawing/2014/main" id="{42A049BA-5C75-203B-9EF1-403251990B35}"/>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0AD36134-523C-E09E-FD72-A3D8D9024C1C}"/>
              </a:ext>
            </a:extLst>
          </p:cNvPr>
          <p:cNvSpPr>
            <a:spLocks noGrp="1"/>
          </p:cNvSpPr>
          <p:nvPr>
            <p:ph type="sldNum" sz="quarter" idx="12"/>
          </p:nvPr>
        </p:nvSpPr>
        <p:spPr/>
        <p:txBody>
          <a:bodyPr/>
          <a:lstStyle/>
          <a:p>
            <a:fld id="{E70BFB8A-3E57-B840-83AD-C0C5CFBEFED0}" type="slidenum">
              <a:rPr lang="el-GR" smtClean="0"/>
              <a:t>‹#›</a:t>
            </a:fld>
            <a:endParaRPr lang="el-GR"/>
          </a:p>
        </p:txBody>
      </p:sp>
    </p:spTree>
    <p:extLst>
      <p:ext uri="{BB962C8B-B14F-4D97-AF65-F5344CB8AC3E}">
        <p14:creationId xmlns:p14="http://schemas.microsoft.com/office/powerpoint/2010/main" val="232774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02647B8-5431-F704-3A39-420B571807BB}"/>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3D382F47-D3F3-FFA5-8948-F9D019FF8D37}"/>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F9279301-D9A5-3C7A-A690-D8592E4BB54A}"/>
              </a:ext>
            </a:extLst>
          </p:cNvPr>
          <p:cNvSpPr>
            <a:spLocks noGrp="1"/>
          </p:cNvSpPr>
          <p:nvPr>
            <p:ph type="dt" sz="half" idx="10"/>
          </p:nvPr>
        </p:nvSpPr>
        <p:spPr/>
        <p:txBody>
          <a:bodyPr/>
          <a:lstStyle/>
          <a:p>
            <a:fld id="{2975AD12-3BF5-A544-BB2D-E61922FBA51B}" type="datetime1">
              <a:rPr lang="el-GR" smtClean="0"/>
              <a:t>12/7/24</a:t>
            </a:fld>
            <a:endParaRPr lang="el-GR"/>
          </a:p>
        </p:txBody>
      </p:sp>
      <p:sp>
        <p:nvSpPr>
          <p:cNvPr id="5" name="Θέση υποσέλιδου 4">
            <a:extLst>
              <a:ext uri="{FF2B5EF4-FFF2-40B4-BE49-F238E27FC236}">
                <a16:creationId xmlns:a16="http://schemas.microsoft.com/office/drawing/2014/main" id="{00C8B9D9-54E4-024B-97FA-622EE4F4CA56}"/>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0428C29C-C198-BF39-D88B-B58BAD63A52C}"/>
              </a:ext>
            </a:extLst>
          </p:cNvPr>
          <p:cNvSpPr>
            <a:spLocks noGrp="1"/>
          </p:cNvSpPr>
          <p:nvPr>
            <p:ph type="sldNum" sz="quarter" idx="12"/>
          </p:nvPr>
        </p:nvSpPr>
        <p:spPr/>
        <p:txBody>
          <a:bodyPr/>
          <a:lstStyle/>
          <a:p>
            <a:fld id="{E70BFB8A-3E57-B840-83AD-C0C5CFBEFED0}" type="slidenum">
              <a:rPr lang="el-GR" smtClean="0"/>
              <a:t>‹#›</a:t>
            </a:fld>
            <a:endParaRPr lang="el-GR"/>
          </a:p>
        </p:txBody>
      </p:sp>
    </p:spTree>
    <p:extLst>
      <p:ext uri="{BB962C8B-B14F-4D97-AF65-F5344CB8AC3E}">
        <p14:creationId xmlns:p14="http://schemas.microsoft.com/office/powerpoint/2010/main" val="353376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2292E84-9599-051D-437D-3204D1072663}"/>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7D39B537-8CE2-1514-1EE8-3DEBB0DBCE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29A0AB80-256F-29DE-F1AD-155F5198BB18}"/>
              </a:ext>
            </a:extLst>
          </p:cNvPr>
          <p:cNvSpPr>
            <a:spLocks noGrp="1"/>
          </p:cNvSpPr>
          <p:nvPr>
            <p:ph type="dt" sz="half" idx="10"/>
          </p:nvPr>
        </p:nvSpPr>
        <p:spPr/>
        <p:txBody>
          <a:bodyPr/>
          <a:lstStyle/>
          <a:p>
            <a:fld id="{8B2124CB-1F30-134C-AF84-551D9E2450DB}" type="datetime1">
              <a:rPr lang="el-GR" smtClean="0"/>
              <a:t>12/7/24</a:t>
            </a:fld>
            <a:endParaRPr lang="el-GR"/>
          </a:p>
        </p:txBody>
      </p:sp>
      <p:sp>
        <p:nvSpPr>
          <p:cNvPr id="5" name="Θέση υποσέλιδου 4">
            <a:extLst>
              <a:ext uri="{FF2B5EF4-FFF2-40B4-BE49-F238E27FC236}">
                <a16:creationId xmlns:a16="http://schemas.microsoft.com/office/drawing/2014/main" id="{1107FC09-DDC3-0365-6814-1BF68FB39474}"/>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BD64D786-0252-2888-AD03-ABBF4F73C00C}"/>
              </a:ext>
            </a:extLst>
          </p:cNvPr>
          <p:cNvSpPr>
            <a:spLocks noGrp="1"/>
          </p:cNvSpPr>
          <p:nvPr>
            <p:ph type="sldNum" sz="quarter" idx="12"/>
          </p:nvPr>
        </p:nvSpPr>
        <p:spPr/>
        <p:txBody>
          <a:bodyPr/>
          <a:lstStyle/>
          <a:p>
            <a:fld id="{E70BFB8A-3E57-B840-83AD-C0C5CFBEFED0}" type="slidenum">
              <a:rPr lang="el-GR" smtClean="0"/>
              <a:t>‹#›</a:t>
            </a:fld>
            <a:endParaRPr lang="el-GR"/>
          </a:p>
        </p:txBody>
      </p:sp>
    </p:spTree>
    <p:extLst>
      <p:ext uri="{BB962C8B-B14F-4D97-AF65-F5344CB8AC3E}">
        <p14:creationId xmlns:p14="http://schemas.microsoft.com/office/powerpoint/2010/main" val="877770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640FF1F-739F-806C-EB64-2C2B6349E620}"/>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3B054FC3-82AF-6B4B-F120-3957BCE9F83D}"/>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FCE7E36A-C45E-F9B5-6EAF-A709650B56C4}"/>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60695558-7EF2-2DBF-90C4-F1493ECC29C0}"/>
              </a:ext>
            </a:extLst>
          </p:cNvPr>
          <p:cNvSpPr>
            <a:spLocks noGrp="1"/>
          </p:cNvSpPr>
          <p:nvPr>
            <p:ph type="dt" sz="half" idx="10"/>
          </p:nvPr>
        </p:nvSpPr>
        <p:spPr/>
        <p:txBody>
          <a:bodyPr/>
          <a:lstStyle/>
          <a:p>
            <a:fld id="{1464F1F4-1822-8F46-A8B5-23ED9AD00678}" type="datetime1">
              <a:rPr lang="el-GR" smtClean="0"/>
              <a:t>12/7/24</a:t>
            </a:fld>
            <a:endParaRPr lang="el-GR"/>
          </a:p>
        </p:txBody>
      </p:sp>
      <p:sp>
        <p:nvSpPr>
          <p:cNvPr id="6" name="Θέση υποσέλιδου 5">
            <a:extLst>
              <a:ext uri="{FF2B5EF4-FFF2-40B4-BE49-F238E27FC236}">
                <a16:creationId xmlns:a16="http://schemas.microsoft.com/office/drawing/2014/main" id="{081CBC8A-439F-C993-442C-A8C3B8EE300A}"/>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AFBFF8FF-22B8-EA71-D786-0CD1E5C7884E}"/>
              </a:ext>
            </a:extLst>
          </p:cNvPr>
          <p:cNvSpPr>
            <a:spLocks noGrp="1"/>
          </p:cNvSpPr>
          <p:nvPr>
            <p:ph type="sldNum" sz="quarter" idx="12"/>
          </p:nvPr>
        </p:nvSpPr>
        <p:spPr/>
        <p:txBody>
          <a:bodyPr/>
          <a:lstStyle/>
          <a:p>
            <a:fld id="{E70BFB8A-3E57-B840-83AD-C0C5CFBEFED0}" type="slidenum">
              <a:rPr lang="el-GR" smtClean="0"/>
              <a:t>‹#›</a:t>
            </a:fld>
            <a:endParaRPr lang="el-GR"/>
          </a:p>
        </p:txBody>
      </p:sp>
    </p:spTree>
    <p:extLst>
      <p:ext uri="{BB962C8B-B14F-4D97-AF65-F5344CB8AC3E}">
        <p14:creationId xmlns:p14="http://schemas.microsoft.com/office/powerpoint/2010/main" val="2189585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6CA4C90-DA1E-D599-CAC6-327DFE0A949B}"/>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2C90FF26-4B6C-D721-FF76-6C2AA56588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05FFF0B7-62B1-958E-989B-921E30F0F185}"/>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C9F8F748-200B-3953-D407-73FFF91882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809B2BC4-2100-7A43-F840-B96C1C4B16A1}"/>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100639EC-E619-127A-E0A2-B73DCC12AA97}"/>
              </a:ext>
            </a:extLst>
          </p:cNvPr>
          <p:cNvSpPr>
            <a:spLocks noGrp="1"/>
          </p:cNvSpPr>
          <p:nvPr>
            <p:ph type="dt" sz="half" idx="10"/>
          </p:nvPr>
        </p:nvSpPr>
        <p:spPr/>
        <p:txBody>
          <a:bodyPr/>
          <a:lstStyle/>
          <a:p>
            <a:fld id="{891BE105-4BE3-C14B-BFAF-D58EF2B5061D}" type="datetime1">
              <a:rPr lang="el-GR" smtClean="0"/>
              <a:t>12/7/24</a:t>
            </a:fld>
            <a:endParaRPr lang="el-GR"/>
          </a:p>
        </p:txBody>
      </p:sp>
      <p:sp>
        <p:nvSpPr>
          <p:cNvPr id="8" name="Θέση υποσέλιδου 7">
            <a:extLst>
              <a:ext uri="{FF2B5EF4-FFF2-40B4-BE49-F238E27FC236}">
                <a16:creationId xmlns:a16="http://schemas.microsoft.com/office/drawing/2014/main" id="{2A58FF41-E813-FE97-FEA7-EB2DD26CB30D}"/>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BF7DEDB5-F368-5A05-560A-ED007CF3DF3C}"/>
              </a:ext>
            </a:extLst>
          </p:cNvPr>
          <p:cNvSpPr>
            <a:spLocks noGrp="1"/>
          </p:cNvSpPr>
          <p:nvPr>
            <p:ph type="sldNum" sz="quarter" idx="12"/>
          </p:nvPr>
        </p:nvSpPr>
        <p:spPr/>
        <p:txBody>
          <a:bodyPr/>
          <a:lstStyle/>
          <a:p>
            <a:fld id="{E70BFB8A-3E57-B840-83AD-C0C5CFBEFED0}" type="slidenum">
              <a:rPr lang="el-GR" smtClean="0"/>
              <a:t>‹#›</a:t>
            </a:fld>
            <a:endParaRPr lang="el-GR"/>
          </a:p>
        </p:txBody>
      </p:sp>
    </p:spTree>
    <p:extLst>
      <p:ext uri="{BB962C8B-B14F-4D97-AF65-F5344CB8AC3E}">
        <p14:creationId xmlns:p14="http://schemas.microsoft.com/office/powerpoint/2010/main" val="1186621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35DFE8F-8747-73F6-0BC7-E0333A491FED}"/>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AA6BBC55-AC5D-CD8B-E444-BAC6AFEB53A8}"/>
              </a:ext>
            </a:extLst>
          </p:cNvPr>
          <p:cNvSpPr>
            <a:spLocks noGrp="1"/>
          </p:cNvSpPr>
          <p:nvPr>
            <p:ph type="dt" sz="half" idx="10"/>
          </p:nvPr>
        </p:nvSpPr>
        <p:spPr/>
        <p:txBody>
          <a:bodyPr/>
          <a:lstStyle/>
          <a:p>
            <a:fld id="{7F1E857E-BD56-3249-B4AD-0015E2FBFFB4}" type="datetime1">
              <a:rPr lang="el-GR" smtClean="0"/>
              <a:t>12/7/24</a:t>
            </a:fld>
            <a:endParaRPr lang="el-GR"/>
          </a:p>
        </p:txBody>
      </p:sp>
      <p:sp>
        <p:nvSpPr>
          <p:cNvPr id="4" name="Θέση υποσέλιδου 3">
            <a:extLst>
              <a:ext uri="{FF2B5EF4-FFF2-40B4-BE49-F238E27FC236}">
                <a16:creationId xmlns:a16="http://schemas.microsoft.com/office/drawing/2014/main" id="{2268AE73-65F5-3E76-386C-7ADF7D3DACC6}"/>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765AE7BB-A87F-FA5D-151C-10905F9BCB8D}"/>
              </a:ext>
            </a:extLst>
          </p:cNvPr>
          <p:cNvSpPr>
            <a:spLocks noGrp="1"/>
          </p:cNvSpPr>
          <p:nvPr>
            <p:ph type="sldNum" sz="quarter" idx="12"/>
          </p:nvPr>
        </p:nvSpPr>
        <p:spPr/>
        <p:txBody>
          <a:bodyPr/>
          <a:lstStyle/>
          <a:p>
            <a:fld id="{E70BFB8A-3E57-B840-83AD-C0C5CFBEFED0}" type="slidenum">
              <a:rPr lang="el-GR" smtClean="0"/>
              <a:t>‹#›</a:t>
            </a:fld>
            <a:endParaRPr lang="el-GR"/>
          </a:p>
        </p:txBody>
      </p:sp>
    </p:spTree>
    <p:extLst>
      <p:ext uri="{BB962C8B-B14F-4D97-AF65-F5344CB8AC3E}">
        <p14:creationId xmlns:p14="http://schemas.microsoft.com/office/powerpoint/2010/main" val="1232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755F46AC-ACE0-40A4-B754-F2C3EFF2DFAD}"/>
              </a:ext>
            </a:extLst>
          </p:cNvPr>
          <p:cNvSpPr>
            <a:spLocks noGrp="1"/>
          </p:cNvSpPr>
          <p:nvPr>
            <p:ph type="dt" sz="half" idx="10"/>
          </p:nvPr>
        </p:nvSpPr>
        <p:spPr/>
        <p:txBody>
          <a:bodyPr/>
          <a:lstStyle/>
          <a:p>
            <a:fld id="{110A6279-A9F9-5441-AC0A-B3EB02BC04D7}" type="datetime1">
              <a:rPr lang="el-GR" smtClean="0"/>
              <a:t>12/7/24</a:t>
            </a:fld>
            <a:endParaRPr lang="el-GR"/>
          </a:p>
        </p:txBody>
      </p:sp>
      <p:sp>
        <p:nvSpPr>
          <p:cNvPr id="3" name="Θέση υποσέλιδου 2">
            <a:extLst>
              <a:ext uri="{FF2B5EF4-FFF2-40B4-BE49-F238E27FC236}">
                <a16:creationId xmlns:a16="http://schemas.microsoft.com/office/drawing/2014/main" id="{B880720F-BC55-87C8-E17A-F3EC9EB662A5}"/>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FDB840B5-6A10-18EE-D90B-A8F2D34A768D}"/>
              </a:ext>
            </a:extLst>
          </p:cNvPr>
          <p:cNvSpPr>
            <a:spLocks noGrp="1"/>
          </p:cNvSpPr>
          <p:nvPr>
            <p:ph type="sldNum" sz="quarter" idx="12"/>
          </p:nvPr>
        </p:nvSpPr>
        <p:spPr/>
        <p:txBody>
          <a:bodyPr/>
          <a:lstStyle/>
          <a:p>
            <a:fld id="{E70BFB8A-3E57-B840-83AD-C0C5CFBEFED0}" type="slidenum">
              <a:rPr lang="el-GR" smtClean="0"/>
              <a:t>‹#›</a:t>
            </a:fld>
            <a:endParaRPr lang="el-GR"/>
          </a:p>
        </p:txBody>
      </p:sp>
    </p:spTree>
    <p:extLst>
      <p:ext uri="{BB962C8B-B14F-4D97-AF65-F5344CB8AC3E}">
        <p14:creationId xmlns:p14="http://schemas.microsoft.com/office/powerpoint/2010/main" val="899714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C08AB54-81D2-5648-34B7-E5BC07993B24}"/>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B525A29E-B397-8AE7-5E34-7F7F52FDFA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87CC4656-1092-2007-5834-FF41BE0B4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BDD1989F-494D-7054-5570-181319D062A2}"/>
              </a:ext>
            </a:extLst>
          </p:cNvPr>
          <p:cNvSpPr>
            <a:spLocks noGrp="1"/>
          </p:cNvSpPr>
          <p:nvPr>
            <p:ph type="dt" sz="half" idx="10"/>
          </p:nvPr>
        </p:nvSpPr>
        <p:spPr/>
        <p:txBody>
          <a:bodyPr/>
          <a:lstStyle/>
          <a:p>
            <a:fld id="{2D95DA47-D616-C24E-8DCF-1CA5E5940B08}" type="datetime1">
              <a:rPr lang="el-GR" smtClean="0"/>
              <a:t>12/7/24</a:t>
            </a:fld>
            <a:endParaRPr lang="el-GR"/>
          </a:p>
        </p:txBody>
      </p:sp>
      <p:sp>
        <p:nvSpPr>
          <p:cNvPr id="6" name="Θέση υποσέλιδου 5">
            <a:extLst>
              <a:ext uri="{FF2B5EF4-FFF2-40B4-BE49-F238E27FC236}">
                <a16:creationId xmlns:a16="http://schemas.microsoft.com/office/drawing/2014/main" id="{AEE4B9ED-83B3-49AD-45C9-0BDB9CDD239D}"/>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8001036A-F677-89F7-2015-4FC2B41A723A}"/>
              </a:ext>
            </a:extLst>
          </p:cNvPr>
          <p:cNvSpPr>
            <a:spLocks noGrp="1"/>
          </p:cNvSpPr>
          <p:nvPr>
            <p:ph type="sldNum" sz="quarter" idx="12"/>
          </p:nvPr>
        </p:nvSpPr>
        <p:spPr/>
        <p:txBody>
          <a:bodyPr/>
          <a:lstStyle/>
          <a:p>
            <a:fld id="{E70BFB8A-3E57-B840-83AD-C0C5CFBEFED0}" type="slidenum">
              <a:rPr lang="el-GR" smtClean="0"/>
              <a:t>‹#›</a:t>
            </a:fld>
            <a:endParaRPr lang="el-GR"/>
          </a:p>
        </p:txBody>
      </p:sp>
    </p:spTree>
    <p:extLst>
      <p:ext uri="{BB962C8B-B14F-4D97-AF65-F5344CB8AC3E}">
        <p14:creationId xmlns:p14="http://schemas.microsoft.com/office/powerpoint/2010/main" val="370284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95CF263-70B9-2D6F-1307-C4AA5E03646B}"/>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68D71A67-EA79-16E1-6C2E-FE18BDAF4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19B668A4-A366-0AF7-BA61-BB301390E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E59E14BD-B76B-D08E-829A-7AAB43A972AB}"/>
              </a:ext>
            </a:extLst>
          </p:cNvPr>
          <p:cNvSpPr>
            <a:spLocks noGrp="1"/>
          </p:cNvSpPr>
          <p:nvPr>
            <p:ph type="dt" sz="half" idx="10"/>
          </p:nvPr>
        </p:nvSpPr>
        <p:spPr/>
        <p:txBody>
          <a:bodyPr/>
          <a:lstStyle/>
          <a:p>
            <a:fld id="{69ABBF04-EA13-354A-A20F-8999A41526C4}" type="datetime1">
              <a:rPr lang="el-GR" smtClean="0"/>
              <a:t>12/7/24</a:t>
            </a:fld>
            <a:endParaRPr lang="el-GR"/>
          </a:p>
        </p:txBody>
      </p:sp>
      <p:sp>
        <p:nvSpPr>
          <p:cNvPr id="6" name="Θέση υποσέλιδου 5">
            <a:extLst>
              <a:ext uri="{FF2B5EF4-FFF2-40B4-BE49-F238E27FC236}">
                <a16:creationId xmlns:a16="http://schemas.microsoft.com/office/drawing/2014/main" id="{0333DB73-F451-1C53-5BBF-662B32553A69}"/>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5027E665-27E4-655F-E157-3D56A73D7790}"/>
              </a:ext>
            </a:extLst>
          </p:cNvPr>
          <p:cNvSpPr>
            <a:spLocks noGrp="1"/>
          </p:cNvSpPr>
          <p:nvPr>
            <p:ph type="sldNum" sz="quarter" idx="12"/>
          </p:nvPr>
        </p:nvSpPr>
        <p:spPr/>
        <p:txBody>
          <a:bodyPr/>
          <a:lstStyle/>
          <a:p>
            <a:fld id="{E70BFB8A-3E57-B840-83AD-C0C5CFBEFED0}" type="slidenum">
              <a:rPr lang="el-GR" smtClean="0"/>
              <a:t>‹#›</a:t>
            </a:fld>
            <a:endParaRPr lang="el-GR"/>
          </a:p>
        </p:txBody>
      </p:sp>
    </p:spTree>
    <p:extLst>
      <p:ext uri="{BB962C8B-B14F-4D97-AF65-F5344CB8AC3E}">
        <p14:creationId xmlns:p14="http://schemas.microsoft.com/office/powerpoint/2010/main" val="302002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B4209057-0967-22D7-8308-F905C45BFC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4F13AE46-D616-A70B-29AD-8D266B8BFF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F5F680BE-E6A3-16BB-F6E3-29019263AC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F825A1-0D7F-D348-B416-CC9AFF7F8827}" type="datetime1">
              <a:rPr lang="el-GR" smtClean="0"/>
              <a:t>12/7/24</a:t>
            </a:fld>
            <a:endParaRPr lang="el-GR"/>
          </a:p>
        </p:txBody>
      </p:sp>
      <p:sp>
        <p:nvSpPr>
          <p:cNvPr id="5" name="Θέση υποσέλιδου 4">
            <a:extLst>
              <a:ext uri="{FF2B5EF4-FFF2-40B4-BE49-F238E27FC236}">
                <a16:creationId xmlns:a16="http://schemas.microsoft.com/office/drawing/2014/main" id="{2D16556B-A443-DB0F-5958-EC883D7ACF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D44A3A39-F98A-A259-B7F2-F6792CA634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0BFB8A-3E57-B840-83AD-C0C5CFBEFED0}" type="slidenum">
              <a:rPr lang="el-GR" smtClean="0"/>
              <a:t>‹#›</a:t>
            </a:fld>
            <a:endParaRPr lang="el-GR"/>
          </a:p>
        </p:txBody>
      </p:sp>
    </p:spTree>
    <p:extLst>
      <p:ext uri="{BB962C8B-B14F-4D97-AF65-F5344CB8AC3E}">
        <p14:creationId xmlns:p14="http://schemas.microsoft.com/office/powerpoint/2010/main" val="2551416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freebsd.org/src.gi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Εικόνα 9" descr="Εικόνα που περιέχει σκίτσο/σχέδιο, ζωγραφιά, πτηνό, τέχνη&#10;&#10;Περιγραφή που δημιουργήθηκε αυτόματα">
            <a:extLst>
              <a:ext uri="{FF2B5EF4-FFF2-40B4-BE49-F238E27FC236}">
                <a16:creationId xmlns:a16="http://schemas.microsoft.com/office/drawing/2014/main" id="{927A9266-785C-2A3E-DAD0-5D0C11C97114}"/>
              </a:ext>
            </a:extLst>
          </p:cNvPr>
          <p:cNvPicPr>
            <a:picLocks noChangeAspect="1"/>
          </p:cNvPicPr>
          <p:nvPr/>
        </p:nvPicPr>
        <p:blipFill>
          <a:blip r:embed="rId3"/>
          <a:stretch>
            <a:fillRect/>
          </a:stretch>
        </p:blipFill>
        <p:spPr>
          <a:xfrm>
            <a:off x="-6929" y="6217559"/>
            <a:ext cx="586989" cy="640441"/>
          </a:xfrm>
          <a:prstGeom prst="rect">
            <a:avLst/>
          </a:prstGeom>
        </p:spPr>
      </p:pic>
      <p:sp>
        <p:nvSpPr>
          <p:cNvPr id="17" name="Rectangle 17">
            <a:extLst>
              <a:ext uri="{FF2B5EF4-FFF2-40B4-BE49-F238E27FC236}">
                <a16:creationId xmlns:a16="http://schemas.microsoft.com/office/drawing/2014/main" id="{CCDB4930-BBA8-E5F2-DD8B-E301C82138AC}"/>
              </a:ext>
            </a:extLst>
          </p:cNvPr>
          <p:cNvSpPr>
            <a:spLocks noChangeArrowheads="1"/>
          </p:cNvSpPr>
          <p:nvPr/>
        </p:nvSpPr>
        <p:spPr bwMode="auto">
          <a:xfrm>
            <a:off x="11312029" y="0"/>
            <a:ext cx="640441" cy="6858000"/>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18" name="Rectangle 17">
            <a:extLst>
              <a:ext uri="{FF2B5EF4-FFF2-40B4-BE49-F238E27FC236}">
                <a16:creationId xmlns:a16="http://schemas.microsoft.com/office/drawing/2014/main" id="{746AFDA9-85A8-35A7-4617-81252132A9C6}"/>
              </a:ext>
            </a:extLst>
          </p:cNvPr>
          <p:cNvSpPr>
            <a:spLocks noChangeArrowheads="1"/>
          </p:cNvSpPr>
          <p:nvPr/>
        </p:nvSpPr>
        <p:spPr bwMode="auto">
          <a:xfrm>
            <a:off x="9987527" y="1712728"/>
            <a:ext cx="640441" cy="5145272"/>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pic>
        <p:nvPicPr>
          <p:cNvPr id="6" name="Εικόνα 5" descr="Εικόνα που περιέχει κείμενο&#10;&#10;Περιγραφή που δημιουργήθηκε αυτόματα">
            <a:extLst>
              <a:ext uri="{FF2B5EF4-FFF2-40B4-BE49-F238E27FC236}">
                <a16:creationId xmlns:a16="http://schemas.microsoft.com/office/drawing/2014/main" id="{1DA3D960-106D-F376-3B8A-F9E0A9B1811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9511254" y="0"/>
            <a:ext cx="1588417" cy="1712728"/>
          </a:xfrm>
          <a:prstGeom prst="rect">
            <a:avLst/>
          </a:prstGeom>
          <a:ln w="28575">
            <a:noFill/>
          </a:ln>
        </p:spPr>
      </p:pic>
      <p:sp>
        <p:nvSpPr>
          <p:cNvPr id="19" name="Rectangle 17">
            <a:extLst>
              <a:ext uri="{FF2B5EF4-FFF2-40B4-BE49-F238E27FC236}">
                <a16:creationId xmlns:a16="http://schemas.microsoft.com/office/drawing/2014/main" id="{B023C7DA-57D0-5A3F-2F69-B4DCF882FF9D}"/>
              </a:ext>
            </a:extLst>
          </p:cNvPr>
          <p:cNvSpPr>
            <a:spLocks noChangeArrowheads="1"/>
          </p:cNvSpPr>
          <p:nvPr/>
        </p:nvSpPr>
        <p:spPr bwMode="auto">
          <a:xfrm>
            <a:off x="9863992" y="2453784"/>
            <a:ext cx="217248" cy="3440513"/>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21" name="Rectangle 17">
            <a:extLst>
              <a:ext uri="{FF2B5EF4-FFF2-40B4-BE49-F238E27FC236}">
                <a16:creationId xmlns:a16="http://schemas.microsoft.com/office/drawing/2014/main" id="{299620EF-C04E-D05D-6EBD-E0DB62435AF7}"/>
              </a:ext>
            </a:extLst>
          </p:cNvPr>
          <p:cNvSpPr>
            <a:spLocks noChangeArrowheads="1"/>
          </p:cNvSpPr>
          <p:nvPr/>
        </p:nvSpPr>
        <p:spPr bwMode="auto">
          <a:xfrm>
            <a:off x="11909097" y="3798405"/>
            <a:ext cx="186266" cy="2915553"/>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22" name="Rectangle 17">
            <a:extLst>
              <a:ext uri="{FF2B5EF4-FFF2-40B4-BE49-F238E27FC236}">
                <a16:creationId xmlns:a16="http://schemas.microsoft.com/office/drawing/2014/main" id="{3F9FF791-FA74-97B7-245B-E3A3FC836678}"/>
              </a:ext>
            </a:extLst>
          </p:cNvPr>
          <p:cNvSpPr>
            <a:spLocks noChangeArrowheads="1"/>
          </p:cNvSpPr>
          <p:nvPr/>
        </p:nvSpPr>
        <p:spPr bwMode="auto">
          <a:xfrm>
            <a:off x="10534255" y="1966256"/>
            <a:ext cx="217248" cy="3440513"/>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23" name="Rectangle 17">
            <a:extLst>
              <a:ext uri="{FF2B5EF4-FFF2-40B4-BE49-F238E27FC236}">
                <a16:creationId xmlns:a16="http://schemas.microsoft.com/office/drawing/2014/main" id="{04CA126C-5BE0-CFAD-8531-3E627B3386C8}"/>
              </a:ext>
            </a:extLst>
          </p:cNvPr>
          <p:cNvSpPr>
            <a:spLocks noChangeArrowheads="1"/>
          </p:cNvSpPr>
          <p:nvPr/>
        </p:nvSpPr>
        <p:spPr bwMode="auto">
          <a:xfrm>
            <a:off x="11159159" y="1"/>
            <a:ext cx="305740" cy="291721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25" name="TextBox 24">
            <a:extLst>
              <a:ext uri="{FF2B5EF4-FFF2-40B4-BE49-F238E27FC236}">
                <a16:creationId xmlns:a16="http://schemas.microsoft.com/office/drawing/2014/main" id="{578A8556-C828-E7C4-DA4A-CA3A595D1A1B}"/>
              </a:ext>
            </a:extLst>
          </p:cNvPr>
          <p:cNvSpPr txBox="1"/>
          <p:nvPr/>
        </p:nvSpPr>
        <p:spPr>
          <a:xfrm>
            <a:off x="1552340" y="2917215"/>
            <a:ext cx="7627591" cy="2610843"/>
          </a:xfrm>
          <a:prstGeom prst="rect">
            <a:avLst/>
          </a:prstGeom>
          <a:noFill/>
          <a:ln w="60325" cap="rnd" cmpd="dbl">
            <a:gradFill>
              <a:gsLst>
                <a:gs pos="41000">
                  <a:schemeClr val="accent1">
                    <a:lumMod val="68000"/>
                    <a:lumOff val="32000"/>
                    <a:alpha val="70972"/>
                  </a:schemeClr>
                </a:gs>
                <a:gs pos="69375">
                  <a:schemeClr val="accent1">
                    <a:lumMod val="75000"/>
                  </a:schemeClr>
                </a:gs>
                <a:gs pos="64750">
                  <a:schemeClr val="accent1">
                    <a:lumMod val="75000"/>
                  </a:schemeClr>
                </a:gs>
                <a:gs pos="55500">
                  <a:schemeClr val="accent1">
                    <a:lumMod val="50000"/>
                  </a:schemeClr>
                </a:gs>
                <a:gs pos="37000">
                  <a:srgbClr val="667CA4"/>
                </a:gs>
                <a:gs pos="0">
                  <a:schemeClr val="accent1">
                    <a:lumMod val="50000"/>
                  </a:schemeClr>
                </a:gs>
                <a:gs pos="63000">
                  <a:schemeClr val="accent1">
                    <a:lumMod val="50000"/>
                  </a:schemeClr>
                </a:gs>
                <a:gs pos="67000">
                  <a:schemeClr val="accent1">
                    <a:lumMod val="75000"/>
                  </a:schemeClr>
                </a:gs>
                <a:gs pos="100000">
                  <a:schemeClr val="accent1">
                    <a:lumMod val="75000"/>
                  </a:schemeClr>
                </a:gs>
              </a:gsLst>
              <a:lin ang="5400000" scaled="1"/>
            </a:gradFill>
            <a:round/>
          </a:ln>
        </p:spPr>
        <p:txBody>
          <a:bodyPr wrap="square" rtlCol="0">
            <a:spAutoFit/>
          </a:bodyPr>
          <a:lstStyle/>
          <a:p>
            <a:pPr>
              <a:lnSpc>
                <a:spcPct val="150000"/>
              </a:lnSpc>
            </a:pPr>
            <a:r>
              <a:rPr lang="el-GR" sz="2800" b="1" dirty="0">
                <a:solidFill>
                  <a:srgbClr val="002060"/>
                </a:solidFill>
                <a:effectLst/>
              </a:rPr>
              <a:t>Παρουσίαση διπλωματικής εργασίας</a:t>
            </a:r>
          </a:p>
          <a:p>
            <a:pPr>
              <a:lnSpc>
                <a:spcPct val="150000"/>
              </a:lnSpc>
            </a:pPr>
            <a:r>
              <a:rPr lang="el-GR" sz="2800" b="1" dirty="0">
                <a:solidFill>
                  <a:srgbClr val="002060"/>
                </a:solidFill>
                <a:effectLst/>
              </a:rPr>
              <a:t>Επιβλέπων Καθηγητής: Παπαπέτρου Ευάγγελος</a:t>
            </a:r>
          </a:p>
          <a:p>
            <a:pPr>
              <a:lnSpc>
                <a:spcPct val="150000"/>
              </a:lnSpc>
            </a:pPr>
            <a:r>
              <a:rPr lang="el-GR" sz="2800" b="1" dirty="0">
                <a:solidFill>
                  <a:srgbClr val="002060"/>
                </a:solidFill>
                <a:effectLst/>
              </a:rPr>
              <a:t>Φοιτητής: Καζακίδης Θεοχάρης</a:t>
            </a:r>
          </a:p>
          <a:p>
            <a:pPr>
              <a:lnSpc>
                <a:spcPct val="150000"/>
              </a:lnSpc>
            </a:pPr>
            <a:r>
              <a:rPr lang="el-GR" sz="2800" b="1" dirty="0">
                <a:solidFill>
                  <a:srgbClr val="002060"/>
                </a:solidFill>
                <a:effectLst/>
              </a:rPr>
              <a:t>Ιωάννινα, 2024 </a:t>
            </a:r>
            <a:r>
              <a:rPr lang="el-GR" sz="2800" b="1" dirty="0">
                <a:solidFill>
                  <a:srgbClr val="000000"/>
                </a:solidFill>
                <a:effectLst/>
              </a:rPr>
              <a:t> </a:t>
            </a:r>
          </a:p>
        </p:txBody>
      </p:sp>
      <p:sp>
        <p:nvSpPr>
          <p:cNvPr id="2" name="Rectangle 17">
            <a:extLst>
              <a:ext uri="{FF2B5EF4-FFF2-40B4-BE49-F238E27FC236}">
                <a16:creationId xmlns:a16="http://schemas.microsoft.com/office/drawing/2014/main" id="{7AECF5EE-8ECD-9316-7549-E46E5E48C264}"/>
              </a:ext>
            </a:extLst>
          </p:cNvPr>
          <p:cNvSpPr>
            <a:spLocks noChangeArrowheads="1"/>
          </p:cNvSpPr>
          <p:nvPr/>
        </p:nvSpPr>
        <p:spPr bwMode="auto">
          <a:xfrm rot="16200000">
            <a:off x="5094084" y="1888581"/>
            <a:ext cx="424424" cy="9514413"/>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4" name="TextBox 3">
            <a:extLst>
              <a:ext uri="{FF2B5EF4-FFF2-40B4-BE49-F238E27FC236}">
                <a16:creationId xmlns:a16="http://schemas.microsoft.com/office/drawing/2014/main" id="{F36A63B5-A7B0-B9E6-CFDB-C0CD5F724064}"/>
              </a:ext>
            </a:extLst>
          </p:cNvPr>
          <p:cNvSpPr txBox="1"/>
          <p:nvPr/>
        </p:nvSpPr>
        <p:spPr>
          <a:xfrm>
            <a:off x="1564032" y="16087"/>
            <a:ext cx="6727315" cy="1754326"/>
          </a:xfrm>
          <a:prstGeom prst="rect">
            <a:avLst/>
          </a:prstGeom>
          <a:noFill/>
        </p:spPr>
        <p:txBody>
          <a:bodyPr wrap="square" rtlCol="0">
            <a:spAutoFit/>
          </a:bodyPr>
          <a:lstStyle/>
          <a:p>
            <a:pPr algn="ctr"/>
            <a:r>
              <a:rPr lang="el-GR" sz="3600" b="1" dirty="0">
                <a:solidFill>
                  <a:srgbClr val="002060"/>
                </a:solidFill>
              </a:rPr>
              <a:t>Δικτυακός προγραμματισμός στον πυρήνα του λειτουργικού συστήματος (</a:t>
            </a:r>
            <a:r>
              <a:rPr lang="en" sz="3600" b="1" dirty="0">
                <a:solidFill>
                  <a:srgbClr val="002060"/>
                </a:solidFill>
              </a:rPr>
              <a:t>Kernel)</a:t>
            </a:r>
          </a:p>
        </p:txBody>
      </p:sp>
      <p:sp>
        <p:nvSpPr>
          <p:cNvPr id="11" name="Rectangle 17">
            <a:extLst>
              <a:ext uri="{FF2B5EF4-FFF2-40B4-BE49-F238E27FC236}">
                <a16:creationId xmlns:a16="http://schemas.microsoft.com/office/drawing/2014/main" id="{B8BF99CA-CE90-00FE-E7E2-A691262716B9}"/>
              </a:ext>
            </a:extLst>
          </p:cNvPr>
          <p:cNvSpPr>
            <a:spLocks noChangeArrowheads="1"/>
          </p:cNvSpPr>
          <p:nvPr/>
        </p:nvSpPr>
        <p:spPr bwMode="auto">
          <a:xfrm>
            <a:off x="260573" y="2135716"/>
            <a:ext cx="305740" cy="4081843"/>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12" name="Rectangle 17">
            <a:extLst>
              <a:ext uri="{FF2B5EF4-FFF2-40B4-BE49-F238E27FC236}">
                <a16:creationId xmlns:a16="http://schemas.microsoft.com/office/drawing/2014/main" id="{98411090-A297-0BED-10EF-DD1A0E4E42E6}"/>
              </a:ext>
            </a:extLst>
          </p:cNvPr>
          <p:cNvSpPr>
            <a:spLocks noChangeArrowheads="1"/>
          </p:cNvSpPr>
          <p:nvPr/>
        </p:nvSpPr>
        <p:spPr bwMode="auto">
          <a:xfrm>
            <a:off x="1630" y="-1"/>
            <a:ext cx="368933" cy="6217559"/>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13" name="Rectangle 17">
            <a:extLst>
              <a:ext uri="{FF2B5EF4-FFF2-40B4-BE49-F238E27FC236}">
                <a16:creationId xmlns:a16="http://schemas.microsoft.com/office/drawing/2014/main" id="{55D3143A-AE55-FD6C-D3B8-852A78A780E8}"/>
              </a:ext>
            </a:extLst>
          </p:cNvPr>
          <p:cNvSpPr>
            <a:spLocks noChangeArrowheads="1"/>
          </p:cNvSpPr>
          <p:nvPr/>
        </p:nvSpPr>
        <p:spPr bwMode="auto">
          <a:xfrm rot="5400000">
            <a:off x="1251536" y="5515110"/>
            <a:ext cx="305740" cy="1710636"/>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Tree>
    <p:extLst>
      <p:ext uri="{BB962C8B-B14F-4D97-AF65-F5344CB8AC3E}">
        <p14:creationId xmlns:p14="http://schemas.microsoft.com/office/powerpoint/2010/main" val="1290404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187285"/>
            <a:ext cx="10515600" cy="212944"/>
          </a:xfrm>
        </p:spPr>
        <p:txBody>
          <a:bodyPr>
            <a:noAutofit/>
          </a:bodyPr>
          <a:lstStyle/>
          <a:p>
            <a:pPr>
              <a:lnSpc>
                <a:spcPct val="150000"/>
              </a:lnSpc>
            </a:pPr>
            <a:r>
              <a:rPr lang="el-GR" sz="3200" b="1" u="sng" spc="300" dirty="0">
                <a:solidFill>
                  <a:srgbClr val="002060"/>
                </a:solidFill>
                <a:latin typeface="+mn-lt"/>
              </a:rPr>
              <a:t>Κόμβοι</a:t>
            </a:r>
            <a:endParaRPr lang="el-GR" sz="3200" u="sng" spc="300" dirty="0">
              <a:solidFill>
                <a:srgbClr val="002060"/>
              </a:solidFill>
              <a:latin typeface="+mn-lt"/>
            </a:endParaRP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838200" y="767962"/>
            <a:ext cx="10515600" cy="5322075"/>
          </a:xfrm>
        </p:spPr>
        <p:txBody>
          <a:bodyPr>
            <a:noAutofit/>
          </a:bodyPr>
          <a:lstStyle/>
          <a:p>
            <a:pPr marL="0" indent="0" algn="just">
              <a:lnSpc>
                <a:spcPct val="100000"/>
              </a:lnSpc>
              <a:buNone/>
            </a:pPr>
            <a:r>
              <a:rPr lang="el-GR" dirty="0">
                <a:solidFill>
                  <a:srgbClr val="002060"/>
                </a:solidFill>
              </a:rPr>
              <a:t>&gt;. </a:t>
            </a:r>
            <a:r>
              <a:rPr lang="el-GR" b="0" i="0" dirty="0">
                <a:solidFill>
                  <a:srgbClr val="002060"/>
                </a:solidFill>
                <a:effectLst/>
              </a:rPr>
              <a:t>Ένας κόμβος στο </a:t>
            </a:r>
            <a:r>
              <a:rPr lang="en" b="0" i="0" dirty="0">
                <a:solidFill>
                  <a:srgbClr val="002060"/>
                </a:solidFill>
                <a:effectLst/>
              </a:rPr>
              <a:t>Netgraph </a:t>
            </a:r>
            <a:r>
              <a:rPr lang="el-GR" b="0" i="0" dirty="0">
                <a:solidFill>
                  <a:srgbClr val="002060"/>
                </a:solidFill>
                <a:effectLst/>
              </a:rPr>
              <a:t>αποτελεί τη βασική οντότητα εντός του δικτύου, λειτουργώντας ως μια αυτόνομη μονάδα που επιτελεί συγκεκριμένες λειτουργίες. Σχεδιάζονται με κριτήριο την απλότητα, την αποτελεσματικότητα και την ευελιξία εντός του δικτύου. </a:t>
            </a:r>
            <a:endParaRPr lang="en-US" b="0" i="0" dirty="0">
              <a:solidFill>
                <a:srgbClr val="002060"/>
              </a:solidFill>
              <a:effectLst/>
            </a:endParaRPr>
          </a:p>
          <a:p>
            <a:pPr marL="0" indent="0" algn="just">
              <a:lnSpc>
                <a:spcPct val="100000"/>
              </a:lnSpc>
              <a:buNone/>
            </a:pPr>
            <a:endParaRPr lang="el-GR" b="0" i="0" dirty="0">
              <a:solidFill>
                <a:srgbClr val="002060"/>
              </a:solidFill>
              <a:effectLst/>
            </a:endParaRPr>
          </a:p>
          <a:p>
            <a:pPr marL="0" indent="0" algn="just">
              <a:lnSpc>
                <a:spcPct val="100000"/>
              </a:lnSpc>
              <a:buNone/>
            </a:pPr>
            <a:r>
              <a:rPr lang="el-GR" dirty="0">
                <a:solidFill>
                  <a:srgbClr val="002060"/>
                </a:solidFill>
              </a:rPr>
              <a:t>&gt;.</a:t>
            </a:r>
            <a:r>
              <a:rPr lang="el-GR" b="0" i="0" dirty="0">
                <a:solidFill>
                  <a:srgbClr val="002060"/>
                </a:solidFill>
                <a:effectLst/>
              </a:rPr>
              <a:t>Κάθε κόμβος προσφέρει τη δυνατότητα αρθρωτής λειτουργίας μέσα στο δίκτυο, επιτρέποντας την εύκολη προσθήκη, αφαίρεση, σύνδεση ή αποσύνδεση κόμβων κατά τη λειτουργία του δικτύου.</a:t>
            </a:r>
            <a:endParaRPr lang="en-US" b="0" i="0" dirty="0">
              <a:solidFill>
                <a:srgbClr val="002060"/>
              </a:solidFill>
              <a:effectLst/>
            </a:endParaRPr>
          </a:p>
          <a:p>
            <a:pPr marL="0" indent="0" algn="just">
              <a:lnSpc>
                <a:spcPct val="100000"/>
              </a:lnSpc>
              <a:buNone/>
            </a:pPr>
            <a:endParaRPr lang="en-US" b="0" i="0" dirty="0">
              <a:solidFill>
                <a:srgbClr val="002060"/>
              </a:solidFill>
              <a:effectLst/>
            </a:endParaRPr>
          </a:p>
          <a:p>
            <a:pPr marL="0" indent="0" algn="just">
              <a:lnSpc>
                <a:spcPct val="100000"/>
              </a:lnSpc>
              <a:buNone/>
            </a:pPr>
            <a:r>
              <a:rPr lang="en-US" dirty="0">
                <a:solidFill>
                  <a:srgbClr val="002060"/>
                </a:solidFill>
              </a:rPr>
              <a:t>&gt;.</a:t>
            </a:r>
            <a:r>
              <a:rPr lang="el-GR" dirty="0">
                <a:solidFill>
                  <a:srgbClr val="002060"/>
                </a:solidFill>
              </a:rPr>
              <a:t>Η ικανότητα των κόμβων να λειτουργούν με αυτόν τον τρόπο προσφέρει τεράστια επεκτασιμότητα και </a:t>
            </a:r>
            <a:r>
              <a:rPr lang="el-GR" dirty="0" err="1">
                <a:solidFill>
                  <a:srgbClr val="002060"/>
                </a:solidFill>
              </a:rPr>
              <a:t>κλιμακωσιμότητα</a:t>
            </a:r>
            <a:r>
              <a:rPr lang="el-GR" dirty="0">
                <a:solidFill>
                  <a:srgbClr val="002060"/>
                </a:solidFill>
              </a:rPr>
              <a:t> στο δίκτυο, χωρίς να προσθέτει περιττή πολυπλοκότητα.</a:t>
            </a: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90486" y="6550223"/>
            <a:ext cx="480190" cy="307777"/>
          </a:xfrm>
          <a:prstGeom prst="rect">
            <a:avLst/>
          </a:prstGeom>
          <a:noFill/>
        </p:spPr>
        <p:txBody>
          <a:bodyPr wrap="square" rtlCol="0">
            <a:spAutoFit/>
          </a:bodyPr>
          <a:lstStyle/>
          <a:p>
            <a:r>
              <a:rPr lang="el-GR" sz="1400" b="1" dirty="0">
                <a:solidFill>
                  <a:srgbClr val="002060"/>
                </a:solidFill>
              </a:rPr>
              <a:t>9</a:t>
            </a: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Tree>
    <p:extLst>
      <p:ext uri="{BB962C8B-B14F-4D97-AF65-F5344CB8AC3E}">
        <p14:creationId xmlns:p14="http://schemas.microsoft.com/office/powerpoint/2010/main" val="1035215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424352"/>
            <a:ext cx="10515600" cy="212944"/>
          </a:xfrm>
        </p:spPr>
        <p:txBody>
          <a:bodyPr>
            <a:noAutofit/>
          </a:bodyPr>
          <a:lstStyle/>
          <a:p>
            <a:pPr>
              <a:lnSpc>
                <a:spcPct val="150000"/>
              </a:lnSpc>
            </a:pPr>
            <a:r>
              <a:rPr lang="el-GR" sz="3200" b="1" u="sng" spc="300" dirty="0">
                <a:solidFill>
                  <a:srgbClr val="002060"/>
                </a:solidFill>
                <a:latin typeface="+mn-lt"/>
              </a:rPr>
              <a:t>Άγκιστρα</a:t>
            </a: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838200" y="530824"/>
            <a:ext cx="10515600" cy="4981903"/>
          </a:xfrm>
        </p:spPr>
        <p:txBody>
          <a:bodyPr>
            <a:normAutofit/>
          </a:bodyPr>
          <a:lstStyle/>
          <a:p>
            <a:pPr marL="0" indent="0">
              <a:buNone/>
            </a:pPr>
            <a:endParaRPr lang="el-GR" dirty="0">
              <a:solidFill>
                <a:srgbClr val="002060"/>
              </a:solidFill>
            </a:endParaRPr>
          </a:p>
          <a:p>
            <a:pPr marL="0" indent="0" algn="just">
              <a:buNone/>
            </a:pPr>
            <a:r>
              <a:rPr lang="el-GR" dirty="0">
                <a:solidFill>
                  <a:srgbClr val="002060"/>
                </a:solidFill>
              </a:rPr>
              <a:t>&gt;. Τα άγκιστρα είναι τα σημεία σύνδεσης των κόμβων για την μεταξύ́ τους επικοινωνία, είναι ουσιαστικά μια «αμφίδρομη ακμή́» μεταξύ́ των συνδεδεμένων κόμβων. </a:t>
            </a:r>
          </a:p>
          <a:p>
            <a:pPr marL="0" indent="0" algn="just">
              <a:buNone/>
            </a:pPr>
            <a:endParaRPr lang="el-GR" dirty="0">
              <a:solidFill>
                <a:srgbClr val="002060"/>
              </a:solidFill>
            </a:endParaRPr>
          </a:p>
          <a:p>
            <a:pPr marL="0" indent="0" algn="just">
              <a:buNone/>
            </a:pPr>
            <a:r>
              <a:rPr lang="el-GR" dirty="0">
                <a:solidFill>
                  <a:srgbClr val="002060"/>
                </a:solidFill>
              </a:rPr>
              <a:t>&gt;.Κάθε άγκιστρο έχει σχεδιαστεί για να μεταδίδει ή να λαμβάνει δεδομένα από́ και προς άλλους κόμβους.</a:t>
            </a:r>
          </a:p>
          <a:p>
            <a:pPr marL="0" indent="0" algn="just">
              <a:buNone/>
            </a:pPr>
            <a:r>
              <a:rPr lang="el-GR" dirty="0">
                <a:solidFill>
                  <a:srgbClr val="002060"/>
                </a:solidFill>
              </a:rPr>
              <a:t>	</a:t>
            </a:r>
          </a:p>
          <a:p>
            <a:pPr marL="0" indent="0" algn="just">
              <a:buNone/>
            </a:pPr>
            <a:r>
              <a:rPr lang="el-GR" dirty="0">
                <a:solidFill>
                  <a:srgbClr val="002060"/>
                </a:solidFill>
              </a:rPr>
              <a:t>&gt;.Έτσι εξασφαλίζεται η ομαλή ροή και η διαχείριση των δεδομένων, καθιστώντας την αλληλεπίδραση μεταξύ των κόμβων πολύ αποδοτική.</a:t>
            </a: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37934" y="6523426"/>
            <a:ext cx="480190" cy="307777"/>
          </a:xfrm>
          <a:prstGeom prst="rect">
            <a:avLst/>
          </a:prstGeom>
          <a:noFill/>
        </p:spPr>
        <p:txBody>
          <a:bodyPr wrap="square" rtlCol="0">
            <a:spAutoFit/>
          </a:bodyPr>
          <a:lstStyle/>
          <a:p>
            <a:r>
              <a:rPr lang="el-GR" sz="1400" b="1" dirty="0">
                <a:solidFill>
                  <a:srgbClr val="002060"/>
                </a:solidFill>
              </a:rPr>
              <a:t>10</a:t>
            </a: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Tree>
    <p:extLst>
      <p:ext uri="{BB962C8B-B14F-4D97-AF65-F5344CB8AC3E}">
        <p14:creationId xmlns:p14="http://schemas.microsoft.com/office/powerpoint/2010/main" val="441308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184204"/>
            <a:ext cx="10515600" cy="212944"/>
          </a:xfrm>
        </p:spPr>
        <p:txBody>
          <a:bodyPr>
            <a:noAutofit/>
          </a:bodyPr>
          <a:lstStyle/>
          <a:p>
            <a:pPr>
              <a:lnSpc>
                <a:spcPct val="150000"/>
              </a:lnSpc>
            </a:pPr>
            <a:r>
              <a:rPr lang="el-GR" sz="3200" b="1" u="sng" spc="300" dirty="0">
                <a:solidFill>
                  <a:srgbClr val="002060"/>
                </a:solidFill>
                <a:latin typeface="+mn-lt"/>
              </a:rPr>
              <a:t>Μηνύματα ελέγχου</a:t>
            </a: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838200" y="719630"/>
            <a:ext cx="10902244" cy="6138370"/>
          </a:xfrm>
        </p:spPr>
        <p:txBody>
          <a:bodyPr>
            <a:noAutofit/>
          </a:bodyPr>
          <a:lstStyle/>
          <a:p>
            <a:pPr marL="0" indent="0" algn="just">
              <a:buNone/>
            </a:pPr>
            <a:r>
              <a:rPr lang="en-US" dirty="0">
                <a:solidFill>
                  <a:srgbClr val="002060"/>
                </a:solidFill>
              </a:rPr>
              <a:t>&gt;.</a:t>
            </a:r>
            <a:r>
              <a:rPr lang="el-GR" b="0" i="0" dirty="0">
                <a:solidFill>
                  <a:srgbClr val="0D0D0D"/>
                </a:solidFill>
                <a:effectLst/>
              </a:rPr>
              <a:t> </a:t>
            </a:r>
            <a:r>
              <a:rPr lang="el-GR" b="0" i="0" dirty="0">
                <a:solidFill>
                  <a:srgbClr val="002060"/>
                </a:solidFill>
                <a:effectLst/>
              </a:rPr>
              <a:t>Τα μηνύματα ελέγχου αποτελούν έναν κεντρικό μηχανισμό στο σύστημα </a:t>
            </a:r>
            <a:r>
              <a:rPr lang="en" b="0" i="0" dirty="0">
                <a:solidFill>
                  <a:srgbClr val="002060"/>
                </a:solidFill>
                <a:effectLst/>
              </a:rPr>
              <a:t>Netgraph </a:t>
            </a:r>
            <a:r>
              <a:rPr lang="el-GR" b="0" i="0" dirty="0">
                <a:solidFill>
                  <a:srgbClr val="002060"/>
                </a:solidFill>
                <a:effectLst/>
              </a:rPr>
              <a:t>για την απευθείας επικοινωνία μεταξύ κόμβων ακόμη και χωρίς άμεση ή έμμεση σύνδεση μεταξύ τους. Αυτό γίνεται χάρη σε ένα σύστημα διευθυνσιοδότησης που επιτρέπει την αναγνώριση και την πρόσβαση σε κάθε κόμβο του δικτύου</a:t>
            </a:r>
            <a:r>
              <a:rPr lang="el-GR" b="0" i="0" dirty="0">
                <a:solidFill>
                  <a:srgbClr val="0D0D0D"/>
                </a:solidFill>
                <a:effectLst/>
              </a:rPr>
              <a:t>.</a:t>
            </a:r>
          </a:p>
          <a:p>
            <a:pPr marL="0" indent="0" algn="just">
              <a:buNone/>
            </a:pPr>
            <a:endParaRPr lang="en-US" b="0" i="0" dirty="0">
              <a:solidFill>
                <a:srgbClr val="0D0D0D"/>
              </a:solidFill>
              <a:effectLst/>
            </a:endParaRPr>
          </a:p>
          <a:p>
            <a:pPr marL="0" indent="0" algn="just">
              <a:buNone/>
            </a:pPr>
            <a:r>
              <a:rPr lang="en-US" dirty="0">
                <a:solidFill>
                  <a:srgbClr val="0D0D0D"/>
                </a:solidFill>
              </a:rPr>
              <a:t>&gt;.</a:t>
            </a:r>
            <a:r>
              <a:rPr lang="el-GR" b="0" i="0" dirty="0">
                <a:solidFill>
                  <a:srgbClr val="0D0D0D"/>
                </a:solidFill>
                <a:effectLst/>
              </a:rPr>
              <a:t> </a:t>
            </a:r>
            <a:r>
              <a:rPr lang="el-GR" dirty="0">
                <a:solidFill>
                  <a:srgbClr val="002060"/>
                </a:solidFill>
              </a:rPr>
              <a:t>Υ</a:t>
            </a:r>
            <a:r>
              <a:rPr lang="el-GR" b="0" i="0" dirty="0">
                <a:solidFill>
                  <a:srgbClr val="002060"/>
                </a:solidFill>
                <a:effectLst/>
              </a:rPr>
              <a:t>πάρχουν δυο είδη μηνυμάτων ελέγχου. Πιο συγκεκριμένα:</a:t>
            </a:r>
            <a:endParaRPr lang="en-US" dirty="0">
              <a:solidFill>
                <a:srgbClr val="0D0D0D"/>
              </a:solidFill>
            </a:endParaRPr>
          </a:p>
          <a:p>
            <a:pPr marL="0" indent="0" algn="just">
              <a:buNone/>
            </a:pPr>
            <a:r>
              <a:rPr lang="el-GR" dirty="0">
                <a:solidFill>
                  <a:srgbClr val="002060"/>
                </a:solidFill>
              </a:rPr>
              <a:t> </a:t>
            </a:r>
            <a:r>
              <a:rPr lang="el-GR" dirty="0">
                <a:solidFill>
                  <a:srgbClr val="002060"/>
                </a:solidFill>
                <a:sym typeface="Wingdings" pitchFamily="2" charset="2"/>
              </a:rPr>
              <a:t></a:t>
            </a:r>
            <a:r>
              <a:rPr lang="el-GR" dirty="0">
                <a:solidFill>
                  <a:srgbClr val="002060"/>
                </a:solidFill>
              </a:rPr>
              <a:t>Γενικά Μηνύματα Ελέγχου: </a:t>
            </a:r>
            <a:r>
              <a:rPr lang="el-GR" b="0" i="0" dirty="0">
                <a:solidFill>
                  <a:srgbClr val="002060"/>
                </a:solidFill>
                <a:effectLst/>
              </a:rPr>
              <a:t>Αυτά τα μηνύματα μοιράζονται 	την ίδια βασική</a:t>
            </a:r>
            <a:r>
              <a:rPr lang="en-US" b="0" i="0" dirty="0">
                <a:solidFill>
                  <a:srgbClr val="002060"/>
                </a:solidFill>
                <a:effectLst/>
              </a:rPr>
              <a:t> </a:t>
            </a:r>
            <a:r>
              <a:rPr lang="el-GR" b="0" i="0" dirty="0">
                <a:solidFill>
                  <a:srgbClr val="002060"/>
                </a:solidFill>
                <a:effectLst/>
              </a:rPr>
              <a:t>κεφαλίδα και χρησιμοποιούνται συχνά για γενικούς ελέγχους</a:t>
            </a:r>
            <a:r>
              <a:rPr lang="el-GR" b="0" i="0" dirty="0">
                <a:solidFill>
                  <a:srgbClr val="0D0D0D"/>
                </a:solidFill>
                <a:effectLst/>
              </a:rPr>
              <a:t>.</a:t>
            </a:r>
            <a:r>
              <a:rPr lang="el-GR" dirty="0">
                <a:solidFill>
                  <a:srgbClr val="002060"/>
                </a:solidFill>
              </a:rPr>
              <a:t> </a:t>
            </a:r>
            <a:r>
              <a:rPr lang="el-GR" b="0" i="0" dirty="0">
                <a:solidFill>
                  <a:srgbClr val="002060"/>
                </a:solidFill>
                <a:effectLst/>
              </a:rPr>
              <a:t>Για παράδειγμα τα</a:t>
            </a:r>
            <a:r>
              <a:rPr lang="el-GR" dirty="0">
                <a:solidFill>
                  <a:srgbClr val="002060"/>
                </a:solidFill>
              </a:rPr>
              <a:t> </a:t>
            </a:r>
            <a:r>
              <a:rPr lang="en" dirty="0">
                <a:solidFill>
                  <a:srgbClr val="002060"/>
                </a:solidFill>
              </a:rPr>
              <a:t>NGM_CONNECT</a:t>
            </a:r>
            <a:r>
              <a:rPr lang="el-GR" dirty="0">
                <a:solidFill>
                  <a:srgbClr val="002060"/>
                </a:solidFill>
              </a:rPr>
              <a:t>, </a:t>
            </a:r>
            <a:r>
              <a:rPr lang="en" dirty="0">
                <a:solidFill>
                  <a:srgbClr val="002060"/>
                </a:solidFill>
              </a:rPr>
              <a:t>NGM_MKPEER</a:t>
            </a:r>
            <a:r>
              <a:rPr lang="el-GR" dirty="0">
                <a:solidFill>
                  <a:srgbClr val="002060"/>
                </a:solidFill>
              </a:rPr>
              <a:t> κ.λπ.</a:t>
            </a:r>
          </a:p>
          <a:p>
            <a:pPr marL="0" indent="0" algn="just">
              <a:buNone/>
            </a:pPr>
            <a:r>
              <a:rPr lang="el-GR" dirty="0">
                <a:solidFill>
                  <a:srgbClr val="002060"/>
                </a:solidFill>
                <a:sym typeface="Wingdings" pitchFamily="2" charset="2"/>
              </a:rPr>
              <a:t></a:t>
            </a:r>
            <a:r>
              <a:rPr lang="el-GR" dirty="0">
                <a:solidFill>
                  <a:srgbClr val="002060"/>
                </a:solidFill>
              </a:rPr>
              <a:t>Μηνύματα Ελέγχου για Συγκεκριμένο Τύπο: Περιλαμβάνουν δεδομένα </a:t>
            </a:r>
            <a:r>
              <a:rPr lang="en-US" dirty="0">
                <a:solidFill>
                  <a:srgbClr val="002060"/>
                </a:solidFill>
              </a:rPr>
              <a:t> </a:t>
            </a:r>
            <a:r>
              <a:rPr lang="el-GR" dirty="0">
                <a:solidFill>
                  <a:srgbClr val="002060"/>
                </a:solidFill>
              </a:rPr>
              <a:t>ειδικά για τον τύπο του μηνύματος και χρησιμοποιούν δυαδικές δομές για</a:t>
            </a:r>
            <a:r>
              <a:rPr lang="en-US" dirty="0">
                <a:solidFill>
                  <a:srgbClr val="002060"/>
                </a:solidFill>
              </a:rPr>
              <a:t> </a:t>
            </a:r>
            <a:r>
              <a:rPr lang="el-GR" dirty="0">
                <a:solidFill>
                  <a:srgbClr val="002060"/>
                </a:solidFill>
              </a:rPr>
              <a:t>αποδοτικότητα. </a:t>
            </a: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24610" y="6521550"/>
            <a:ext cx="480190" cy="307777"/>
          </a:xfrm>
          <a:prstGeom prst="rect">
            <a:avLst/>
          </a:prstGeom>
          <a:noFill/>
        </p:spPr>
        <p:txBody>
          <a:bodyPr wrap="square" rtlCol="0">
            <a:spAutoFit/>
          </a:bodyPr>
          <a:lstStyle/>
          <a:p>
            <a:r>
              <a:rPr lang="el-GR" sz="1400" b="1" dirty="0">
                <a:solidFill>
                  <a:srgbClr val="002060"/>
                </a:solidFill>
              </a:rPr>
              <a:t>11</a:t>
            </a: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Tree>
    <p:extLst>
      <p:ext uri="{BB962C8B-B14F-4D97-AF65-F5344CB8AC3E}">
        <p14:creationId xmlns:p14="http://schemas.microsoft.com/office/powerpoint/2010/main" val="320597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424352"/>
            <a:ext cx="10515600" cy="212944"/>
          </a:xfrm>
        </p:spPr>
        <p:txBody>
          <a:bodyPr>
            <a:noAutofit/>
          </a:bodyPr>
          <a:lstStyle/>
          <a:p>
            <a:pPr>
              <a:lnSpc>
                <a:spcPct val="150000"/>
              </a:lnSpc>
            </a:pPr>
            <a:r>
              <a:rPr lang="en-US" sz="3200" b="1" u="sng" spc="300" dirty="0">
                <a:solidFill>
                  <a:srgbClr val="002060"/>
                </a:solidFill>
                <a:latin typeface="+mn-lt"/>
              </a:rPr>
              <a:t>E</a:t>
            </a:r>
            <a:r>
              <a:rPr lang="el-GR" sz="3200" b="1" u="sng" spc="300" dirty="0" err="1">
                <a:solidFill>
                  <a:srgbClr val="002060"/>
                </a:solidFill>
                <a:latin typeface="+mn-lt"/>
              </a:rPr>
              <a:t>γκατάσταση</a:t>
            </a:r>
            <a:r>
              <a:rPr lang="el-GR" sz="3200" b="1" u="sng" spc="300" dirty="0">
                <a:solidFill>
                  <a:srgbClr val="002060"/>
                </a:solidFill>
                <a:latin typeface="+mn-lt"/>
              </a:rPr>
              <a:t> και χρήση του </a:t>
            </a:r>
            <a:r>
              <a:rPr lang="en-US" sz="3200" b="1" u="sng" spc="300" dirty="0">
                <a:solidFill>
                  <a:srgbClr val="002060"/>
                </a:solidFill>
                <a:latin typeface="+mn-lt"/>
              </a:rPr>
              <a:t>Netgraph</a:t>
            </a:r>
            <a:endParaRPr lang="el-GR" sz="3200" b="1" u="sng" spc="300" dirty="0">
              <a:solidFill>
                <a:srgbClr val="002060"/>
              </a:solidFill>
              <a:latin typeface="+mn-lt"/>
            </a:endParaRP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838200" y="1074134"/>
            <a:ext cx="10515600" cy="4981903"/>
          </a:xfrm>
        </p:spPr>
        <p:txBody>
          <a:bodyPr>
            <a:normAutofit/>
          </a:bodyPr>
          <a:lstStyle/>
          <a:p>
            <a:pPr marL="0" indent="0">
              <a:buNone/>
            </a:pPr>
            <a:endParaRPr lang="en-US" dirty="0">
              <a:solidFill>
                <a:srgbClr val="002060"/>
              </a:solidFill>
            </a:endParaRPr>
          </a:p>
          <a:p>
            <a:pPr marL="0" indent="0">
              <a:buNone/>
            </a:pPr>
            <a:r>
              <a:rPr lang="el-GR" dirty="0">
                <a:solidFill>
                  <a:srgbClr val="002060"/>
                </a:solidFill>
              </a:rPr>
              <a:t>Υπάρχουν δύο τρόποι εγκατάστασης του </a:t>
            </a:r>
            <a:r>
              <a:rPr lang="en-US" dirty="0">
                <a:solidFill>
                  <a:srgbClr val="002060"/>
                </a:solidFill>
              </a:rPr>
              <a:t>Netgraph</a:t>
            </a:r>
            <a:r>
              <a:rPr lang="el-GR" dirty="0">
                <a:solidFill>
                  <a:srgbClr val="002060"/>
                </a:solidFill>
              </a:rPr>
              <a:t>:</a:t>
            </a: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37934" y="6521550"/>
            <a:ext cx="480190" cy="307777"/>
          </a:xfrm>
          <a:prstGeom prst="rect">
            <a:avLst/>
          </a:prstGeom>
          <a:noFill/>
        </p:spPr>
        <p:txBody>
          <a:bodyPr wrap="square" rtlCol="0">
            <a:spAutoFit/>
          </a:bodyPr>
          <a:lstStyle/>
          <a:p>
            <a:r>
              <a:rPr lang="el-GR" sz="1400" b="1" dirty="0">
                <a:solidFill>
                  <a:srgbClr val="002060"/>
                </a:solidFill>
              </a:rPr>
              <a:t>1</a:t>
            </a:r>
            <a:r>
              <a:rPr lang="en-US" sz="1400" b="1" dirty="0">
                <a:solidFill>
                  <a:srgbClr val="002060"/>
                </a:solidFill>
              </a:rPr>
              <a:t>2</a:t>
            </a:r>
            <a:endParaRPr lang="el-GR" sz="1400" b="1" dirty="0">
              <a:solidFill>
                <a:srgbClr val="002060"/>
              </a:solidFill>
            </a:endParaRP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10" name="Βέλος: Με γωνία 9">
            <a:extLst>
              <a:ext uri="{FF2B5EF4-FFF2-40B4-BE49-F238E27FC236}">
                <a16:creationId xmlns:a16="http://schemas.microsoft.com/office/drawing/2014/main" id="{9759CBB7-1B64-8CA1-4B14-0D3090B9083B}"/>
              </a:ext>
            </a:extLst>
          </p:cNvPr>
          <p:cNvSpPr/>
          <p:nvPr/>
        </p:nvSpPr>
        <p:spPr>
          <a:xfrm rot="10800000">
            <a:off x="4420247" y="2099693"/>
            <a:ext cx="857061" cy="1634670"/>
          </a:xfrm>
          <a:prstGeom prst="bentArrow">
            <a:avLst>
              <a:gd name="adj1" fmla="val 7930"/>
              <a:gd name="adj2" fmla="val 25000"/>
              <a:gd name="adj3" fmla="val 25000"/>
              <a:gd name="adj4" fmla="val 43750"/>
            </a:avLst>
          </a:prstGeom>
          <a:solidFill>
            <a:srgbClr val="002060"/>
          </a:solidFill>
          <a:ln>
            <a:solidFill>
              <a:srgbClr val="002060"/>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solidFill>
                <a:schemeClr val="tx1"/>
              </a:solidFill>
            </a:endParaRPr>
          </a:p>
        </p:txBody>
      </p:sp>
      <p:sp>
        <p:nvSpPr>
          <p:cNvPr id="13" name="TextBox 12">
            <a:extLst>
              <a:ext uri="{FF2B5EF4-FFF2-40B4-BE49-F238E27FC236}">
                <a16:creationId xmlns:a16="http://schemas.microsoft.com/office/drawing/2014/main" id="{A533458A-C3AD-97FC-D2A3-314CB3C65B46}"/>
              </a:ext>
            </a:extLst>
          </p:cNvPr>
          <p:cNvSpPr txBox="1"/>
          <p:nvPr/>
        </p:nvSpPr>
        <p:spPr>
          <a:xfrm>
            <a:off x="0" y="1970888"/>
            <a:ext cx="4858136" cy="4462760"/>
          </a:xfrm>
          <a:prstGeom prst="rect">
            <a:avLst/>
          </a:prstGeom>
          <a:noFill/>
        </p:spPr>
        <p:txBody>
          <a:bodyPr wrap="square" rtlCol="0">
            <a:spAutoFit/>
          </a:bodyPr>
          <a:lstStyle/>
          <a:p>
            <a:endParaRPr lang="en-US" sz="2200" dirty="0">
              <a:solidFill>
                <a:srgbClr val="002060"/>
              </a:solidFill>
            </a:endParaRPr>
          </a:p>
          <a:p>
            <a:endParaRPr lang="en-US" sz="2200" dirty="0">
              <a:solidFill>
                <a:srgbClr val="002060"/>
              </a:solidFill>
            </a:endParaRPr>
          </a:p>
          <a:p>
            <a:endParaRPr lang="en-US" sz="2200" dirty="0">
              <a:solidFill>
                <a:srgbClr val="002060"/>
              </a:solidFill>
            </a:endParaRPr>
          </a:p>
          <a:p>
            <a:pPr algn="ctr"/>
            <a:endParaRPr lang="en-US" sz="2200" dirty="0">
              <a:solidFill>
                <a:srgbClr val="002060"/>
              </a:solidFill>
            </a:endParaRPr>
          </a:p>
          <a:p>
            <a:pPr algn="ctr"/>
            <a:r>
              <a:rPr lang="el-GR" sz="2800" dirty="0">
                <a:solidFill>
                  <a:srgbClr val="002060"/>
                </a:solidFill>
              </a:rPr>
              <a:t>&gt;. Στατική εγκατάσταση:</a:t>
            </a:r>
            <a:r>
              <a:rPr lang="en-US" sz="2800" dirty="0">
                <a:solidFill>
                  <a:srgbClr val="002060"/>
                </a:solidFill>
              </a:rPr>
              <a:t> </a:t>
            </a:r>
            <a:r>
              <a:rPr lang="el-GR" sz="2800" dirty="0">
                <a:solidFill>
                  <a:srgbClr val="002060"/>
                </a:solidFill>
              </a:rPr>
              <a:t>Τροποποίηση και μεταγλώττισή του αρχείου πυρήνα, δηλαδή του αρχείου </a:t>
            </a:r>
            <a:r>
              <a:rPr lang="en-US" sz="2800" dirty="0">
                <a:solidFill>
                  <a:srgbClr val="002060"/>
                </a:solidFill>
              </a:rPr>
              <a:t>GENERIC</a:t>
            </a:r>
            <a:r>
              <a:rPr lang="el-GR" sz="2800" dirty="0">
                <a:solidFill>
                  <a:srgbClr val="002060"/>
                </a:solidFill>
              </a:rPr>
              <a:t> του πυρήνα προσθέτοντας την γραμμή </a:t>
            </a:r>
            <a:r>
              <a:rPr lang="en-US" sz="2800" dirty="0">
                <a:solidFill>
                  <a:srgbClr val="002060"/>
                </a:solidFill>
              </a:rPr>
              <a:t>option NETGRAPH_MODULE</a:t>
            </a:r>
            <a:r>
              <a:rPr lang="el-GR" sz="2800" dirty="0">
                <a:solidFill>
                  <a:srgbClr val="002060"/>
                </a:solidFill>
              </a:rPr>
              <a:t>.</a:t>
            </a:r>
            <a:endParaRPr lang="en-US" sz="2800" dirty="0">
              <a:solidFill>
                <a:srgbClr val="002060"/>
              </a:solidFill>
            </a:endParaRPr>
          </a:p>
        </p:txBody>
      </p:sp>
      <p:sp>
        <p:nvSpPr>
          <p:cNvPr id="15" name="Βέλος: Με γωνία 14">
            <a:extLst>
              <a:ext uri="{FF2B5EF4-FFF2-40B4-BE49-F238E27FC236}">
                <a16:creationId xmlns:a16="http://schemas.microsoft.com/office/drawing/2014/main" id="{B32D4A1C-D0FF-851C-F0CD-95D725A5D790}"/>
              </a:ext>
            </a:extLst>
          </p:cNvPr>
          <p:cNvSpPr>
            <a:spLocks/>
          </p:cNvSpPr>
          <p:nvPr/>
        </p:nvSpPr>
        <p:spPr>
          <a:xfrm rot="10800000" flipH="1">
            <a:off x="5868626" y="2102069"/>
            <a:ext cx="857061" cy="1632294"/>
          </a:xfrm>
          <a:prstGeom prst="bentArrow">
            <a:avLst>
              <a:gd name="adj1" fmla="val 7930"/>
              <a:gd name="adj2" fmla="val 25000"/>
              <a:gd name="adj3" fmla="val 25000"/>
              <a:gd name="adj4" fmla="val 43750"/>
            </a:avLst>
          </a:prstGeom>
          <a:solidFill>
            <a:srgbClr val="002060"/>
          </a:solidFill>
          <a:ln>
            <a:solidFill>
              <a:srgbClr val="002060"/>
            </a:solidFill>
          </a:ln>
          <a:effectLst>
            <a:reflection stA="99000" endPos="0" dist="50800" dir="5400000" sy="-100000" algn="bl" rotWithShape="0"/>
          </a:effectLst>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solidFill>
                <a:schemeClr val="tx1"/>
              </a:solidFill>
            </a:endParaRPr>
          </a:p>
        </p:txBody>
      </p:sp>
      <p:sp>
        <p:nvSpPr>
          <p:cNvPr id="17" name="TextBox 16">
            <a:extLst>
              <a:ext uri="{FF2B5EF4-FFF2-40B4-BE49-F238E27FC236}">
                <a16:creationId xmlns:a16="http://schemas.microsoft.com/office/drawing/2014/main" id="{AB9BB317-577C-5E61-059B-11D1B28821E8}"/>
              </a:ext>
            </a:extLst>
          </p:cNvPr>
          <p:cNvSpPr txBox="1"/>
          <p:nvPr/>
        </p:nvSpPr>
        <p:spPr>
          <a:xfrm>
            <a:off x="6791323" y="1960576"/>
            <a:ext cx="4858136" cy="4031873"/>
          </a:xfrm>
          <a:prstGeom prst="rect">
            <a:avLst/>
          </a:prstGeom>
          <a:noFill/>
        </p:spPr>
        <p:txBody>
          <a:bodyPr wrap="square" rtlCol="0">
            <a:spAutoFit/>
          </a:bodyPr>
          <a:lstStyle/>
          <a:p>
            <a:endParaRPr lang="en-US" sz="2200" dirty="0">
              <a:solidFill>
                <a:srgbClr val="002060"/>
              </a:solidFill>
            </a:endParaRPr>
          </a:p>
          <a:p>
            <a:endParaRPr lang="en-US" sz="2200" dirty="0">
              <a:solidFill>
                <a:srgbClr val="002060"/>
              </a:solidFill>
            </a:endParaRPr>
          </a:p>
          <a:p>
            <a:endParaRPr lang="en-US" sz="2200" dirty="0">
              <a:solidFill>
                <a:srgbClr val="002060"/>
              </a:solidFill>
            </a:endParaRPr>
          </a:p>
          <a:p>
            <a:endParaRPr lang="en-US" sz="2200" dirty="0">
              <a:solidFill>
                <a:srgbClr val="002060"/>
              </a:solidFill>
            </a:endParaRPr>
          </a:p>
          <a:p>
            <a:pPr algn="ctr"/>
            <a:r>
              <a:rPr lang="el-GR" sz="2800" dirty="0">
                <a:solidFill>
                  <a:srgbClr val="002060"/>
                </a:solidFill>
              </a:rPr>
              <a:t>&gt;. Δυναμική εγκατάσταση: </a:t>
            </a:r>
            <a:r>
              <a:rPr lang="el-GR" sz="2800" b="0" i="0" dirty="0">
                <a:solidFill>
                  <a:srgbClr val="002060"/>
                </a:solidFill>
                <a:effectLst/>
              </a:rPr>
              <a:t>Φόρτωση της μονάδας </a:t>
            </a:r>
            <a:r>
              <a:rPr lang="en-US" sz="2800" b="0" i="0" dirty="0" err="1">
                <a:solidFill>
                  <a:srgbClr val="002060"/>
                </a:solidFill>
                <a:effectLst/>
              </a:rPr>
              <a:t>kernelobject</a:t>
            </a:r>
            <a:r>
              <a:rPr lang="en-US" sz="2800" b="0" i="0" dirty="0">
                <a:solidFill>
                  <a:srgbClr val="002060"/>
                </a:solidFill>
                <a:effectLst/>
              </a:rPr>
              <a:t> (</a:t>
            </a:r>
            <a:r>
              <a:rPr lang="el-GR" sz="2800" b="0" i="0" dirty="0">
                <a:solidFill>
                  <a:srgbClr val="002060"/>
                </a:solidFill>
                <a:effectLst/>
              </a:rPr>
              <a:t>δηλαδή της μορφής </a:t>
            </a:r>
            <a:r>
              <a:rPr lang="en-US" sz="2800" dirty="0" err="1">
                <a:solidFill>
                  <a:srgbClr val="002060"/>
                </a:solidFill>
              </a:rPr>
              <a:t>module</a:t>
            </a:r>
            <a:r>
              <a:rPr lang="en-US" sz="2800" b="0" i="0" dirty="0" err="1">
                <a:solidFill>
                  <a:srgbClr val="002060"/>
                </a:solidFill>
                <a:effectLst/>
              </a:rPr>
              <a:t>.ko</a:t>
            </a:r>
            <a:r>
              <a:rPr lang="en-US" sz="2800" b="0" i="0" dirty="0">
                <a:solidFill>
                  <a:srgbClr val="002060"/>
                </a:solidFill>
                <a:effectLst/>
              </a:rPr>
              <a:t>)</a:t>
            </a:r>
            <a:r>
              <a:rPr lang="el-GR" sz="2800" b="0" i="0" dirty="0">
                <a:solidFill>
                  <a:srgbClr val="002060"/>
                </a:solidFill>
                <a:effectLst/>
              </a:rPr>
              <a:t> στον πυρήνα του συστήματος με την εντολή </a:t>
            </a:r>
            <a:r>
              <a:rPr lang="en-US" sz="2800" b="0" i="0" dirty="0" err="1">
                <a:solidFill>
                  <a:srgbClr val="002060"/>
                </a:solidFill>
                <a:effectLst/>
              </a:rPr>
              <a:t>kldload</a:t>
            </a:r>
            <a:r>
              <a:rPr lang="en-US" sz="2800" b="0" i="0" dirty="0">
                <a:solidFill>
                  <a:srgbClr val="002060"/>
                </a:solidFill>
                <a:effectLst/>
              </a:rPr>
              <a:t>.</a:t>
            </a:r>
            <a:endParaRPr lang="en-US" sz="2800" dirty="0">
              <a:solidFill>
                <a:srgbClr val="002060"/>
              </a:solidFill>
            </a:endParaRPr>
          </a:p>
        </p:txBody>
      </p:sp>
    </p:spTree>
    <p:extLst>
      <p:ext uri="{BB962C8B-B14F-4D97-AF65-F5344CB8AC3E}">
        <p14:creationId xmlns:p14="http://schemas.microsoft.com/office/powerpoint/2010/main" val="1631686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424352"/>
            <a:ext cx="10515600" cy="212944"/>
          </a:xfrm>
        </p:spPr>
        <p:txBody>
          <a:bodyPr>
            <a:noAutofit/>
          </a:bodyPr>
          <a:lstStyle/>
          <a:p>
            <a:pPr>
              <a:lnSpc>
                <a:spcPct val="150000"/>
              </a:lnSpc>
            </a:pPr>
            <a:r>
              <a:rPr lang="en-US" sz="3200" b="1" u="sng" spc="300" dirty="0">
                <a:solidFill>
                  <a:srgbClr val="002060"/>
                </a:solidFill>
                <a:latin typeface="+mn-lt"/>
              </a:rPr>
              <a:t>E</a:t>
            </a:r>
            <a:r>
              <a:rPr lang="el-GR" sz="3200" b="1" u="sng" spc="300" dirty="0" err="1">
                <a:solidFill>
                  <a:srgbClr val="002060"/>
                </a:solidFill>
                <a:latin typeface="+mn-lt"/>
              </a:rPr>
              <a:t>γκατάσταση</a:t>
            </a:r>
            <a:r>
              <a:rPr lang="el-GR" sz="3200" b="1" u="sng" spc="300" dirty="0">
                <a:solidFill>
                  <a:srgbClr val="002060"/>
                </a:solidFill>
                <a:latin typeface="+mn-lt"/>
              </a:rPr>
              <a:t> και χρήση του </a:t>
            </a:r>
            <a:r>
              <a:rPr lang="en-US" sz="3200" b="1" u="sng" spc="300" dirty="0">
                <a:solidFill>
                  <a:srgbClr val="002060"/>
                </a:solidFill>
                <a:latin typeface="+mn-lt"/>
              </a:rPr>
              <a:t>Netgraph</a:t>
            </a:r>
            <a:endParaRPr lang="el-GR" sz="3200" b="1" u="sng" spc="300" dirty="0">
              <a:solidFill>
                <a:srgbClr val="002060"/>
              </a:solidFill>
              <a:latin typeface="+mn-lt"/>
            </a:endParaRP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838200" y="1074134"/>
            <a:ext cx="10515600" cy="2006691"/>
          </a:xfrm>
        </p:spPr>
        <p:txBody>
          <a:bodyPr>
            <a:normAutofit/>
          </a:bodyPr>
          <a:lstStyle/>
          <a:p>
            <a:pPr marL="0" indent="0">
              <a:buNone/>
            </a:pPr>
            <a:r>
              <a:rPr lang="el-GR" dirty="0">
                <a:solidFill>
                  <a:srgbClr val="002060"/>
                </a:solidFill>
              </a:rPr>
              <a:t>&gt;.  Η χρήση του </a:t>
            </a:r>
            <a:r>
              <a:rPr lang="en-US" dirty="0">
                <a:solidFill>
                  <a:srgbClr val="002060"/>
                </a:solidFill>
              </a:rPr>
              <a:t>Netgraph </a:t>
            </a:r>
            <a:r>
              <a:rPr lang="el-GR" dirty="0">
                <a:solidFill>
                  <a:srgbClr val="002060"/>
                </a:solidFill>
              </a:rPr>
              <a:t>γίνεται μέσω δυο εργαλείων</a:t>
            </a: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37934" y="6521549"/>
            <a:ext cx="365126" cy="307777"/>
          </a:xfrm>
          <a:prstGeom prst="rect">
            <a:avLst/>
          </a:prstGeom>
          <a:noFill/>
        </p:spPr>
        <p:txBody>
          <a:bodyPr wrap="square" rtlCol="0">
            <a:spAutoFit/>
          </a:bodyPr>
          <a:lstStyle/>
          <a:p>
            <a:r>
              <a:rPr lang="el-GR" sz="1400" b="1" dirty="0">
                <a:solidFill>
                  <a:srgbClr val="002060"/>
                </a:solidFill>
              </a:rPr>
              <a:t>1</a:t>
            </a:r>
            <a:r>
              <a:rPr lang="en-US" sz="1400" b="1" dirty="0">
                <a:solidFill>
                  <a:srgbClr val="002060"/>
                </a:solidFill>
              </a:rPr>
              <a:t>3</a:t>
            </a:r>
            <a:endParaRPr lang="el-GR" sz="1400" b="1" dirty="0">
              <a:solidFill>
                <a:srgbClr val="002060"/>
              </a:solidFill>
            </a:endParaRP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9" name="Βέλος: Καμπύλο προς τα δεξιά 8">
            <a:extLst>
              <a:ext uri="{FF2B5EF4-FFF2-40B4-BE49-F238E27FC236}">
                <a16:creationId xmlns:a16="http://schemas.microsoft.com/office/drawing/2014/main" id="{7FF270D1-0BD9-F0BA-9C05-398FD2E64798}"/>
              </a:ext>
            </a:extLst>
          </p:cNvPr>
          <p:cNvSpPr/>
          <p:nvPr/>
        </p:nvSpPr>
        <p:spPr>
          <a:xfrm>
            <a:off x="5652867" y="1750354"/>
            <a:ext cx="886265" cy="1077253"/>
          </a:xfrm>
          <a:prstGeom prst="curved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solidFill>
                <a:schemeClr val="tx1"/>
              </a:solidFill>
            </a:endParaRPr>
          </a:p>
        </p:txBody>
      </p:sp>
      <p:sp>
        <p:nvSpPr>
          <p:cNvPr id="10" name="Βέλος: Καμπύλο προς τα δεξιά 9">
            <a:extLst>
              <a:ext uri="{FF2B5EF4-FFF2-40B4-BE49-F238E27FC236}">
                <a16:creationId xmlns:a16="http://schemas.microsoft.com/office/drawing/2014/main" id="{D9388698-60A9-40DF-2907-4EF1AC97B9A3}"/>
              </a:ext>
            </a:extLst>
          </p:cNvPr>
          <p:cNvSpPr/>
          <p:nvPr/>
        </p:nvSpPr>
        <p:spPr>
          <a:xfrm flipH="1">
            <a:off x="5168733" y="1750354"/>
            <a:ext cx="886266" cy="1077253"/>
          </a:xfrm>
          <a:prstGeom prst="curvedRightArrow">
            <a:avLst/>
          </a:prstGeom>
          <a:solidFill>
            <a:schemeClr val="bg1"/>
          </a:solid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solidFill>
                <a:schemeClr val="tx1"/>
              </a:solidFill>
            </a:endParaRPr>
          </a:p>
        </p:txBody>
      </p:sp>
      <p:sp>
        <p:nvSpPr>
          <p:cNvPr id="11" name="Ορθογώνιο: Στρογγύλεμα διαγώνιων γωνιών 10">
            <a:extLst>
              <a:ext uri="{FF2B5EF4-FFF2-40B4-BE49-F238E27FC236}">
                <a16:creationId xmlns:a16="http://schemas.microsoft.com/office/drawing/2014/main" id="{1DEE2F22-59B7-344D-DC42-913783F96975}"/>
              </a:ext>
            </a:extLst>
          </p:cNvPr>
          <p:cNvSpPr/>
          <p:nvPr/>
        </p:nvSpPr>
        <p:spPr>
          <a:xfrm>
            <a:off x="7413674" y="1871003"/>
            <a:ext cx="2208628" cy="745588"/>
          </a:xfrm>
          <a:prstGeom prst="round2DiagRect">
            <a:avLst/>
          </a:prstGeom>
          <a:solidFill>
            <a:schemeClr val="bg1"/>
          </a:solid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12" name="Ορθογώνιο: Στρογγύλεμα διαγώνιων γωνιών 11">
            <a:extLst>
              <a:ext uri="{FF2B5EF4-FFF2-40B4-BE49-F238E27FC236}">
                <a16:creationId xmlns:a16="http://schemas.microsoft.com/office/drawing/2014/main" id="{76E23881-8D86-4C7D-CA85-62CF1280CB36}"/>
              </a:ext>
            </a:extLst>
          </p:cNvPr>
          <p:cNvSpPr/>
          <p:nvPr/>
        </p:nvSpPr>
        <p:spPr>
          <a:xfrm>
            <a:off x="1933163" y="1916186"/>
            <a:ext cx="2208628" cy="745588"/>
          </a:xfrm>
          <a:prstGeom prst="round2DiagRect">
            <a:avLst/>
          </a:prstGeom>
          <a:solidFill>
            <a:schemeClr val="bg1"/>
          </a:solidFill>
          <a:ln w="381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13" name="TextBox 12">
            <a:extLst>
              <a:ext uri="{FF2B5EF4-FFF2-40B4-BE49-F238E27FC236}">
                <a16:creationId xmlns:a16="http://schemas.microsoft.com/office/drawing/2014/main" id="{5F0B5458-D6AF-9B29-5583-6775249A6766}"/>
              </a:ext>
            </a:extLst>
          </p:cNvPr>
          <p:cNvSpPr txBox="1"/>
          <p:nvPr/>
        </p:nvSpPr>
        <p:spPr>
          <a:xfrm>
            <a:off x="2569698" y="2027370"/>
            <a:ext cx="1656471" cy="523220"/>
          </a:xfrm>
          <a:prstGeom prst="rect">
            <a:avLst/>
          </a:prstGeom>
          <a:noFill/>
        </p:spPr>
        <p:txBody>
          <a:bodyPr wrap="square" rtlCol="0">
            <a:spAutoFit/>
          </a:bodyPr>
          <a:lstStyle/>
          <a:p>
            <a:r>
              <a:rPr lang="en-US" sz="2800" dirty="0" err="1">
                <a:solidFill>
                  <a:srgbClr val="002060"/>
                </a:solidFill>
              </a:rPr>
              <a:t>ngctl</a:t>
            </a:r>
            <a:endParaRPr lang="el-GR" sz="2800" dirty="0">
              <a:solidFill>
                <a:srgbClr val="002060"/>
              </a:solidFill>
            </a:endParaRPr>
          </a:p>
        </p:txBody>
      </p:sp>
      <p:sp>
        <p:nvSpPr>
          <p:cNvPr id="14" name="TextBox 13">
            <a:extLst>
              <a:ext uri="{FF2B5EF4-FFF2-40B4-BE49-F238E27FC236}">
                <a16:creationId xmlns:a16="http://schemas.microsoft.com/office/drawing/2014/main" id="{5B8B2A25-9F66-74E9-0074-62D343D1CA57}"/>
              </a:ext>
            </a:extLst>
          </p:cNvPr>
          <p:cNvSpPr txBox="1"/>
          <p:nvPr/>
        </p:nvSpPr>
        <p:spPr>
          <a:xfrm>
            <a:off x="7958240" y="1982187"/>
            <a:ext cx="1656471" cy="523220"/>
          </a:xfrm>
          <a:prstGeom prst="rect">
            <a:avLst/>
          </a:prstGeom>
          <a:noFill/>
        </p:spPr>
        <p:txBody>
          <a:bodyPr wrap="square" rtlCol="0">
            <a:spAutoFit/>
          </a:bodyPr>
          <a:lstStyle/>
          <a:p>
            <a:r>
              <a:rPr lang="en-US" sz="2800" dirty="0" err="1">
                <a:solidFill>
                  <a:srgbClr val="002060"/>
                </a:solidFill>
              </a:rPr>
              <a:t>nghook</a:t>
            </a:r>
            <a:endParaRPr lang="el-GR" sz="2800" dirty="0">
              <a:solidFill>
                <a:srgbClr val="002060"/>
              </a:solidFill>
            </a:endParaRPr>
          </a:p>
        </p:txBody>
      </p:sp>
      <p:sp>
        <p:nvSpPr>
          <p:cNvPr id="16" name="TextBox 15">
            <a:extLst>
              <a:ext uri="{FF2B5EF4-FFF2-40B4-BE49-F238E27FC236}">
                <a16:creationId xmlns:a16="http://schemas.microsoft.com/office/drawing/2014/main" id="{DDA09BC8-ADBC-AC69-17EB-F0DEA196D67B}"/>
              </a:ext>
            </a:extLst>
          </p:cNvPr>
          <p:cNvSpPr txBox="1"/>
          <p:nvPr/>
        </p:nvSpPr>
        <p:spPr>
          <a:xfrm>
            <a:off x="821787" y="2827608"/>
            <a:ext cx="10289345" cy="3539430"/>
          </a:xfrm>
          <a:prstGeom prst="rect">
            <a:avLst/>
          </a:prstGeom>
          <a:noFill/>
        </p:spPr>
        <p:txBody>
          <a:bodyPr wrap="square">
            <a:spAutoFit/>
          </a:bodyPr>
          <a:lstStyle/>
          <a:p>
            <a:pPr marL="0" indent="0" algn="just">
              <a:buNone/>
            </a:pPr>
            <a:r>
              <a:rPr lang="el-GR" sz="2800" dirty="0">
                <a:solidFill>
                  <a:srgbClr val="002060"/>
                </a:solidFill>
              </a:rPr>
              <a:t>&gt;. Τα ngctl και nghook είναι δύο βασικά εργαλεία γραμμής εντολών που διευκολύνουν την αλληλεπίδραση του χρήστη με το σύστημα Netgraph. </a:t>
            </a:r>
            <a:endParaRPr lang="en-US" sz="2800" dirty="0">
              <a:solidFill>
                <a:srgbClr val="002060"/>
              </a:solidFill>
            </a:endParaRPr>
          </a:p>
          <a:p>
            <a:pPr marL="0" indent="0" algn="just">
              <a:buNone/>
            </a:pPr>
            <a:endParaRPr lang="en-US" sz="2800" dirty="0">
              <a:solidFill>
                <a:srgbClr val="002060"/>
              </a:solidFill>
            </a:endParaRPr>
          </a:p>
          <a:p>
            <a:pPr marL="0" indent="0" algn="just">
              <a:buNone/>
            </a:pPr>
            <a:r>
              <a:rPr lang="en-US" sz="2800" dirty="0">
                <a:solidFill>
                  <a:srgbClr val="002060"/>
                </a:solidFill>
              </a:rPr>
              <a:t>&gt;.</a:t>
            </a:r>
            <a:r>
              <a:rPr lang="el-GR" sz="2800" dirty="0">
                <a:solidFill>
                  <a:srgbClr val="002060"/>
                </a:solidFill>
              </a:rPr>
              <a:t> Ο σκοπός του nghook είναι να συνδέεται σε οποιοδήποτε μη συνδεδεμένο άγκιστρο οποιουδήποτε υπάρχοντος κόμβου και να επιτρέπει την μετάδοση και την λήψη των πακέτων δεδομένων μέσω της τυπικής εισόδου(</a:t>
            </a:r>
            <a:r>
              <a:rPr lang="en-US" sz="2800" dirty="0">
                <a:solidFill>
                  <a:srgbClr val="002060"/>
                </a:solidFill>
              </a:rPr>
              <a:t>stdin</a:t>
            </a:r>
            <a:r>
              <a:rPr lang="el-GR" sz="2800" dirty="0">
                <a:solidFill>
                  <a:srgbClr val="002060"/>
                </a:solidFill>
              </a:rPr>
              <a:t>) και τυπικής εξόδου (</a:t>
            </a:r>
            <a:r>
              <a:rPr lang="en-US" sz="2800" dirty="0">
                <a:solidFill>
                  <a:srgbClr val="002060"/>
                </a:solidFill>
              </a:rPr>
              <a:t>stdout</a:t>
            </a:r>
            <a:r>
              <a:rPr lang="el-GR" sz="2800" dirty="0">
                <a:solidFill>
                  <a:srgbClr val="002060"/>
                </a:solidFill>
              </a:rPr>
              <a:t>)</a:t>
            </a:r>
            <a:r>
              <a:rPr lang="en-US" sz="2800" dirty="0">
                <a:solidFill>
                  <a:srgbClr val="002060"/>
                </a:solidFill>
              </a:rPr>
              <a:t>.</a:t>
            </a:r>
            <a:endParaRPr lang="el-GR" sz="2800" dirty="0">
              <a:solidFill>
                <a:srgbClr val="002060"/>
              </a:solidFill>
            </a:endParaRPr>
          </a:p>
        </p:txBody>
      </p:sp>
    </p:spTree>
    <p:extLst>
      <p:ext uri="{BB962C8B-B14F-4D97-AF65-F5344CB8AC3E}">
        <p14:creationId xmlns:p14="http://schemas.microsoft.com/office/powerpoint/2010/main" val="1140392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424352"/>
            <a:ext cx="10515600" cy="212944"/>
          </a:xfrm>
        </p:spPr>
        <p:txBody>
          <a:bodyPr>
            <a:noAutofit/>
          </a:bodyPr>
          <a:lstStyle/>
          <a:p>
            <a:pPr>
              <a:lnSpc>
                <a:spcPct val="150000"/>
              </a:lnSpc>
            </a:pPr>
            <a:r>
              <a:rPr lang="en-US" sz="3200" b="1" u="sng" spc="300" dirty="0" err="1">
                <a:solidFill>
                  <a:srgbClr val="002060"/>
                </a:solidFill>
                <a:latin typeface="+mn-lt"/>
              </a:rPr>
              <a:t>ngctl</a:t>
            </a:r>
            <a:endParaRPr lang="el-GR" sz="3200" b="1" u="sng" spc="300" dirty="0">
              <a:solidFill>
                <a:srgbClr val="002060"/>
              </a:solidFill>
              <a:latin typeface="+mn-lt"/>
            </a:endParaRP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838200" y="811154"/>
            <a:ext cx="10515600" cy="4981903"/>
          </a:xfrm>
        </p:spPr>
        <p:txBody>
          <a:bodyPr>
            <a:normAutofit/>
          </a:bodyPr>
          <a:lstStyle/>
          <a:p>
            <a:pPr marL="0" indent="0" algn="just">
              <a:buNone/>
            </a:pPr>
            <a:r>
              <a:rPr lang="el-GR" dirty="0">
                <a:solidFill>
                  <a:srgbClr val="002060"/>
                </a:solidFill>
              </a:rPr>
              <a:t>&gt;. Το ngctl είναι ένα βοηθητικό πρόγραμμα(</a:t>
            </a:r>
            <a:r>
              <a:rPr lang="en-US" dirty="0">
                <a:solidFill>
                  <a:srgbClr val="002060"/>
                </a:solidFill>
              </a:rPr>
              <a:t>utility</a:t>
            </a:r>
            <a:r>
              <a:rPr lang="el-GR" dirty="0">
                <a:solidFill>
                  <a:srgbClr val="002060"/>
                </a:solidFill>
              </a:rPr>
              <a:t>) εντός του </a:t>
            </a:r>
            <a:r>
              <a:rPr lang="en-US" dirty="0">
                <a:solidFill>
                  <a:srgbClr val="002060"/>
                </a:solidFill>
              </a:rPr>
              <a:t>Netgraph </a:t>
            </a:r>
            <a:r>
              <a:rPr lang="el-GR" dirty="0">
                <a:solidFill>
                  <a:srgbClr val="002060"/>
                </a:solidFill>
              </a:rPr>
              <a:t>που διευκολύνει την χρήση του. Με το ngctl</a:t>
            </a:r>
            <a:r>
              <a:rPr lang="en-US" dirty="0">
                <a:solidFill>
                  <a:srgbClr val="002060"/>
                </a:solidFill>
              </a:rPr>
              <a:t> </a:t>
            </a:r>
            <a:r>
              <a:rPr lang="el-GR" dirty="0">
                <a:solidFill>
                  <a:srgbClr val="002060"/>
                </a:solidFill>
              </a:rPr>
              <a:t>ο χρήστης μπορεί να εκτελέσει δυναμικά πολλαπλές εντολές εύκολα και γρήγορα, οι οποίες μπορούν να αναπαρασταθούν μέσω ενός μενού εντολών</a:t>
            </a:r>
            <a:r>
              <a:rPr lang="en-US" dirty="0">
                <a:solidFill>
                  <a:srgbClr val="002060"/>
                </a:solidFill>
              </a:rPr>
              <a:t> </a:t>
            </a:r>
            <a:r>
              <a:rPr lang="el-GR" dirty="0">
                <a:solidFill>
                  <a:srgbClr val="002060"/>
                </a:solidFill>
              </a:rPr>
              <a:t>με την εντολή </a:t>
            </a:r>
            <a:r>
              <a:rPr lang="en-US" dirty="0">
                <a:solidFill>
                  <a:srgbClr val="002060"/>
                </a:solidFill>
              </a:rPr>
              <a:t>ngctl</a:t>
            </a:r>
            <a:r>
              <a:rPr lang="el-GR" dirty="0">
                <a:solidFill>
                  <a:srgbClr val="002060"/>
                </a:solidFill>
              </a:rPr>
              <a:t>.</a:t>
            </a:r>
            <a:endParaRPr lang="en-US" dirty="0">
              <a:solidFill>
                <a:srgbClr val="002060"/>
              </a:solidFill>
            </a:endParaRPr>
          </a:p>
          <a:p>
            <a:pPr marL="0" indent="0" algn="just">
              <a:buNone/>
            </a:pPr>
            <a:r>
              <a:rPr lang="el-GR" dirty="0">
                <a:solidFill>
                  <a:srgbClr val="002060"/>
                </a:solidFill>
              </a:rPr>
              <a:t>&gt;. Χρησιμοποιούνται εντολές που για παράδειγμα διαγράφουν κόμβους/άγκιστρα ή συνδέουν κόμβους μεταξύ τους κ.λπ. Παρακάτω παρουσιάζονται αυτές οι εντολές.</a:t>
            </a:r>
          </a:p>
          <a:p>
            <a:pPr marL="0" indent="0">
              <a:buNone/>
            </a:pPr>
            <a:endParaRPr lang="el-GR" dirty="0">
              <a:solidFill>
                <a:srgbClr val="002060"/>
              </a:solidFill>
            </a:endParaRPr>
          </a:p>
          <a:p>
            <a:pPr marL="0" indent="0">
              <a:buNone/>
            </a:pPr>
            <a:endParaRPr lang="el-GR" dirty="0">
              <a:solidFill>
                <a:srgbClr val="002060"/>
              </a:solidFill>
            </a:endParaRPr>
          </a:p>
          <a:p>
            <a:pPr marL="0" indent="0">
              <a:buNone/>
            </a:pPr>
            <a:endParaRPr lang="el-GR" dirty="0">
              <a:solidFill>
                <a:srgbClr val="002060"/>
              </a:solidFill>
            </a:endParaRP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37934" y="6521550"/>
            <a:ext cx="480190" cy="307777"/>
          </a:xfrm>
          <a:prstGeom prst="rect">
            <a:avLst/>
          </a:prstGeom>
          <a:noFill/>
        </p:spPr>
        <p:txBody>
          <a:bodyPr wrap="square" rtlCol="0">
            <a:spAutoFit/>
          </a:bodyPr>
          <a:lstStyle/>
          <a:p>
            <a:r>
              <a:rPr lang="el-GR" sz="1400" b="1" dirty="0">
                <a:solidFill>
                  <a:srgbClr val="002060"/>
                </a:solidFill>
              </a:rPr>
              <a:t>14</a:t>
            </a: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5" name="TextBox 4">
            <a:extLst>
              <a:ext uri="{FF2B5EF4-FFF2-40B4-BE49-F238E27FC236}">
                <a16:creationId xmlns:a16="http://schemas.microsoft.com/office/drawing/2014/main" id="{8EF7BEC9-3352-E81F-2C26-339571B0EF2E}"/>
              </a:ext>
            </a:extLst>
          </p:cNvPr>
          <p:cNvSpPr txBox="1"/>
          <p:nvPr/>
        </p:nvSpPr>
        <p:spPr>
          <a:xfrm>
            <a:off x="957124" y="4140713"/>
            <a:ext cx="10729054" cy="2292935"/>
          </a:xfrm>
          <a:prstGeom prst="rect">
            <a:avLst/>
          </a:prstGeom>
          <a:solidFill>
            <a:schemeClr val="bg1">
              <a:alpha val="80000"/>
            </a:schemeClr>
          </a:solidFill>
          <a:ln w="41275" cap="flat" cmpd="thickThin">
            <a:gradFill flip="none" rotWithShape="1">
              <a:gsLst>
                <a:gs pos="74000">
                  <a:schemeClr val="accent1">
                    <a:lumMod val="60000"/>
                    <a:lumOff val="40000"/>
                  </a:schemeClr>
                </a:gs>
                <a:gs pos="11000">
                  <a:srgbClr val="002060"/>
                </a:gs>
                <a:gs pos="0">
                  <a:schemeClr val="accent1">
                    <a:lumMod val="89000"/>
                  </a:schemeClr>
                </a:gs>
                <a:gs pos="61000">
                  <a:schemeClr val="accent1">
                    <a:lumMod val="89000"/>
                  </a:schemeClr>
                </a:gs>
                <a:gs pos="26000">
                  <a:schemeClr val="accent1">
                    <a:lumMod val="40000"/>
                    <a:lumOff val="60000"/>
                  </a:schemeClr>
                </a:gs>
                <a:gs pos="97000">
                  <a:srgbClr val="002060"/>
                </a:gs>
              </a:gsLst>
              <a:path path="circle">
                <a:fillToRect l="50000" t="50000" r="50000" b="50000"/>
              </a:path>
              <a:tileRect/>
            </a:gradFill>
          </a:ln>
        </p:spPr>
        <p:txBody>
          <a:bodyPr wrap="square" rtlCol="0">
            <a:spAutoFit/>
          </a:bodyPr>
          <a:lstStyle/>
          <a:p>
            <a:r>
              <a:rPr lang="en" sz="1100" b="1" dirty="0">
                <a:solidFill>
                  <a:srgbClr val="002060"/>
                </a:solidFill>
                <a:effectLst/>
                <a:latin typeface="Consolas" panose="020B0609020204030204" pitchFamily="49" charset="0"/>
                <a:cs typeface="Consolas" panose="020B0609020204030204" pitchFamily="49" charset="0"/>
              </a:rPr>
              <a:t>config		get or set configuration of node at &lt;path&gt; </a:t>
            </a:r>
          </a:p>
          <a:p>
            <a:r>
              <a:rPr lang="en" sz="1100" b="1" dirty="0">
                <a:solidFill>
                  <a:srgbClr val="002060"/>
                </a:solidFill>
                <a:effectLst/>
                <a:latin typeface="Consolas" panose="020B0609020204030204" pitchFamily="49" charset="0"/>
                <a:cs typeface="Consolas" panose="020B0609020204030204" pitchFamily="49" charset="0"/>
              </a:rPr>
              <a:t>connect 		Connects hook &lt;peer hook&gt; of the node at &lt;</a:t>
            </a:r>
            <a:r>
              <a:rPr lang="en" sz="1100" b="1" dirty="0" err="1">
                <a:solidFill>
                  <a:srgbClr val="002060"/>
                </a:solidFill>
                <a:effectLst/>
                <a:latin typeface="Consolas" panose="020B0609020204030204" pitchFamily="49" charset="0"/>
                <a:cs typeface="Consolas" panose="020B0609020204030204" pitchFamily="49" charset="0"/>
              </a:rPr>
              <a:t>relpath</a:t>
            </a:r>
            <a:r>
              <a:rPr lang="en" sz="1100" b="1" dirty="0">
                <a:solidFill>
                  <a:srgbClr val="002060"/>
                </a:solidFill>
                <a:effectLst/>
                <a:latin typeface="Consolas" panose="020B0609020204030204" pitchFamily="49" charset="0"/>
                <a:cs typeface="Consolas" panose="020B0609020204030204" pitchFamily="49" charset="0"/>
              </a:rPr>
              <a:t>&gt; to &lt;hook&gt; debug Get/set debugging verbosity level </a:t>
            </a:r>
            <a:endParaRPr lang="en" sz="1100" dirty="0">
              <a:solidFill>
                <a:srgbClr val="002060"/>
              </a:solidFill>
              <a:latin typeface="Consolas" panose="020B0609020204030204" pitchFamily="49" charset="0"/>
              <a:cs typeface="Consolas" panose="020B0609020204030204" pitchFamily="49" charset="0"/>
            </a:endParaRPr>
          </a:p>
          <a:p>
            <a:r>
              <a:rPr lang="en" sz="1100" b="1" dirty="0">
                <a:solidFill>
                  <a:srgbClr val="002060"/>
                </a:solidFill>
                <a:effectLst/>
                <a:latin typeface="Consolas" panose="020B0609020204030204" pitchFamily="49" charset="0"/>
                <a:cs typeface="Consolas" panose="020B0609020204030204" pitchFamily="49" charset="0"/>
              </a:rPr>
              <a:t>dot 		Produce a Graphviz (.dot) of the entire Netgraph.</a:t>
            </a:r>
            <a:br>
              <a:rPr lang="en" sz="1100" b="1" dirty="0">
                <a:solidFill>
                  <a:srgbClr val="002060"/>
                </a:solidFill>
                <a:effectLst/>
                <a:latin typeface="Consolas" panose="020B0609020204030204" pitchFamily="49" charset="0"/>
                <a:cs typeface="Consolas" panose="020B0609020204030204" pitchFamily="49" charset="0"/>
              </a:rPr>
            </a:br>
            <a:r>
              <a:rPr lang="en" sz="1100" b="1" dirty="0">
                <a:solidFill>
                  <a:srgbClr val="002060"/>
                </a:solidFill>
                <a:effectLst/>
                <a:latin typeface="Consolas" panose="020B0609020204030204" pitchFamily="49" charset="0"/>
                <a:cs typeface="Consolas" panose="020B0609020204030204" pitchFamily="49" charset="0"/>
              </a:rPr>
              <a:t>help 		Show command summary or get more help on a specific command</a:t>
            </a:r>
            <a:br>
              <a:rPr lang="en" sz="1100" b="1" dirty="0">
                <a:solidFill>
                  <a:srgbClr val="002060"/>
                </a:solidFill>
                <a:effectLst/>
                <a:latin typeface="Consolas" panose="020B0609020204030204" pitchFamily="49" charset="0"/>
                <a:cs typeface="Consolas" panose="020B0609020204030204" pitchFamily="49" charset="0"/>
              </a:rPr>
            </a:br>
            <a:r>
              <a:rPr lang="en" sz="1100" b="1" dirty="0">
                <a:solidFill>
                  <a:srgbClr val="002060"/>
                </a:solidFill>
                <a:effectLst/>
                <a:latin typeface="Consolas" panose="020B0609020204030204" pitchFamily="49" charset="0"/>
                <a:cs typeface="Consolas" panose="020B0609020204030204" pitchFamily="49" charset="0"/>
              </a:rPr>
              <a:t>list 		Show information about all nodes </a:t>
            </a:r>
            <a:endParaRPr lang="en" sz="1100" dirty="0">
              <a:solidFill>
                <a:srgbClr val="002060"/>
              </a:solidFill>
              <a:latin typeface="Consolas" panose="020B0609020204030204" pitchFamily="49" charset="0"/>
              <a:cs typeface="Consolas" panose="020B0609020204030204" pitchFamily="49" charset="0"/>
            </a:endParaRPr>
          </a:p>
          <a:p>
            <a:r>
              <a:rPr lang="en" sz="1100" b="1" dirty="0">
                <a:solidFill>
                  <a:srgbClr val="002060"/>
                </a:solidFill>
                <a:effectLst/>
                <a:latin typeface="Consolas" panose="020B0609020204030204" pitchFamily="49" charset="0"/>
                <a:cs typeface="Consolas" panose="020B0609020204030204" pitchFamily="49" charset="0"/>
              </a:rPr>
              <a:t>mkpeer	 	Create and connect a new node to the node at "path" msg Send a Netgraph control message to the node </a:t>
            </a:r>
            <a:r>
              <a:rPr lang="en" sz="1100" b="1" dirty="0" err="1">
                <a:solidFill>
                  <a:srgbClr val="002060"/>
                </a:solidFill>
                <a:effectLst/>
                <a:latin typeface="Consolas" panose="020B0609020204030204" pitchFamily="49" charset="0"/>
                <a:cs typeface="Consolas" panose="020B0609020204030204" pitchFamily="49" charset="0"/>
              </a:rPr>
              <a:t>at"path</a:t>
            </a:r>
            <a:r>
              <a:rPr lang="en" sz="1100" b="1" dirty="0">
                <a:solidFill>
                  <a:srgbClr val="002060"/>
                </a:solidFill>
                <a:effectLst/>
                <a:latin typeface="Consolas" panose="020B0609020204030204" pitchFamily="49" charset="0"/>
                <a:cs typeface="Consolas" panose="020B0609020204030204" pitchFamily="49" charset="0"/>
              </a:rPr>
              <a:t>" </a:t>
            </a:r>
            <a:endParaRPr lang="en" sz="1100" dirty="0">
              <a:solidFill>
                <a:srgbClr val="002060"/>
              </a:solidFill>
              <a:latin typeface="Consolas" panose="020B0609020204030204" pitchFamily="49" charset="0"/>
              <a:cs typeface="Consolas" panose="020B0609020204030204" pitchFamily="49" charset="0"/>
            </a:endParaRPr>
          </a:p>
          <a:p>
            <a:r>
              <a:rPr lang="en" sz="1100" b="1" dirty="0">
                <a:solidFill>
                  <a:srgbClr val="002060"/>
                </a:solidFill>
                <a:effectLst/>
                <a:latin typeface="Consolas" panose="020B0609020204030204" pitchFamily="49" charset="0"/>
                <a:cs typeface="Consolas" panose="020B0609020204030204" pitchFamily="49" charset="0"/>
              </a:rPr>
              <a:t>name 		Assign name &lt;name&gt; to the node at &lt;path&gt; read Read and execute commands from a file </a:t>
            </a:r>
            <a:endParaRPr lang="en" sz="1100" dirty="0">
              <a:solidFill>
                <a:srgbClr val="002060"/>
              </a:solidFill>
              <a:latin typeface="Consolas" panose="020B0609020204030204" pitchFamily="49" charset="0"/>
              <a:cs typeface="Consolas" panose="020B0609020204030204" pitchFamily="49" charset="0"/>
            </a:endParaRPr>
          </a:p>
          <a:p>
            <a:r>
              <a:rPr lang="en" sz="1100" b="1" dirty="0">
                <a:solidFill>
                  <a:srgbClr val="002060"/>
                </a:solidFill>
                <a:effectLst/>
                <a:latin typeface="Consolas" panose="020B0609020204030204" pitchFamily="49" charset="0"/>
                <a:cs typeface="Consolas" panose="020B0609020204030204" pitchFamily="49" charset="0"/>
              </a:rPr>
              <a:t>rmhook 		Disconnect hook "hook" of the node at "path" show Show information about the node at &lt;path&gt; </a:t>
            </a:r>
            <a:endParaRPr lang="en" sz="1100" dirty="0">
              <a:solidFill>
                <a:srgbClr val="002060"/>
              </a:solidFill>
              <a:latin typeface="Consolas" panose="020B0609020204030204" pitchFamily="49" charset="0"/>
              <a:cs typeface="Consolas" panose="020B0609020204030204" pitchFamily="49" charset="0"/>
            </a:endParaRPr>
          </a:p>
          <a:p>
            <a:r>
              <a:rPr lang="en" sz="1100" b="1" dirty="0">
                <a:solidFill>
                  <a:srgbClr val="002060"/>
                </a:solidFill>
                <a:effectLst/>
                <a:latin typeface="Consolas" panose="020B0609020204030204" pitchFamily="49" charset="0"/>
                <a:cs typeface="Consolas" panose="020B0609020204030204" pitchFamily="49" charset="0"/>
              </a:rPr>
              <a:t>shutdown 		Shut down the node at &lt;path&gt;</a:t>
            </a:r>
            <a:br>
              <a:rPr lang="en" sz="1100" b="1" dirty="0">
                <a:solidFill>
                  <a:srgbClr val="002060"/>
                </a:solidFill>
                <a:effectLst/>
                <a:latin typeface="Consolas" panose="020B0609020204030204" pitchFamily="49" charset="0"/>
                <a:cs typeface="Consolas" panose="020B0609020204030204" pitchFamily="49" charset="0"/>
              </a:rPr>
            </a:br>
            <a:r>
              <a:rPr lang="en" sz="1100" b="1" dirty="0">
                <a:solidFill>
                  <a:srgbClr val="002060"/>
                </a:solidFill>
                <a:effectLst/>
                <a:latin typeface="Consolas" panose="020B0609020204030204" pitchFamily="49" charset="0"/>
                <a:cs typeface="Consolas" panose="020B0609020204030204" pitchFamily="49" charset="0"/>
              </a:rPr>
              <a:t>status 		Get human readable status information from the node at &lt;path&gt; </a:t>
            </a:r>
            <a:endParaRPr lang="en" sz="1100" dirty="0">
              <a:solidFill>
                <a:srgbClr val="002060"/>
              </a:solidFill>
              <a:latin typeface="Consolas" panose="020B0609020204030204" pitchFamily="49" charset="0"/>
              <a:cs typeface="Consolas" panose="020B0609020204030204" pitchFamily="49" charset="0"/>
            </a:endParaRPr>
          </a:p>
          <a:p>
            <a:r>
              <a:rPr lang="en" sz="1100" b="1" dirty="0">
                <a:solidFill>
                  <a:srgbClr val="002060"/>
                </a:solidFill>
                <a:effectLst/>
                <a:latin typeface="Consolas" panose="020B0609020204030204" pitchFamily="49" charset="0"/>
                <a:cs typeface="Consolas" panose="020B0609020204030204" pitchFamily="49" charset="0"/>
              </a:rPr>
              <a:t>types 		Show information about all installed node types </a:t>
            </a:r>
            <a:endParaRPr lang="el-GR" sz="1100" b="1" dirty="0">
              <a:solidFill>
                <a:srgbClr val="002060"/>
              </a:solidFill>
              <a:effectLst/>
              <a:latin typeface="Consolas" panose="020B0609020204030204" pitchFamily="49" charset="0"/>
              <a:cs typeface="Consolas" panose="020B0609020204030204" pitchFamily="49" charset="0"/>
            </a:endParaRPr>
          </a:p>
          <a:p>
            <a:r>
              <a:rPr lang="en" sz="1100" b="1" dirty="0">
                <a:solidFill>
                  <a:srgbClr val="002060"/>
                </a:solidFill>
                <a:effectLst/>
                <a:latin typeface="Consolas" panose="020B0609020204030204" pitchFamily="49" charset="0"/>
                <a:cs typeface="Consolas" panose="020B0609020204030204" pitchFamily="49" charset="0"/>
              </a:rPr>
              <a:t>write </a:t>
            </a:r>
            <a:r>
              <a:rPr lang="el-GR" sz="1100" b="1" dirty="0">
                <a:solidFill>
                  <a:srgbClr val="002060"/>
                </a:solidFill>
                <a:effectLst/>
                <a:latin typeface="Consolas" panose="020B0609020204030204" pitchFamily="49" charset="0"/>
                <a:cs typeface="Consolas" panose="020B0609020204030204" pitchFamily="49" charset="0"/>
              </a:rPr>
              <a:t>		</a:t>
            </a:r>
            <a:r>
              <a:rPr lang="en" sz="1100" b="1" dirty="0">
                <a:solidFill>
                  <a:srgbClr val="002060"/>
                </a:solidFill>
                <a:effectLst/>
                <a:latin typeface="Consolas" panose="020B0609020204030204" pitchFamily="49" charset="0"/>
                <a:cs typeface="Consolas" panose="020B0609020204030204" pitchFamily="49" charset="0"/>
              </a:rPr>
              <a:t>Send a data packet down the hook named by</a:t>
            </a:r>
            <a:r>
              <a:rPr lang="el-GR" sz="1100" b="1" dirty="0">
                <a:solidFill>
                  <a:srgbClr val="002060"/>
                </a:solidFill>
                <a:effectLst/>
                <a:latin typeface="Consolas" panose="020B0609020204030204" pitchFamily="49" charset="0"/>
                <a:cs typeface="Consolas" panose="020B0609020204030204" pitchFamily="49" charset="0"/>
              </a:rPr>
              <a:t> </a:t>
            </a:r>
            <a:r>
              <a:rPr lang="en" sz="1100" b="1" dirty="0">
                <a:solidFill>
                  <a:srgbClr val="002060"/>
                </a:solidFill>
                <a:effectLst/>
                <a:latin typeface="Consolas" panose="020B0609020204030204" pitchFamily="49" charset="0"/>
                <a:cs typeface="Consolas" panose="020B0609020204030204" pitchFamily="49" charset="0"/>
              </a:rPr>
              <a:t>"hook". </a:t>
            </a:r>
            <a:endParaRPr lang="en" sz="1100" dirty="0">
              <a:solidFill>
                <a:srgbClr val="002060"/>
              </a:solidFill>
              <a:latin typeface="Consolas" panose="020B0609020204030204" pitchFamily="49" charset="0"/>
              <a:cs typeface="Consolas" panose="020B0609020204030204" pitchFamily="49" charset="0"/>
            </a:endParaRPr>
          </a:p>
          <a:p>
            <a:r>
              <a:rPr lang="en" sz="1100" b="1" dirty="0">
                <a:solidFill>
                  <a:srgbClr val="002060"/>
                </a:solidFill>
                <a:effectLst/>
                <a:latin typeface="Consolas" panose="020B0609020204030204" pitchFamily="49" charset="0"/>
                <a:cs typeface="Consolas" panose="020B0609020204030204" pitchFamily="49" charset="0"/>
              </a:rPr>
              <a:t>quit 		Exit program </a:t>
            </a:r>
            <a:endParaRPr lang="en" sz="1100" dirty="0">
              <a:solidFill>
                <a:srgbClr val="00206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8242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424352"/>
            <a:ext cx="10515600" cy="212944"/>
          </a:xfrm>
        </p:spPr>
        <p:txBody>
          <a:bodyPr>
            <a:noAutofit/>
          </a:bodyPr>
          <a:lstStyle/>
          <a:p>
            <a:pPr>
              <a:lnSpc>
                <a:spcPct val="150000"/>
              </a:lnSpc>
            </a:pPr>
            <a:r>
              <a:rPr lang="el-GR" sz="3200" b="1" u="sng" spc="300" dirty="0">
                <a:solidFill>
                  <a:srgbClr val="002060"/>
                </a:solidFill>
                <a:latin typeface="+mn-lt"/>
              </a:rPr>
              <a:t>Δημιουργία κόμβου στο </a:t>
            </a:r>
            <a:r>
              <a:rPr lang="en-US" sz="3200" b="1" u="sng" spc="300" dirty="0">
                <a:solidFill>
                  <a:srgbClr val="002060"/>
                </a:solidFill>
                <a:latin typeface="+mn-lt"/>
              </a:rPr>
              <a:t>Netgraph</a:t>
            </a: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838200" y="530824"/>
            <a:ext cx="10515600" cy="4981903"/>
          </a:xfrm>
        </p:spPr>
        <p:txBody>
          <a:bodyPr>
            <a:normAutofit/>
          </a:bodyPr>
          <a:lstStyle/>
          <a:p>
            <a:pPr marL="0" indent="0">
              <a:buNone/>
            </a:pPr>
            <a:endParaRPr lang="el-GR" dirty="0">
              <a:solidFill>
                <a:srgbClr val="002060"/>
              </a:solidFill>
            </a:endParaRPr>
          </a:p>
          <a:p>
            <a:pPr marL="0" indent="0">
              <a:buNone/>
            </a:pPr>
            <a:r>
              <a:rPr lang="el-GR" dirty="0">
                <a:solidFill>
                  <a:srgbClr val="002060"/>
                </a:solidFill>
              </a:rPr>
              <a:t>&gt;. Για	να υλοποιήσει κάποιος ένα προσαρμοσμένο(</a:t>
            </a:r>
            <a:r>
              <a:rPr lang="el-GR" dirty="0" err="1">
                <a:solidFill>
                  <a:srgbClr val="002060"/>
                </a:solidFill>
              </a:rPr>
              <a:t>custom</a:t>
            </a:r>
            <a:r>
              <a:rPr lang="el-GR" dirty="0">
                <a:solidFill>
                  <a:srgbClr val="002060"/>
                </a:solidFill>
              </a:rPr>
              <a:t>) τύπο κόμβου στο Netgraph πρέπει να δημιουργήσει ένα αρχείο κεφαλίδας (</a:t>
            </a:r>
            <a:r>
              <a:rPr lang="el-GR" dirty="0" err="1">
                <a:solidFill>
                  <a:srgbClr val="002060"/>
                </a:solidFill>
              </a:rPr>
              <a:t>header</a:t>
            </a:r>
            <a:r>
              <a:rPr lang="el-GR" dirty="0">
                <a:solidFill>
                  <a:srgbClr val="002060"/>
                </a:solidFill>
              </a:rPr>
              <a:t> </a:t>
            </a:r>
            <a:r>
              <a:rPr lang="el-GR" dirty="0" err="1">
                <a:solidFill>
                  <a:srgbClr val="002060"/>
                </a:solidFill>
              </a:rPr>
              <a:t>file</a:t>
            </a:r>
            <a:r>
              <a:rPr lang="el-GR" dirty="0">
                <a:solidFill>
                  <a:srgbClr val="002060"/>
                </a:solidFill>
              </a:rPr>
              <a:t> </a:t>
            </a:r>
            <a:r>
              <a:rPr lang="en-US" dirty="0">
                <a:solidFill>
                  <a:srgbClr val="002060"/>
                </a:solidFill>
              </a:rPr>
              <a:t>ng_</a:t>
            </a:r>
            <a:r>
              <a:rPr lang="el-GR" dirty="0" err="1">
                <a:solidFill>
                  <a:srgbClr val="002060"/>
                </a:solidFill>
              </a:rPr>
              <a:t>example.h</a:t>
            </a:r>
            <a:r>
              <a:rPr lang="el-GR" dirty="0">
                <a:solidFill>
                  <a:srgbClr val="002060"/>
                </a:solidFill>
              </a:rPr>
              <a:t>) και ένα αρχείο c </a:t>
            </a:r>
            <a:r>
              <a:rPr lang="el-GR" dirty="0" err="1">
                <a:solidFill>
                  <a:srgbClr val="002060"/>
                </a:solidFill>
              </a:rPr>
              <a:t>file</a:t>
            </a:r>
            <a:r>
              <a:rPr lang="el-GR" dirty="0">
                <a:solidFill>
                  <a:srgbClr val="002060"/>
                </a:solidFill>
              </a:rPr>
              <a:t> (</a:t>
            </a:r>
            <a:r>
              <a:rPr lang="en-US" dirty="0">
                <a:solidFill>
                  <a:srgbClr val="002060"/>
                </a:solidFill>
              </a:rPr>
              <a:t>ng_</a:t>
            </a:r>
            <a:r>
              <a:rPr lang="el-GR" dirty="0" err="1">
                <a:solidFill>
                  <a:srgbClr val="002060"/>
                </a:solidFill>
              </a:rPr>
              <a:t>example.c</a:t>
            </a:r>
            <a:r>
              <a:rPr lang="el-GR" dirty="0">
                <a:solidFill>
                  <a:srgbClr val="002060"/>
                </a:solidFill>
              </a:rPr>
              <a:t>), όπου μετά θα πρέπει να μεταγλωττιστεί για να γίνει της μορφής του Netgraph, δηλαδή </a:t>
            </a:r>
            <a:r>
              <a:rPr lang="el-GR" dirty="0" err="1">
                <a:solidFill>
                  <a:srgbClr val="002060"/>
                </a:solidFill>
              </a:rPr>
              <a:t>ng_example.ko</a:t>
            </a:r>
            <a:r>
              <a:rPr lang="el-GR" dirty="0">
                <a:solidFill>
                  <a:srgbClr val="002060"/>
                </a:solidFill>
              </a:rPr>
              <a:t>.</a:t>
            </a:r>
          </a:p>
          <a:p>
            <a:pPr marL="0" indent="0">
              <a:buNone/>
            </a:pPr>
            <a:endParaRPr lang="el-GR" dirty="0">
              <a:solidFill>
                <a:srgbClr val="002060"/>
              </a:solidFill>
            </a:endParaRPr>
          </a:p>
          <a:p>
            <a:pPr marL="0" indent="0">
              <a:buNone/>
            </a:pPr>
            <a:r>
              <a:rPr lang="el-GR" dirty="0">
                <a:solidFill>
                  <a:srgbClr val="002060"/>
                </a:solidFill>
              </a:rPr>
              <a:t>&gt;. Έτσι ο  χρήστης θα πρέπει στο αρχείο .c που θα δημιουργήσει να σαν πρώτο βήμα να ορίσει την δομή </a:t>
            </a:r>
            <a:r>
              <a:rPr lang="el-GR" dirty="0" err="1">
                <a:solidFill>
                  <a:srgbClr val="002060"/>
                </a:solidFill>
              </a:rPr>
              <a:t>struct</a:t>
            </a:r>
            <a:r>
              <a:rPr lang="el-GR" dirty="0">
                <a:solidFill>
                  <a:srgbClr val="002060"/>
                </a:solidFill>
              </a:rPr>
              <a:t> </a:t>
            </a:r>
            <a:r>
              <a:rPr lang="el-GR" dirty="0" err="1">
                <a:solidFill>
                  <a:srgbClr val="002060"/>
                </a:solidFill>
              </a:rPr>
              <a:t>ng_type</a:t>
            </a:r>
            <a:r>
              <a:rPr lang="el-GR" dirty="0">
                <a:solidFill>
                  <a:srgbClr val="002060"/>
                </a:solidFill>
              </a:rPr>
              <a:t>, όπου μέσα σε αυτό θα υπάρχουν όλες οι λειτουργίες (μέθοδοι) που θέλει ο χρήστης.</a:t>
            </a: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37934" y="6521549"/>
            <a:ext cx="480190" cy="307777"/>
          </a:xfrm>
          <a:prstGeom prst="rect">
            <a:avLst/>
          </a:prstGeom>
          <a:noFill/>
        </p:spPr>
        <p:txBody>
          <a:bodyPr wrap="square" rtlCol="0">
            <a:spAutoFit/>
          </a:bodyPr>
          <a:lstStyle/>
          <a:p>
            <a:r>
              <a:rPr lang="el-GR" sz="1400" b="1" dirty="0">
                <a:solidFill>
                  <a:srgbClr val="002060"/>
                </a:solidFill>
              </a:rPr>
              <a:t>15</a:t>
            </a: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Tree>
    <p:extLst>
      <p:ext uri="{BB962C8B-B14F-4D97-AF65-F5344CB8AC3E}">
        <p14:creationId xmlns:p14="http://schemas.microsoft.com/office/powerpoint/2010/main" val="4079610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424352"/>
            <a:ext cx="10515600" cy="212944"/>
          </a:xfrm>
        </p:spPr>
        <p:txBody>
          <a:bodyPr>
            <a:noAutofit/>
          </a:bodyPr>
          <a:lstStyle/>
          <a:p>
            <a:pPr>
              <a:lnSpc>
                <a:spcPct val="150000"/>
              </a:lnSpc>
            </a:pPr>
            <a:r>
              <a:rPr lang="en-US" sz="3200" b="1" u="sng" spc="300" dirty="0">
                <a:solidFill>
                  <a:srgbClr val="002060"/>
                </a:solidFill>
                <a:latin typeface="+mn-lt"/>
              </a:rPr>
              <a:t>struct </a:t>
            </a:r>
            <a:r>
              <a:rPr lang="en-US" sz="3200" b="1" u="sng" spc="300" dirty="0" err="1">
                <a:solidFill>
                  <a:srgbClr val="002060"/>
                </a:solidFill>
                <a:latin typeface="+mn-lt"/>
              </a:rPr>
              <a:t>ng_type</a:t>
            </a:r>
            <a:endParaRPr lang="el-GR" sz="3200" b="1" u="sng" spc="300" dirty="0">
              <a:solidFill>
                <a:srgbClr val="002060"/>
              </a:solidFill>
              <a:latin typeface="+mn-lt"/>
            </a:endParaRP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23288" y="6521549"/>
            <a:ext cx="480190" cy="307777"/>
          </a:xfrm>
          <a:prstGeom prst="rect">
            <a:avLst/>
          </a:prstGeom>
          <a:noFill/>
        </p:spPr>
        <p:txBody>
          <a:bodyPr wrap="square" rtlCol="0">
            <a:spAutoFit/>
          </a:bodyPr>
          <a:lstStyle/>
          <a:p>
            <a:r>
              <a:rPr lang="el-GR" sz="1400" b="1" dirty="0">
                <a:solidFill>
                  <a:srgbClr val="002060"/>
                </a:solidFill>
              </a:rPr>
              <a:t>16</a:t>
            </a: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20" name="TextBox 19">
            <a:extLst>
              <a:ext uri="{FF2B5EF4-FFF2-40B4-BE49-F238E27FC236}">
                <a16:creationId xmlns:a16="http://schemas.microsoft.com/office/drawing/2014/main" id="{3986EC0A-811B-1546-EAD0-CBF1247169D2}"/>
              </a:ext>
            </a:extLst>
          </p:cNvPr>
          <p:cNvSpPr txBox="1"/>
          <p:nvPr/>
        </p:nvSpPr>
        <p:spPr>
          <a:xfrm>
            <a:off x="209879" y="1402401"/>
            <a:ext cx="5833242" cy="3816429"/>
          </a:xfrm>
          <a:prstGeom prst="rect">
            <a:avLst/>
          </a:prstGeom>
          <a:solidFill>
            <a:srgbClr val="002060">
              <a:alpha val="80000"/>
            </a:srgbClr>
          </a:solidFill>
          <a:ln w="41275" cap="flat" cmpd="thickThin">
            <a:solidFill>
              <a:srgbClr val="002060"/>
            </a:solidFill>
          </a:ln>
        </p:spPr>
        <p:txBody>
          <a:bodyPr wrap="square" rtlCol="0">
            <a:spAutoFit/>
          </a:bodyPr>
          <a:lstStyle/>
          <a:p>
            <a:r>
              <a:rPr lang="el-GR" sz="11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r>
              <a:rPr lang="en-US" sz="11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Ορισμός του </a:t>
            </a:r>
            <a:r>
              <a:rPr lang="en-US" sz="11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ng_type</a:t>
            </a:r>
            <a:endParaRPr lang="en-US" sz="11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p>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 Structure of a node type</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struct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ng_type</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typestruct</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u_int32_t       version;        /* must equal NG_VERSION */</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const char      *name;          /* Unique type name */</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modeventhand_t</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mod_event</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 Module event handler (optional) */</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ng_constructor_t</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*constructor;  /* Node constructor */</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ng_rcvmsg_t</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rcvmsg</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 control messages come here */</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ng_shutdown_t</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*shutdown;      /* reset, and free resources */</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ng_newhook_t</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newhook</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 first notification of new hook */</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ng_findhook_t</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findhook</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 only if you have lots of hooks */</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ng_connect_t</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*connect;       /* final notification of new hook */</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ng_rcvdata_t</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rcvdata</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 date comes here */</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ng_rcvdata_t</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rcvdataq</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 or here if being queued */</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ng_disconnect_t</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*disconnect;    /* notify on disconnect */</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const struct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ng_cmdlist</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cmdlist</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 commands we can convert */</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l-GR"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endPar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endParaRPr>
          </a:p>
          <a:p>
            <a:endParaRPr lang="en-US" sz="1100" dirty="0">
              <a:solidFill>
                <a:schemeClr val="bg1"/>
              </a:solidFill>
              <a:latin typeface="Consolas" panose="020B0609020204030204" pitchFamily="49" charset="0"/>
              <a:ea typeface="Calibri" panose="020F0502020204030204" pitchFamily="34" charset="0"/>
              <a:cs typeface="Times New Roman" panose="02020603050405020304" pitchFamily="18" charset="0"/>
            </a:endParaRPr>
          </a:p>
          <a:p>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27227E9F-EE57-DCC5-5512-4D875873D9ED}"/>
              </a:ext>
            </a:extLst>
          </p:cNvPr>
          <p:cNvSpPr txBox="1"/>
          <p:nvPr/>
        </p:nvSpPr>
        <p:spPr>
          <a:xfrm>
            <a:off x="6285188" y="1417790"/>
            <a:ext cx="5423338" cy="3785652"/>
          </a:xfrm>
          <a:prstGeom prst="rect">
            <a:avLst/>
          </a:prstGeom>
          <a:solidFill>
            <a:srgbClr val="002060">
              <a:alpha val="80000"/>
            </a:srgbClr>
          </a:solidFill>
          <a:ln w="41275" cmpd="thickThin">
            <a:solidFill>
              <a:srgbClr val="002060"/>
            </a:solidFill>
          </a:ln>
        </p:spPr>
        <p:txBody>
          <a:bodyPr wrap="square" rtlCol="0">
            <a:spAutoFit/>
          </a:bodyPr>
          <a:lstStyle/>
          <a:p>
            <a:r>
              <a:rPr lang="el-GR" sz="11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r>
              <a:rPr lang="en-US" sz="11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Ορισμός του </a:t>
            </a:r>
            <a:r>
              <a:rPr lang="en-US" sz="11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ng</a:t>
            </a:r>
            <a:r>
              <a:rPr lang="el-GR" sz="11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_</a:t>
            </a:r>
            <a:r>
              <a:rPr lang="en-US" sz="1100"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example</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l-GR" sz="1100" dirty="0">
                <a:solidFill>
                  <a:schemeClr val="bg1"/>
                </a:solidFill>
                <a:effectLst/>
                <a:latin typeface="Garamond" panose="02020404030301010803" pitchFamily="18" charset="0"/>
                <a:ea typeface="Calibri" panose="020F0502020204030204" pitchFamily="34" charset="0"/>
                <a:cs typeface="Times New Roman" panose="02020603050405020304" pitchFamily="18" charset="0"/>
              </a:rPr>
              <a:t> </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 Structure of a node type exa</a:t>
            </a:r>
            <a:r>
              <a:rPr lang="en-US" sz="1100" dirty="0">
                <a:solidFill>
                  <a:schemeClr val="bg1"/>
                </a:solidFill>
                <a:latin typeface="Consolas" panose="020B0609020204030204" pitchFamily="49" charset="0"/>
                <a:ea typeface="Calibri" panose="020F0502020204030204" pitchFamily="34" charset="0"/>
                <a:cs typeface="Consolas" panose="020B0609020204030204" pitchFamily="49" charset="0"/>
              </a:rPr>
              <a:t>mple</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static struct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ng_type</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ng_example_typestruct = {</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.version =	NG_ABI_VERSION,</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.name =	NG_EXAMPLE_NODE_TYPE,</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.constructor =  ng_example_constructor,</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rcvmsg</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ng_example_rcvmsg</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.close =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ng_example_close</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.shutdown =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ng_example_shutdown</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newhook</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ng_example_newhook</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rcvdata</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ng_example_rcvdata</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.disconnect =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ng_example_disconnect</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cmdlist</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	</a:t>
            </a:r>
            <a:r>
              <a:rPr lang="en-US" sz="1100"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ng_example_cmds</a:t>
            </a:r>
            <a:r>
              <a:rPr lang="en-US"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l-GR" sz="1100"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a:t>
            </a:r>
            <a:endParaRPr lang="el-G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solidFill>
                  <a:schemeClr val="bg1"/>
                </a:solidFill>
                <a:effectLst/>
                <a:latin typeface="Garamond" panose="02020404030301010803" pitchFamily="18" charset="0"/>
                <a:ea typeface="Calibri" panose="020F0502020204030204" pitchFamily="34" charset="0"/>
                <a:cs typeface="Times New Roman" panose="02020603050405020304" pitchFamily="18" charset="0"/>
              </a:rPr>
              <a:t> </a:t>
            </a:r>
          </a:p>
          <a:p>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l-G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Βέλος: Καμπύλο προς τα επάνω 2">
            <a:extLst>
              <a:ext uri="{FF2B5EF4-FFF2-40B4-BE49-F238E27FC236}">
                <a16:creationId xmlns:a16="http://schemas.microsoft.com/office/drawing/2014/main" id="{14278DDC-F16E-7410-0359-ECB91830CFBB}"/>
              </a:ext>
            </a:extLst>
          </p:cNvPr>
          <p:cNvSpPr/>
          <p:nvPr/>
        </p:nvSpPr>
        <p:spPr>
          <a:xfrm>
            <a:off x="5065776" y="5415928"/>
            <a:ext cx="2221992" cy="938104"/>
          </a:xfrm>
          <a:prstGeom prst="curvedUpArrow">
            <a:avLst>
              <a:gd name="adj1" fmla="val 27589"/>
              <a:gd name="adj2" fmla="val 86993"/>
              <a:gd name="adj3" fmla="val 40939"/>
            </a:avLst>
          </a:prstGeom>
          <a:solidFill>
            <a:schemeClr val="bg1"/>
          </a:solidFill>
          <a:ln w="28575"/>
          <a:effectLst>
            <a:glow rad="101600">
              <a:srgbClr val="002060">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solidFill>
                <a:schemeClr val="tx1"/>
              </a:solidFill>
            </a:endParaRPr>
          </a:p>
        </p:txBody>
      </p:sp>
    </p:spTree>
    <p:extLst>
      <p:ext uri="{BB962C8B-B14F-4D97-AF65-F5344CB8AC3E}">
        <p14:creationId xmlns:p14="http://schemas.microsoft.com/office/powerpoint/2010/main" val="1409926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424352"/>
            <a:ext cx="10515600" cy="212944"/>
          </a:xfrm>
        </p:spPr>
        <p:txBody>
          <a:bodyPr>
            <a:noAutofit/>
          </a:bodyPr>
          <a:lstStyle/>
          <a:p>
            <a:pPr>
              <a:lnSpc>
                <a:spcPct val="150000"/>
              </a:lnSpc>
            </a:pPr>
            <a:r>
              <a:rPr lang="en-US" sz="3200" b="1" u="sng" spc="300" dirty="0">
                <a:solidFill>
                  <a:srgbClr val="002060"/>
                </a:solidFill>
                <a:latin typeface="+mn-lt"/>
              </a:rPr>
              <a:t>NETGRAPH_INIT</a:t>
            </a:r>
            <a:endParaRPr lang="el-GR" sz="3200" b="1" u="sng" spc="300" dirty="0">
              <a:solidFill>
                <a:srgbClr val="002060"/>
              </a:solidFill>
              <a:latin typeface="+mn-lt"/>
            </a:endParaRP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838200" y="1074134"/>
            <a:ext cx="10515600" cy="4981903"/>
          </a:xfrm>
        </p:spPr>
        <p:txBody>
          <a:bodyPr>
            <a:normAutofit/>
          </a:bodyPr>
          <a:lstStyle/>
          <a:p>
            <a:pPr marL="0" indent="0">
              <a:buNone/>
            </a:pPr>
            <a:r>
              <a:rPr lang="en-US" dirty="0">
                <a:solidFill>
                  <a:srgbClr val="002060"/>
                </a:solidFill>
              </a:rPr>
              <a:t>&gt;.M</a:t>
            </a:r>
            <a:r>
              <a:rPr lang="el-GR" dirty="0" err="1">
                <a:solidFill>
                  <a:srgbClr val="002060"/>
                </a:solidFill>
              </a:rPr>
              <a:t>ετά</a:t>
            </a:r>
            <a:r>
              <a:rPr lang="el-GR" dirty="0">
                <a:solidFill>
                  <a:srgbClr val="002060"/>
                </a:solidFill>
              </a:rPr>
              <a:t> το ορισμό του </a:t>
            </a:r>
            <a:r>
              <a:rPr lang="el-GR" dirty="0" err="1">
                <a:solidFill>
                  <a:srgbClr val="002060"/>
                </a:solidFill>
              </a:rPr>
              <a:t>ng_type</a:t>
            </a:r>
            <a:r>
              <a:rPr lang="el-GR" dirty="0">
                <a:solidFill>
                  <a:srgbClr val="002060"/>
                </a:solidFill>
              </a:rPr>
              <a:t> δηλαδή κάτω από την δομή θα πρέπει να γίνει κλήση της μακροεντολής NETGRAPH_INIT(). Μέσω αυτής της μακροεντολής γίνεται η σύνδεση του κόμβου τύπου με το σύστημα </a:t>
            </a:r>
            <a:r>
              <a:rPr lang="en-US" dirty="0">
                <a:solidFill>
                  <a:srgbClr val="002060"/>
                </a:solidFill>
              </a:rPr>
              <a:t>Netgraph</a:t>
            </a:r>
            <a:r>
              <a:rPr lang="el-GR" dirty="0">
                <a:solidFill>
                  <a:srgbClr val="002060"/>
                </a:solidFill>
              </a:rPr>
              <a:t>.</a:t>
            </a:r>
          </a:p>
          <a:p>
            <a:pPr marL="0" indent="0">
              <a:buNone/>
            </a:pPr>
            <a:endParaRPr lang="el-GR" dirty="0">
              <a:solidFill>
                <a:srgbClr val="002060"/>
              </a:solidFill>
            </a:endParaRP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37934" y="6521549"/>
            <a:ext cx="480190" cy="307777"/>
          </a:xfrm>
          <a:prstGeom prst="rect">
            <a:avLst/>
          </a:prstGeom>
          <a:noFill/>
        </p:spPr>
        <p:txBody>
          <a:bodyPr wrap="square" rtlCol="0">
            <a:spAutoFit/>
          </a:bodyPr>
          <a:lstStyle/>
          <a:p>
            <a:r>
              <a:rPr lang="el-GR" sz="1400" b="1" dirty="0">
                <a:solidFill>
                  <a:srgbClr val="002060"/>
                </a:solidFill>
              </a:rPr>
              <a:t>17</a:t>
            </a: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5" name="TextBox 4">
            <a:extLst>
              <a:ext uri="{FF2B5EF4-FFF2-40B4-BE49-F238E27FC236}">
                <a16:creationId xmlns:a16="http://schemas.microsoft.com/office/drawing/2014/main" id="{0FF4CA12-F248-3116-8730-AD341D53B135}"/>
              </a:ext>
            </a:extLst>
          </p:cNvPr>
          <p:cNvSpPr txBox="1"/>
          <p:nvPr/>
        </p:nvSpPr>
        <p:spPr>
          <a:xfrm>
            <a:off x="498798" y="3580985"/>
            <a:ext cx="4134428" cy="1246495"/>
          </a:xfrm>
          <a:prstGeom prst="rect">
            <a:avLst/>
          </a:prstGeom>
          <a:solidFill>
            <a:srgbClr val="002060">
              <a:alpha val="80000"/>
            </a:srgbClr>
          </a:solidFill>
          <a:ln w="41275" cap="flat" cmpd="thickThin">
            <a:solidFill>
              <a:srgbClr val="002060"/>
            </a:solidFill>
          </a:ln>
        </p:spPr>
        <p:txBody>
          <a:bodyPr wrap="square" rtlCol="0">
            <a:spAutoFit/>
          </a:bodyPr>
          <a:lstStyle/>
          <a:p>
            <a:r>
              <a:rPr lang="el-GR" sz="15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endParaRPr lang="en-US" sz="15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p>
            <a:r>
              <a:rPr lang="el-GR" sz="15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Ορισμός </a:t>
            </a:r>
            <a:r>
              <a:rPr lang="en-US" sz="15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NETGRAPH_INIT() </a:t>
            </a:r>
            <a:r>
              <a:rPr lang="el-GR" sz="15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για το </a:t>
            </a:r>
            <a:r>
              <a:rPr lang="en-US" sz="15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ng_type</a:t>
            </a:r>
            <a:r>
              <a:rPr lang="en-US" sz="15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endParaRPr lang="el-GR" sz="15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p>
            <a:endParaRPr lang="en-US" sz="15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p>
            <a:r>
              <a:rPr lang="en-US" sz="15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NETGRAPH_INIT(</a:t>
            </a:r>
            <a:r>
              <a:rPr lang="en-US" sz="15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type_name</a:t>
            </a:r>
            <a:r>
              <a:rPr lang="en-US" sz="15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r>
              <a:rPr lang="en-US" sz="15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typestruct_ptr</a:t>
            </a:r>
            <a:r>
              <a:rPr lang="en-US" sz="15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a:t>
            </a:r>
          </a:p>
          <a:p>
            <a:endParaRPr lang="el-GR" sz="1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67D57514-3837-FBFD-E0A8-53AA1624265F}"/>
              </a:ext>
            </a:extLst>
          </p:cNvPr>
          <p:cNvSpPr txBox="1"/>
          <p:nvPr/>
        </p:nvSpPr>
        <p:spPr>
          <a:xfrm>
            <a:off x="6586462" y="3580985"/>
            <a:ext cx="4892122" cy="1246495"/>
          </a:xfrm>
          <a:prstGeom prst="rect">
            <a:avLst/>
          </a:prstGeom>
          <a:solidFill>
            <a:srgbClr val="002060">
              <a:alpha val="80000"/>
            </a:srgbClr>
          </a:solidFill>
          <a:ln w="41275" cap="flat" cmpd="thickThin">
            <a:solidFill>
              <a:srgbClr val="002060"/>
            </a:solidFill>
          </a:ln>
        </p:spPr>
        <p:txBody>
          <a:bodyPr wrap="square" rtlCol="0">
            <a:spAutoFit/>
          </a:bodyPr>
          <a:lstStyle/>
          <a:p>
            <a:r>
              <a:rPr lang="el-GR" sz="15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endParaRPr lang="en-US" sz="15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p>
            <a:r>
              <a:rPr lang="el-GR" sz="15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Ορισμός </a:t>
            </a:r>
            <a:r>
              <a:rPr lang="en-US" sz="15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NETGRAPH_INIT() </a:t>
            </a:r>
            <a:r>
              <a:rPr lang="el-GR" sz="15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για το </a:t>
            </a:r>
            <a:r>
              <a:rPr lang="en-US" sz="1500" b="1" dirty="0" err="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ng_</a:t>
            </a:r>
            <a:r>
              <a:rPr lang="en-US" sz="1500" b="1" dirty="0" err="1">
                <a:solidFill>
                  <a:schemeClr val="bg1"/>
                </a:solidFill>
                <a:latin typeface="Cambria" panose="02040503050406030204" pitchFamily="18" charset="0"/>
                <a:ea typeface="Calibri" panose="020F0502020204030204" pitchFamily="34" charset="0"/>
                <a:cs typeface="Times New Roman" panose="02020603050405020304" pitchFamily="18" charset="0"/>
              </a:rPr>
              <a:t>example</a:t>
            </a:r>
            <a:r>
              <a:rPr lang="en-US" sz="15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a:t>
            </a:r>
            <a:endParaRPr lang="el-GR" sz="15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p>
            <a:endParaRPr lang="en-US" sz="15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p>
            <a:r>
              <a:rPr lang="en-US" sz="1500"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NETGRAPH_INIT(example, &amp;ng_example_typestruct);</a:t>
            </a:r>
          </a:p>
          <a:p>
            <a:endParaRPr lang="el-GR" sz="1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Βέλος: Δεξιό 8">
            <a:extLst>
              <a:ext uri="{FF2B5EF4-FFF2-40B4-BE49-F238E27FC236}">
                <a16:creationId xmlns:a16="http://schemas.microsoft.com/office/drawing/2014/main" id="{52077C7F-57BA-6691-8399-CB08A7E1A07A}"/>
              </a:ext>
            </a:extLst>
          </p:cNvPr>
          <p:cNvSpPr/>
          <p:nvPr/>
        </p:nvSpPr>
        <p:spPr>
          <a:xfrm>
            <a:off x="4901184" y="3820184"/>
            <a:ext cx="1417320" cy="768096"/>
          </a:xfrm>
          <a:prstGeom prst="rightArrow">
            <a:avLst/>
          </a:prstGeom>
          <a:solidFill>
            <a:schemeClr val="bg1"/>
          </a:solidFill>
          <a:ln w="28575">
            <a:solidFill>
              <a:schemeClr val="accent1">
                <a:lumMod val="50000"/>
              </a:schemeClr>
            </a:solidFill>
          </a:ln>
          <a:effectLst>
            <a:glow rad="139700">
              <a:srgbClr val="002060">
                <a:alpha val="40000"/>
              </a:srgbClr>
            </a:glow>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662962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695491"/>
            <a:ext cx="10515600" cy="212944"/>
          </a:xfrm>
        </p:spPr>
        <p:txBody>
          <a:bodyPr>
            <a:noAutofit/>
          </a:bodyPr>
          <a:lstStyle/>
          <a:p>
            <a:pPr>
              <a:lnSpc>
                <a:spcPct val="150000"/>
              </a:lnSpc>
            </a:pPr>
            <a:r>
              <a:rPr lang="el-GR" sz="3200" b="1" u="sng" spc="300" dirty="0">
                <a:solidFill>
                  <a:srgbClr val="002060"/>
                </a:solidFill>
                <a:latin typeface="+mn-lt"/>
              </a:rPr>
              <a:t>Διασύνδεση οντοτήτων </a:t>
            </a:r>
            <a:br>
              <a:rPr lang="el-GR" sz="3200" b="1" u="sng" spc="300" dirty="0">
                <a:solidFill>
                  <a:srgbClr val="002060"/>
                </a:solidFill>
                <a:latin typeface="+mn-lt"/>
              </a:rPr>
            </a:br>
            <a:endParaRPr lang="el-GR" sz="3200" b="1" u="sng" spc="300" dirty="0">
              <a:solidFill>
                <a:srgbClr val="002060"/>
              </a:solidFill>
              <a:latin typeface="+mn-lt"/>
            </a:endParaRP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838200" y="908435"/>
            <a:ext cx="10515600" cy="1924147"/>
          </a:xfrm>
        </p:spPr>
        <p:txBody>
          <a:bodyPr>
            <a:normAutofit/>
          </a:bodyPr>
          <a:lstStyle/>
          <a:p>
            <a:pPr marL="0" indent="0">
              <a:buNone/>
            </a:pPr>
            <a:r>
              <a:rPr lang="el-GR" dirty="0">
                <a:solidFill>
                  <a:srgbClr val="002060"/>
                </a:solidFill>
              </a:rPr>
              <a:t>&gt;.  Μέσα στο αρχείο του κόμβου υπάρχει κώδικας που χάρη σε αυτόν καθορίζεται η λειτουργικότητα του. Αυτό γίνεται με συνεργασία των μεθόδων, των συναρτήσεων και των μακροεντολών. </a:t>
            </a:r>
          </a:p>
          <a:p>
            <a:pPr marL="0" indent="0">
              <a:buNone/>
            </a:pPr>
            <a:endParaRPr lang="el-GR" dirty="0">
              <a:solidFill>
                <a:srgbClr val="002060"/>
              </a:solidFill>
            </a:endParaRP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23288" y="6521550"/>
            <a:ext cx="480190" cy="307777"/>
          </a:xfrm>
          <a:prstGeom prst="rect">
            <a:avLst/>
          </a:prstGeom>
          <a:noFill/>
        </p:spPr>
        <p:txBody>
          <a:bodyPr wrap="square" rtlCol="0">
            <a:spAutoFit/>
          </a:bodyPr>
          <a:lstStyle/>
          <a:p>
            <a:r>
              <a:rPr lang="el-GR" sz="1400" b="1" dirty="0">
                <a:solidFill>
                  <a:srgbClr val="002060"/>
                </a:solidFill>
              </a:rPr>
              <a:t>18</a:t>
            </a: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9" name="Ορθογώνιο: Στρογγύλεμα γωνιών 8">
            <a:extLst>
              <a:ext uri="{FF2B5EF4-FFF2-40B4-BE49-F238E27FC236}">
                <a16:creationId xmlns:a16="http://schemas.microsoft.com/office/drawing/2014/main" id="{95FB6951-8135-4EC4-EC20-65C236BF5C7C}"/>
              </a:ext>
            </a:extLst>
          </p:cNvPr>
          <p:cNvSpPr/>
          <p:nvPr/>
        </p:nvSpPr>
        <p:spPr>
          <a:xfrm>
            <a:off x="7211070" y="2849632"/>
            <a:ext cx="4416552" cy="3520441"/>
          </a:xfrm>
          <a:prstGeom prst="roundRect">
            <a:avLst/>
          </a:prstGeom>
          <a:gradFill>
            <a:gsLst>
              <a:gs pos="95000">
                <a:schemeClr val="accent1">
                  <a:lumMod val="60000"/>
                  <a:lumOff val="40000"/>
                </a:schemeClr>
              </a:gs>
              <a:gs pos="21000">
                <a:schemeClr val="accent1">
                  <a:lumMod val="75000"/>
                </a:schemeClr>
              </a:gs>
              <a:gs pos="0">
                <a:srgbClr val="002060"/>
              </a:gs>
              <a:gs pos="87000">
                <a:srgbClr val="002060"/>
              </a:gs>
              <a:gs pos="42000">
                <a:schemeClr val="accent1">
                  <a:lumMod val="50000"/>
                </a:schemeClr>
              </a:gs>
              <a:gs pos="63000">
                <a:schemeClr val="accent1">
                  <a:lumMod val="75000"/>
                </a:schemeClr>
              </a:gs>
              <a:gs pos="100000">
                <a:schemeClr val="accent1">
                  <a:lumMod val="75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12" name="TextBox 11">
            <a:extLst>
              <a:ext uri="{FF2B5EF4-FFF2-40B4-BE49-F238E27FC236}">
                <a16:creationId xmlns:a16="http://schemas.microsoft.com/office/drawing/2014/main" id="{3838C4AC-F23E-89E8-C01C-B4C1CF6CA30E}"/>
              </a:ext>
            </a:extLst>
          </p:cNvPr>
          <p:cNvSpPr txBox="1"/>
          <p:nvPr/>
        </p:nvSpPr>
        <p:spPr>
          <a:xfrm>
            <a:off x="7604262" y="3521323"/>
            <a:ext cx="3630168" cy="369332"/>
          </a:xfrm>
          <a:prstGeom prst="rect">
            <a:avLst/>
          </a:prstGeom>
          <a:solidFill>
            <a:schemeClr val="bg1"/>
          </a:solidFill>
          <a:ln w="38100">
            <a:solidFill>
              <a:schemeClr val="accent1">
                <a:lumMod val="60000"/>
                <a:lumOff val="40000"/>
              </a:schemeClr>
            </a:solidFill>
          </a:ln>
        </p:spPr>
        <p:txBody>
          <a:bodyPr wrap="square" rtlCol="0">
            <a:spAutoFit/>
          </a:bodyPr>
          <a:lstStyle/>
          <a:p>
            <a:r>
              <a:rPr lang="el-GR" b="1" dirty="0">
                <a:solidFill>
                  <a:schemeClr val="accent1">
                    <a:lumMod val="50000"/>
                  </a:schemeClr>
                </a:solidFill>
              </a:rPr>
              <a:t>Λοιπός κώδικας</a:t>
            </a:r>
          </a:p>
        </p:txBody>
      </p:sp>
      <p:sp>
        <p:nvSpPr>
          <p:cNvPr id="13" name="TextBox 12">
            <a:extLst>
              <a:ext uri="{FF2B5EF4-FFF2-40B4-BE49-F238E27FC236}">
                <a16:creationId xmlns:a16="http://schemas.microsoft.com/office/drawing/2014/main" id="{5A8943C0-EA0C-50BD-8BD7-9BDC21A21DF8}"/>
              </a:ext>
            </a:extLst>
          </p:cNvPr>
          <p:cNvSpPr txBox="1"/>
          <p:nvPr/>
        </p:nvSpPr>
        <p:spPr>
          <a:xfrm>
            <a:off x="7604262" y="4045954"/>
            <a:ext cx="3630168" cy="1754326"/>
          </a:xfrm>
          <a:prstGeom prst="rect">
            <a:avLst/>
          </a:prstGeom>
          <a:solidFill>
            <a:schemeClr val="bg1"/>
          </a:solidFill>
          <a:ln w="38100">
            <a:solidFill>
              <a:schemeClr val="accent1">
                <a:lumMod val="60000"/>
                <a:lumOff val="40000"/>
              </a:schemeClr>
            </a:solidFill>
          </a:ln>
        </p:spPr>
        <p:txBody>
          <a:bodyPr wrap="square" rtlCol="0">
            <a:spAutoFit/>
          </a:bodyPr>
          <a:lstStyle/>
          <a:p>
            <a:r>
              <a:rPr lang="el-GR" b="1" dirty="0">
                <a:solidFill>
                  <a:schemeClr val="accent1">
                    <a:lumMod val="50000"/>
                  </a:schemeClr>
                </a:solidFill>
              </a:rPr>
              <a:t>Μέθοδοι</a:t>
            </a:r>
          </a:p>
          <a:p>
            <a:endParaRPr lang="el-GR" dirty="0">
              <a:solidFill>
                <a:schemeClr val="accent1">
                  <a:lumMod val="50000"/>
                </a:schemeClr>
              </a:solidFill>
            </a:endParaRPr>
          </a:p>
          <a:p>
            <a:endParaRPr lang="el-GR" dirty="0">
              <a:solidFill>
                <a:schemeClr val="accent1">
                  <a:lumMod val="50000"/>
                </a:schemeClr>
              </a:solidFill>
            </a:endParaRPr>
          </a:p>
          <a:p>
            <a:endParaRPr lang="el-GR" dirty="0">
              <a:solidFill>
                <a:schemeClr val="accent1">
                  <a:lumMod val="50000"/>
                </a:schemeClr>
              </a:solidFill>
            </a:endParaRPr>
          </a:p>
          <a:p>
            <a:endParaRPr lang="el-GR" dirty="0">
              <a:solidFill>
                <a:schemeClr val="accent1">
                  <a:lumMod val="50000"/>
                </a:schemeClr>
              </a:solidFill>
            </a:endParaRPr>
          </a:p>
          <a:p>
            <a:endParaRPr lang="el-GR" dirty="0">
              <a:solidFill>
                <a:schemeClr val="accent1">
                  <a:lumMod val="50000"/>
                </a:schemeClr>
              </a:solidFill>
            </a:endParaRPr>
          </a:p>
        </p:txBody>
      </p:sp>
      <p:sp>
        <p:nvSpPr>
          <p:cNvPr id="14" name="TextBox 13">
            <a:extLst>
              <a:ext uri="{FF2B5EF4-FFF2-40B4-BE49-F238E27FC236}">
                <a16:creationId xmlns:a16="http://schemas.microsoft.com/office/drawing/2014/main" id="{888FCF64-9386-8176-E2B0-AAAF723E2AB2}"/>
              </a:ext>
            </a:extLst>
          </p:cNvPr>
          <p:cNvSpPr txBox="1"/>
          <p:nvPr/>
        </p:nvSpPr>
        <p:spPr>
          <a:xfrm>
            <a:off x="7803144" y="4609638"/>
            <a:ext cx="3232404" cy="923330"/>
          </a:xfrm>
          <a:prstGeom prst="rect">
            <a:avLst/>
          </a:prstGeom>
          <a:noFill/>
          <a:ln w="28575">
            <a:solidFill>
              <a:schemeClr val="accent1">
                <a:lumMod val="60000"/>
                <a:lumOff val="40000"/>
              </a:schemeClr>
            </a:solidFill>
          </a:ln>
        </p:spPr>
        <p:txBody>
          <a:bodyPr wrap="square" rtlCol="0">
            <a:spAutoFit/>
          </a:bodyPr>
          <a:lstStyle/>
          <a:p>
            <a:r>
              <a:rPr lang="el-GR" b="1" dirty="0">
                <a:solidFill>
                  <a:schemeClr val="accent1">
                    <a:lumMod val="50000"/>
                  </a:schemeClr>
                </a:solidFill>
              </a:rPr>
              <a:t>Συναρτήσεις / Μακροεντολές</a:t>
            </a:r>
          </a:p>
          <a:p>
            <a:endParaRPr lang="el-GR" b="1" dirty="0">
              <a:solidFill>
                <a:schemeClr val="accent1">
                  <a:lumMod val="50000"/>
                </a:schemeClr>
              </a:solidFill>
            </a:endParaRPr>
          </a:p>
          <a:p>
            <a:endParaRPr lang="el-GR" b="1" dirty="0">
              <a:solidFill>
                <a:schemeClr val="accent1">
                  <a:lumMod val="50000"/>
                </a:schemeClr>
              </a:solidFill>
            </a:endParaRPr>
          </a:p>
        </p:txBody>
      </p:sp>
      <p:sp>
        <p:nvSpPr>
          <p:cNvPr id="15" name="TextBox 14">
            <a:extLst>
              <a:ext uri="{FF2B5EF4-FFF2-40B4-BE49-F238E27FC236}">
                <a16:creationId xmlns:a16="http://schemas.microsoft.com/office/drawing/2014/main" id="{80DC6965-B375-F8C1-C3BA-87F9D69D961F}"/>
              </a:ext>
            </a:extLst>
          </p:cNvPr>
          <p:cNvSpPr txBox="1"/>
          <p:nvPr/>
        </p:nvSpPr>
        <p:spPr>
          <a:xfrm>
            <a:off x="7495032" y="3030054"/>
            <a:ext cx="4069080" cy="369332"/>
          </a:xfrm>
          <a:prstGeom prst="rect">
            <a:avLst/>
          </a:prstGeom>
          <a:noFill/>
        </p:spPr>
        <p:txBody>
          <a:bodyPr wrap="square" rtlCol="0">
            <a:spAutoFit/>
          </a:bodyPr>
          <a:lstStyle/>
          <a:p>
            <a:r>
              <a:rPr lang="el-GR" dirty="0">
                <a:solidFill>
                  <a:schemeClr val="bg1">
                    <a:lumMod val="95000"/>
                  </a:schemeClr>
                </a:solidFill>
              </a:rPr>
              <a:t>Διασύνδεση σύνδεσης κώδικα κόμβου</a:t>
            </a:r>
          </a:p>
        </p:txBody>
      </p:sp>
      <p:graphicFrame>
        <p:nvGraphicFramePr>
          <p:cNvPr id="20" name="Διάγραμμα 19">
            <a:extLst>
              <a:ext uri="{FF2B5EF4-FFF2-40B4-BE49-F238E27FC236}">
                <a16:creationId xmlns:a16="http://schemas.microsoft.com/office/drawing/2014/main" id="{A0D93A77-587E-FF22-4194-72777DA5D087}"/>
              </a:ext>
            </a:extLst>
          </p:cNvPr>
          <p:cNvGraphicFramePr/>
          <p:nvPr/>
        </p:nvGraphicFramePr>
        <p:xfrm>
          <a:off x="838200" y="3318814"/>
          <a:ext cx="5343144" cy="2533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DD9F25F-40A9-4D75-0B9A-10658A5B1476}"/>
              </a:ext>
            </a:extLst>
          </p:cNvPr>
          <p:cNvSpPr txBox="1"/>
          <p:nvPr/>
        </p:nvSpPr>
        <p:spPr>
          <a:xfrm>
            <a:off x="7927619" y="4974205"/>
            <a:ext cx="3000025" cy="366378"/>
          </a:xfrm>
          <a:prstGeom prst="rect">
            <a:avLst/>
          </a:prstGeom>
          <a:solidFill>
            <a:schemeClr val="bg1"/>
          </a:solidFill>
          <a:ln w="25400">
            <a:solidFill>
              <a:schemeClr val="accent1">
                <a:lumMod val="60000"/>
                <a:lumOff val="40000"/>
              </a:schemeClr>
            </a:solidFill>
          </a:ln>
        </p:spPr>
        <p:txBody>
          <a:bodyPr wrap="square" rtlCol="0">
            <a:spAutoFit/>
          </a:bodyPr>
          <a:lstStyle/>
          <a:p>
            <a:r>
              <a:rPr lang="el-GR" b="1" dirty="0">
                <a:solidFill>
                  <a:schemeClr val="accent1">
                    <a:lumMod val="50000"/>
                  </a:schemeClr>
                </a:solidFill>
              </a:rPr>
              <a:t>Λοιπός κώδικας</a:t>
            </a:r>
          </a:p>
        </p:txBody>
      </p:sp>
    </p:spTree>
    <p:extLst>
      <p:ext uri="{BB962C8B-B14F-4D97-AF65-F5344CB8AC3E}">
        <p14:creationId xmlns:p14="http://schemas.microsoft.com/office/powerpoint/2010/main" val="66970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164799"/>
            <a:ext cx="10515600" cy="212944"/>
          </a:xfrm>
        </p:spPr>
        <p:txBody>
          <a:bodyPr>
            <a:noAutofit/>
          </a:bodyPr>
          <a:lstStyle/>
          <a:p>
            <a:r>
              <a:rPr lang="el-GR" sz="3200" b="1" u="sng" spc="300" dirty="0">
                <a:solidFill>
                  <a:srgbClr val="002060"/>
                </a:solidFill>
                <a:latin typeface="+mn-lt"/>
              </a:rPr>
              <a:t>Περιεχόμενα Παρουσίασης</a:t>
            </a: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1210734" y="160198"/>
            <a:ext cx="5472289" cy="6550223"/>
          </a:xfrm>
        </p:spPr>
        <p:txBody>
          <a:bodyPr>
            <a:normAutofit fontScale="55000" lnSpcReduction="20000"/>
          </a:bodyPr>
          <a:lstStyle/>
          <a:p>
            <a:pPr marL="0" indent="0">
              <a:lnSpc>
                <a:spcPct val="120000"/>
              </a:lnSpc>
              <a:buNone/>
            </a:pPr>
            <a:endParaRPr lang="el-GR" dirty="0">
              <a:solidFill>
                <a:srgbClr val="002060"/>
              </a:solidFill>
            </a:endParaRPr>
          </a:p>
          <a:p>
            <a:pPr>
              <a:lnSpc>
                <a:spcPct val="120000"/>
              </a:lnSpc>
              <a:buBlip>
                <a:blip r:embed="rId2"/>
              </a:buBlip>
            </a:pPr>
            <a:r>
              <a:rPr lang="en-US" dirty="0">
                <a:solidFill>
                  <a:srgbClr val="002060"/>
                </a:solidFill>
              </a:rPr>
              <a:t>T</a:t>
            </a:r>
            <a:r>
              <a:rPr lang="el-GR" dirty="0">
                <a:solidFill>
                  <a:srgbClr val="002060"/>
                </a:solidFill>
              </a:rPr>
              <a:t>ι είναι το Ν</a:t>
            </a:r>
            <a:r>
              <a:rPr lang="en-US" dirty="0" err="1">
                <a:solidFill>
                  <a:srgbClr val="002060"/>
                </a:solidFill>
              </a:rPr>
              <a:t>etgraph</a:t>
            </a:r>
            <a:r>
              <a:rPr lang="en-US" dirty="0">
                <a:solidFill>
                  <a:srgbClr val="002060"/>
                </a:solidFill>
              </a:rPr>
              <a:t>?</a:t>
            </a:r>
          </a:p>
          <a:p>
            <a:pPr lvl="1">
              <a:lnSpc>
                <a:spcPct val="120000"/>
              </a:lnSpc>
              <a:buBlip>
                <a:blip r:embed="rId2"/>
              </a:buBlip>
            </a:pPr>
            <a:r>
              <a:rPr lang="el-GR" dirty="0">
                <a:solidFill>
                  <a:srgbClr val="002060"/>
                </a:solidFill>
              </a:rPr>
              <a:t>Στόχοι και πλεονεκτήματα του Ν</a:t>
            </a:r>
            <a:r>
              <a:rPr lang="en-US" dirty="0" err="1">
                <a:solidFill>
                  <a:srgbClr val="002060"/>
                </a:solidFill>
              </a:rPr>
              <a:t>etgraph</a:t>
            </a:r>
            <a:endParaRPr lang="en-US" dirty="0">
              <a:solidFill>
                <a:srgbClr val="002060"/>
              </a:solidFill>
            </a:endParaRPr>
          </a:p>
          <a:p>
            <a:pPr lvl="2">
              <a:lnSpc>
                <a:spcPct val="120000"/>
              </a:lnSpc>
              <a:buBlip>
                <a:blip r:embed="rId2"/>
              </a:buBlip>
            </a:pPr>
            <a:r>
              <a:rPr lang="el-GR" dirty="0">
                <a:solidFill>
                  <a:srgbClr val="002060"/>
                </a:solidFill>
              </a:rPr>
              <a:t>Ταχύτητα</a:t>
            </a:r>
          </a:p>
          <a:p>
            <a:pPr lvl="2">
              <a:lnSpc>
                <a:spcPct val="120000"/>
              </a:lnSpc>
              <a:buBlip>
                <a:blip r:embed="rId2"/>
              </a:buBlip>
            </a:pPr>
            <a:r>
              <a:rPr lang="el-GR" dirty="0">
                <a:solidFill>
                  <a:srgbClr val="002060"/>
                </a:solidFill>
              </a:rPr>
              <a:t>Μεγάλη διαχείριση λειτουργιών</a:t>
            </a:r>
          </a:p>
          <a:p>
            <a:pPr lvl="2">
              <a:lnSpc>
                <a:spcPct val="120000"/>
              </a:lnSpc>
              <a:buBlip>
                <a:blip r:embed="rId2"/>
              </a:buBlip>
            </a:pPr>
            <a:r>
              <a:rPr lang="el-GR" dirty="0">
                <a:solidFill>
                  <a:srgbClr val="002060"/>
                </a:solidFill>
              </a:rPr>
              <a:t>Ευελιξία</a:t>
            </a:r>
            <a:endParaRPr lang="en-US" dirty="0">
              <a:solidFill>
                <a:srgbClr val="002060"/>
              </a:solidFill>
            </a:endParaRPr>
          </a:p>
          <a:p>
            <a:pPr>
              <a:lnSpc>
                <a:spcPct val="120000"/>
              </a:lnSpc>
              <a:buBlip>
                <a:blip r:embed="rId2"/>
              </a:buBlip>
            </a:pPr>
            <a:r>
              <a:rPr lang="el-GR" dirty="0">
                <a:solidFill>
                  <a:srgbClr val="002060"/>
                </a:solidFill>
              </a:rPr>
              <a:t>Βασικές δομές </a:t>
            </a:r>
          </a:p>
          <a:p>
            <a:pPr lvl="1">
              <a:lnSpc>
                <a:spcPct val="120000"/>
              </a:lnSpc>
              <a:buBlip>
                <a:blip r:embed="rId2"/>
              </a:buBlip>
            </a:pPr>
            <a:r>
              <a:rPr lang="el-GR" dirty="0">
                <a:solidFill>
                  <a:srgbClr val="002060"/>
                </a:solidFill>
              </a:rPr>
              <a:t>Κόμβοι</a:t>
            </a:r>
          </a:p>
          <a:p>
            <a:pPr lvl="1">
              <a:lnSpc>
                <a:spcPct val="120000"/>
              </a:lnSpc>
              <a:buBlip>
                <a:blip r:embed="rId2"/>
              </a:buBlip>
            </a:pPr>
            <a:r>
              <a:rPr lang="el-GR" dirty="0">
                <a:solidFill>
                  <a:srgbClr val="002060"/>
                </a:solidFill>
              </a:rPr>
              <a:t>Άγκιστρα</a:t>
            </a:r>
          </a:p>
          <a:p>
            <a:pPr lvl="1">
              <a:lnSpc>
                <a:spcPct val="120000"/>
              </a:lnSpc>
              <a:buBlip>
                <a:blip r:embed="rId2"/>
              </a:buBlip>
            </a:pPr>
            <a:r>
              <a:rPr lang="el-GR" dirty="0">
                <a:solidFill>
                  <a:srgbClr val="002060"/>
                </a:solidFill>
              </a:rPr>
              <a:t>Μηνύματα ελέγχου</a:t>
            </a:r>
          </a:p>
          <a:p>
            <a:pPr lvl="1">
              <a:lnSpc>
                <a:spcPct val="120000"/>
              </a:lnSpc>
              <a:buBlip>
                <a:blip r:embed="rId2"/>
              </a:buBlip>
            </a:pPr>
            <a:r>
              <a:rPr lang="el-GR" dirty="0">
                <a:solidFill>
                  <a:srgbClr val="002060"/>
                </a:solidFill>
              </a:rPr>
              <a:t>Πακέτα δεδομένων</a:t>
            </a:r>
          </a:p>
          <a:p>
            <a:pPr>
              <a:lnSpc>
                <a:spcPct val="120000"/>
              </a:lnSpc>
              <a:buBlip>
                <a:blip r:embed="rId2"/>
              </a:buBlip>
            </a:pPr>
            <a:r>
              <a:rPr lang="el-GR" dirty="0">
                <a:solidFill>
                  <a:srgbClr val="002060"/>
                </a:solidFill>
              </a:rPr>
              <a:t>Εγκατάσταση και χρήση του </a:t>
            </a:r>
            <a:r>
              <a:rPr lang="en-US" dirty="0">
                <a:solidFill>
                  <a:srgbClr val="002060"/>
                </a:solidFill>
              </a:rPr>
              <a:t>Netgraph</a:t>
            </a:r>
            <a:endParaRPr lang="el-GR" dirty="0">
              <a:solidFill>
                <a:srgbClr val="002060"/>
              </a:solidFill>
            </a:endParaRPr>
          </a:p>
          <a:p>
            <a:pPr lvl="1">
              <a:lnSpc>
                <a:spcPct val="120000"/>
              </a:lnSpc>
              <a:buBlip>
                <a:blip r:embed="rId2"/>
              </a:buBlip>
            </a:pPr>
            <a:r>
              <a:rPr lang="en-US" dirty="0">
                <a:solidFill>
                  <a:srgbClr val="002060"/>
                </a:solidFill>
              </a:rPr>
              <a:t>ngctl</a:t>
            </a:r>
          </a:p>
          <a:p>
            <a:pPr>
              <a:lnSpc>
                <a:spcPct val="120000"/>
              </a:lnSpc>
              <a:buBlip>
                <a:blip r:embed="rId2"/>
              </a:buBlip>
            </a:pPr>
            <a:r>
              <a:rPr lang="el-GR" dirty="0">
                <a:solidFill>
                  <a:srgbClr val="002060"/>
                </a:solidFill>
              </a:rPr>
              <a:t>Δημιουργία κόμβου στο </a:t>
            </a:r>
            <a:r>
              <a:rPr lang="en-US" dirty="0">
                <a:solidFill>
                  <a:srgbClr val="002060"/>
                </a:solidFill>
              </a:rPr>
              <a:t>Netgraph</a:t>
            </a:r>
          </a:p>
          <a:p>
            <a:pPr lvl="1">
              <a:lnSpc>
                <a:spcPct val="120000"/>
              </a:lnSpc>
              <a:buBlip>
                <a:blip r:embed="rId2"/>
              </a:buBlip>
            </a:pPr>
            <a:r>
              <a:rPr lang="en-US" dirty="0">
                <a:solidFill>
                  <a:srgbClr val="002060"/>
                </a:solidFill>
              </a:rPr>
              <a:t>struct </a:t>
            </a:r>
            <a:r>
              <a:rPr lang="en-US" dirty="0" err="1">
                <a:solidFill>
                  <a:srgbClr val="002060"/>
                </a:solidFill>
              </a:rPr>
              <a:t>ng_type</a:t>
            </a:r>
            <a:endParaRPr lang="en-US" dirty="0">
              <a:solidFill>
                <a:srgbClr val="002060"/>
              </a:solidFill>
            </a:endParaRPr>
          </a:p>
          <a:p>
            <a:pPr lvl="1">
              <a:lnSpc>
                <a:spcPct val="120000"/>
              </a:lnSpc>
              <a:buBlip>
                <a:blip r:embed="rId2"/>
              </a:buBlip>
            </a:pPr>
            <a:r>
              <a:rPr lang="en-US" dirty="0">
                <a:solidFill>
                  <a:srgbClr val="002060"/>
                </a:solidFill>
              </a:rPr>
              <a:t>NETGRAPH_INIT</a:t>
            </a:r>
          </a:p>
          <a:p>
            <a:pPr>
              <a:lnSpc>
                <a:spcPct val="120000"/>
              </a:lnSpc>
              <a:buBlip>
                <a:blip r:embed="rId2"/>
              </a:buBlip>
            </a:pPr>
            <a:r>
              <a:rPr lang="el-GR" dirty="0">
                <a:solidFill>
                  <a:srgbClr val="002060"/>
                </a:solidFill>
              </a:rPr>
              <a:t>Διασύνδεση οντοτήτων </a:t>
            </a:r>
            <a:endParaRPr lang="en-US" dirty="0">
              <a:solidFill>
                <a:srgbClr val="002060"/>
              </a:solidFill>
            </a:endParaRPr>
          </a:p>
          <a:p>
            <a:pPr lvl="1">
              <a:lnSpc>
                <a:spcPct val="120000"/>
              </a:lnSpc>
              <a:buBlip>
                <a:blip r:embed="rId2"/>
              </a:buBlip>
            </a:pPr>
            <a:r>
              <a:rPr lang="el-GR" dirty="0">
                <a:solidFill>
                  <a:srgbClr val="002060"/>
                </a:solidFill>
              </a:rPr>
              <a:t>Περιγραφή διασύνδεσης οντοτήτων</a:t>
            </a:r>
          </a:p>
          <a:p>
            <a:pPr lvl="1">
              <a:lnSpc>
                <a:spcPct val="120000"/>
              </a:lnSpc>
              <a:buBlip>
                <a:blip r:embed="rId2"/>
              </a:buBlip>
            </a:pPr>
            <a:r>
              <a:rPr lang="el-GR" dirty="0">
                <a:solidFill>
                  <a:srgbClr val="002060"/>
                </a:solidFill>
              </a:rPr>
              <a:t>Εγκατάσταση κόμβου στο  </a:t>
            </a:r>
            <a:r>
              <a:rPr lang="en-US" dirty="0">
                <a:solidFill>
                  <a:srgbClr val="002060"/>
                </a:solidFill>
              </a:rPr>
              <a:t>Netgraph</a:t>
            </a:r>
            <a:endParaRPr lang="el-GR" dirty="0">
              <a:solidFill>
                <a:srgbClr val="002060"/>
              </a:solidFill>
            </a:endParaRPr>
          </a:p>
          <a:p>
            <a:pPr lvl="1">
              <a:lnSpc>
                <a:spcPct val="120000"/>
              </a:lnSpc>
              <a:buBlip>
                <a:blip r:embed="rId2"/>
              </a:buBlip>
            </a:pPr>
            <a:r>
              <a:rPr lang="el-GR" dirty="0">
                <a:solidFill>
                  <a:srgbClr val="002060"/>
                </a:solidFill>
              </a:rPr>
              <a:t>Ροή πακέτων δεδομένων</a:t>
            </a:r>
          </a:p>
          <a:p>
            <a:pPr lvl="1">
              <a:lnSpc>
                <a:spcPct val="120000"/>
              </a:lnSpc>
              <a:buBlip>
                <a:blip r:embed="rId2"/>
              </a:buBlip>
            </a:pPr>
            <a:r>
              <a:rPr lang="el-GR" dirty="0">
                <a:solidFill>
                  <a:srgbClr val="002060"/>
                </a:solidFill>
              </a:rPr>
              <a:t>Ροή μηνυμάτων ελέγχου</a:t>
            </a:r>
            <a:endParaRPr lang="en-US" dirty="0">
              <a:solidFill>
                <a:srgbClr val="002060"/>
              </a:solidFill>
            </a:endParaRPr>
          </a:p>
          <a:p>
            <a:pPr>
              <a:lnSpc>
                <a:spcPct val="120000"/>
              </a:lnSpc>
              <a:buBlip>
                <a:blip r:embed="rId2"/>
              </a:buBlip>
            </a:pPr>
            <a:r>
              <a:rPr lang="el-GR" dirty="0">
                <a:solidFill>
                  <a:srgbClr val="002060"/>
                </a:solidFill>
              </a:rPr>
              <a:t>Κόμβος</a:t>
            </a:r>
            <a:r>
              <a:rPr lang="en-US" dirty="0">
                <a:solidFill>
                  <a:srgbClr val="002060"/>
                </a:solidFill>
              </a:rPr>
              <a:t> </a:t>
            </a:r>
            <a:r>
              <a:rPr lang="en-US" dirty="0" err="1">
                <a:solidFill>
                  <a:srgbClr val="002060"/>
                </a:solidFill>
              </a:rPr>
              <a:t>triple_tee</a:t>
            </a:r>
            <a:r>
              <a:rPr lang="en-US" dirty="0">
                <a:solidFill>
                  <a:srgbClr val="002060"/>
                </a:solidFill>
              </a:rPr>
              <a:t> </a:t>
            </a: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5" name="TextBox 4">
            <a:extLst>
              <a:ext uri="{FF2B5EF4-FFF2-40B4-BE49-F238E27FC236}">
                <a16:creationId xmlns:a16="http://schemas.microsoft.com/office/drawing/2014/main" id="{3556493D-0FD3-96F8-C4AB-3F579940EB6C}"/>
              </a:ext>
            </a:extLst>
          </p:cNvPr>
          <p:cNvSpPr txBox="1"/>
          <p:nvPr/>
        </p:nvSpPr>
        <p:spPr>
          <a:xfrm>
            <a:off x="11890486" y="6550223"/>
            <a:ext cx="480190" cy="307777"/>
          </a:xfrm>
          <a:prstGeom prst="rect">
            <a:avLst/>
          </a:prstGeom>
          <a:noFill/>
        </p:spPr>
        <p:txBody>
          <a:bodyPr wrap="square" rtlCol="0">
            <a:spAutoFit/>
          </a:bodyPr>
          <a:lstStyle/>
          <a:p>
            <a:r>
              <a:rPr lang="el-GR" sz="1400" b="1" dirty="0">
                <a:solidFill>
                  <a:schemeClr val="accent1">
                    <a:lumMod val="50000"/>
                  </a:schemeClr>
                </a:solidFill>
              </a:rPr>
              <a:t>2</a:t>
            </a:r>
          </a:p>
        </p:txBody>
      </p:sp>
    </p:spTree>
    <p:extLst>
      <p:ext uri="{BB962C8B-B14F-4D97-AF65-F5344CB8AC3E}">
        <p14:creationId xmlns:p14="http://schemas.microsoft.com/office/powerpoint/2010/main" val="1827237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76090"/>
            <a:ext cx="10515600" cy="212944"/>
          </a:xfrm>
        </p:spPr>
        <p:txBody>
          <a:bodyPr>
            <a:noAutofit/>
          </a:bodyPr>
          <a:lstStyle/>
          <a:p>
            <a:pPr>
              <a:lnSpc>
                <a:spcPct val="150000"/>
              </a:lnSpc>
            </a:pPr>
            <a:r>
              <a:rPr lang="el-GR" sz="3200" b="1" u="sng" spc="300" dirty="0">
                <a:solidFill>
                  <a:srgbClr val="002060"/>
                </a:solidFill>
                <a:latin typeface="+mn-lt"/>
              </a:rPr>
              <a:t>Περιγραφή διασύνδεσης οντοτήτων </a:t>
            </a: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457529" y="727951"/>
            <a:ext cx="10922876" cy="6053958"/>
          </a:xfrm>
        </p:spPr>
        <p:txBody>
          <a:bodyPr>
            <a:normAutofit/>
          </a:bodyPr>
          <a:lstStyle/>
          <a:p>
            <a:pPr marL="0" indent="0" algn="just">
              <a:buNone/>
            </a:pPr>
            <a:r>
              <a:rPr lang="en-US" dirty="0">
                <a:solidFill>
                  <a:srgbClr val="002060"/>
                </a:solidFill>
              </a:rPr>
              <a:t>&gt;. </a:t>
            </a:r>
            <a:r>
              <a:rPr lang="el-GR" dirty="0">
                <a:solidFill>
                  <a:srgbClr val="002060"/>
                </a:solidFill>
              </a:rPr>
              <a:t>Αρχικά οι μέθοδοι καθορίζουν την λειτουργικότητα του κόμβου. Συγκεκριμένα ορίζονται στην δομή </a:t>
            </a:r>
            <a:r>
              <a:rPr lang="el-GR" dirty="0" err="1">
                <a:solidFill>
                  <a:srgbClr val="002060"/>
                </a:solidFill>
              </a:rPr>
              <a:t>struct</a:t>
            </a:r>
            <a:r>
              <a:rPr lang="el-GR" dirty="0">
                <a:solidFill>
                  <a:srgbClr val="002060"/>
                </a:solidFill>
              </a:rPr>
              <a:t> </a:t>
            </a:r>
            <a:r>
              <a:rPr lang="el-GR" dirty="0" err="1">
                <a:solidFill>
                  <a:srgbClr val="002060"/>
                </a:solidFill>
              </a:rPr>
              <a:t>ng_type</a:t>
            </a:r>
            <a:r>
              <a:rPr lang="el-GR" dirty="0">
                <a:solidFill>
                  <a:srgbClr val="002060"/>
                </a:solidFill>
              </a:rPr>
              <a:t> που έγινε αναφορά παραπάνω, του εκάστοτε κόμβο.</a:t>
            </a:r>
          </a:p>
          <a:p>
            <a:pPr marL="0" indent="0" algn="just">
              <a:buNone/>
            </a:pPr>
            <a:endParaRPr lang="el-GR" dirty="0">
              <a:solidFill>
                <a:srgbClr val="002060"/>
              </a:solidFill>
            </a:endParaRPr>
          </a:p>
          <a:p>
            <a:pPr marL="0" indent="0" algn="just">
              <a:buNone/>
            </a:pPr>
            <a:r>
              <a:rPr lang="el-GR" dirty="0">
                <a:solidFill>
                  <a:srgbClr val="002060"/>
                </a:solidFill>
              </a:rPr>
              <a:t>&gt;. Οι συναρτήσεις και οι μακροεντολές είναι υπεύθυνες να εκτελούν συγκεκριμένες διαδικασίες όπως π.χ. για τη δημιουργία ενός νέου κόμβο.</a:t>
            </a:r>
          </a:p>
          <a:p>
            <a:pPr marL="0" indent="0" algn="just">
              <a:buNone/>
            </a:pPr>
            <a:endParaRPr lang="el-GR" dirty="0">
              <a:solidFill>
                <a:srgbClr val="002060"/>
              </a:solidFill>
            </a:endParaRPr>
          </a:p>
          <a:p>
            <a:pPr marL="0" indent="0" algn="just">
              <a:buNone/>
            </a:pPr>
            <a:r>
              <a:rPr lang="el-GR" dirty="0">
                <a:solidFill>
                  <a:srgbClr val="002060"/>
                </a:solidFill>
              </a:rPr>
              <a:t>&gt;. Έπειτα μέσα σε αυτές τις μεθόδους  καλούνται οι ανάλογες συναρτήσεις και οι μακροεντολές για να εκτελέσουν κάποια συγκεκριμένη λειτουργία καθώς υπάρχει και λοιπός κώδικας τόσο μέσα στις μεθόδους όσο και γενικά στο αρχείου του κόμβου όπως ορισμός δομών για άγκιστρα κ.λπ.</a:t>
            </a:r>
          </a:p>
          <a:p>
            <a:pPr marL="0" indent="0" algn="just">
              <a:buNone/>
            </a:pPr>
            <a:endParaRPr lang="en-US" sz="3000" dirty="0">
              <a:solidFill>
                <a:srgbClr val="002060"/>
              </a:solidFill>
            </a:endParaRP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37934" y="6521550"/>
            <a:ext cx="480190" cy="307777"/>
          </a:xfrm>
          <a:prstGeom prst="rect">
            <a:avLst/>
          </a:prstGeom>
          <a:noFill/>
        </p:spPr>
        <p:txBody>
          <a:bodyPr wrap="square" rtlCol="0">
            <a:spAutoFit/>
          </a:bodyPr>
          <a:lstStyle/>
          <a:p>
            <a:r>
              <a:rPr lang="el-GR" sz="1400" b="1" dirty="0">
                <a:solidFill>
                  <a:srgbClr val="002060"/>
                </a:solidFill>
              </a:rPr>
              <a:t>19</a:t>
            </a: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Tree>
    <p:extLst>
      <p:ext uri="{BB962C8B-B14F-4D97-AF65-F5344CB8AC3E}">
        <p14:creationId xmlns:p14="http://schemas.microsoft.com/office/powerpoint/2010/main" val="2861478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B7B04C6-C7E2-3E8D-CAFB-40E483C23142}"/>
              </a:ext>
            </a:extLst>
          </p:cNvPr>
          <p:cNvSpPr>
            <a:spLocks noGrp="1"/>
          </p:cNvSpPr>
          <p:nvPr>
            <p:ph type="title"/>
          </p:nvPr>
        </p:nvSpPr>
        <p:spPr>
          <a:xfrm>
            <a:off x="747889" y="395172"/>
            <a:ext cx="7572022" cy="285865"/>
          </a:xfrm>
        </p:spPr>
        <p:txBody>
          <a:bodyPr>
            <a:noAutofit/>
          </a:bodyPr>
          <a:lstStyle/>
          <a:p>
            <a:r>
              <a:rPr kumimoji="0" lang="el-GR" sz="3200" b="1" i="0" u="sng" strike="noStrike" kern="1200" cap="none" spc="300" normalizeH="0" baseline="0" noProof="0" dirty="0">
                <a:ln>
                  <a:noFill/>
                </a:ln>
                <a:solidFill>
                  <a:srgbClr val="002060"/>
                </a:solidFill>
                <a:effectLst/>
                <a:uLnTx/>
                <a:uFillTx/>
                <a:latin typeface="Calibri" panose="020F0502020204030204"/>
                <a:ea typeface="+mj-ea"/>
                <a:cs typeface="+mj-cs"/>
              </a:rPr>
              <a:t>Ροή πακέτων δεδομένων</a:t>
            </a:r>
            <a:endParaRPr lang="el-GR" sz="3200" dirty="0"/>
          </a:p>
        </p:txBody>
      </p:sp>
      <p:pic>
        <p:nvPicPr>
          <p:cNvPr id="9" name="Θέση περιεχομένου 8" descr="Εικόνα που περιέχει κείμενο, λογότυπο, στιγμιότυπο οθόνης, γραμματοσειρά&#10;&#10;Περιγραφή που δημιουργήθηκε αυτόματα">
            <a:extLst>
              <a:ext uri="{FF2B5EF4-FFF2-40B4-BE49-F238E27FC236}">
                <a16:creationId xmlns:a16="http://schemas.microsoft.com/office/drawing/2014/main" id="{14894F9E-64A0-5637-17DB-68498F853C40}"/>
              </a:ext>
            </a:extLst>
          </p:cNvPr>
          <p:cNvPicPr>
            <a:picLocks noGrp="1" noChangeAspect="1"/>
          </p:cNvPicPr>
          <p:nvPr>
            <p:ph idx="1"/>
          </p:nvPr>
        </p:nvPicPr>
        <p:blipFill>
          <a:blip r:embed="rId2"/>
          <a:stretch>
            <a:fillRect/>
          </a:stretch>
        </p:blipFill>
        <p:spPr>
          <a:xfrm>
            <a:off x="354066" y="775495"/>
            <a:ext cx="10818864" cy="5893974"/>
          </a:xfrm>
        </p:spPr>
      </p:pic>
      <p:sp>
        <p:nvSpPr>
          <p:cNvPr id="4" name="TextBox 3">
            <a:extLst>
              <a:ext uri="{FF2B5EF4-FFF2-40B4-BE49-F238E27FC236}">
                <a16:creationId xmlns:a16="http://schemas.microsoft.com/office/drawing/2014/main" id="{1C74B81C-3B7B-0541-BD91-36C28CD42D5B}"/>
              </a:ext>
            </a:extLst>
          </p:cNvPr>
          <p:cNvSpPr txBox="1"/>
          <p:nvPr/>
        </p:nvSpPr>
        <p:spPr>
          <a:xfrm>
            <a:off x="3612444" y="688622"/>
            <a:ext cx="184731" cy="369332"/>
          </a:xfrm>
          <a:prstGeom prst="rect">
            <a:avLst/>
          </a:prstGeom>
          <a:noFill/>
        </p:spPr>
        <p:txBody>
          <a:bodyPr wrap="none" rtlCol="0">
            <a:spAutoFit/>
          </a:bodyPr>
          <a:lstStyle/>
          <a:p>
            <a:endParaRPr lang="el-GR" dirty="0"/>
          </a:p>
        </p:txBody>
      </p:sp>
      <p:sp>
        <p:nvSpPr>
          <p:cNvPr id="10" name="Rectangle 17">
            <a:extLst>
              <a:ext uri="{FF2B5EF4-FFF2-40B4-BE49-F238E27FC236}">
                <a16:creationId xmlns:a16="http://schemas.microsoft.com/office/drawing/2014/main" id="{10715454-2D14-31B4-4F49-7D9E0898552A}"/>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11" name="Rectangle 17">
            <a:extLst>
              <a:ext uri="{FF2B5EF4-FFF2-40B4-BE49-F238E27FC236}">
                <a16:creationId xmlns:a16="http://schemas.microsoft.com/office/drawing/2014/main" id="{8C574C05-BC06-6195-515B-C38D4E319BAD}"/>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15" name="TextBox 14">
            <a:extLst>
              <a:ext uri="{FF2B5EF4-FFF2-40B4-BE49-F238E27FC236}">
                <a16:creationId xmlns:a16="http://schemas.microsoft.com/office/drawing/2014/main" id="{1D594FA8-8849-06F4-1945-C095DBB663A9}"/>
              </a:ext>
            </a:extLst>
          </p:cNvPr>
          <p:cNvSpPr txBox="1"/>
          <p:nvPr/>
        </p:nvSpPr>
        <p:spPr>
          <a:xfrm>
            <a:off x="11849223" y="6524625"/>
            <a:ext cx="610164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Calibri" panose="020F0502020204030204"/>
                <a:ea typeface="+mn-ea"/>
                <a:cs typeface="+mn-cs"/>
              </a:rPr>
              <a:t>2</a:t>
            </a:r>
            <a:r>
              <a:rPr lang="el-GR" sz="1400" b="1" dirty="0">
                <a:solidFill>
                  <a:srgbClr val="002060"/>
                </a:solidFill>
                <a:latin typeface="Calibri" panose="020F0502020204030204"/>
              </a:rPr>
              <a:t>0</a:t>
            </a:r>
            <a:endParaRPr kumimoji="0" lang="el-GR" sz="14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687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Left)">
                                      <p:cBhvr>
                                        <p:cTn id="7" dur="6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B7B04C6-C7E2-3E8D-CAFB-40E483C23142}"/>
              </a:ext>
            </a:extLst>
          </p:cNvPr>
          <p:cNvSpPr>
            <a:spLocks noGrp="1"/>
          </p:cNvSpPr>
          <p:nvPr>
            <p:ph type="title"/>
          </p:nvPr>
        </p:nvSpPr>
        <p:spPr>
          <a:xfrm>
            <a:off x="747889" y="395172"/>
            <a:ext cx="7572022" cy="285865"/>
          </a:xfrm>
        </p:spPr>
        <p:txBody>
          <a:bodyPr>
            <a:noAutofit/>
          </a:bodyPr>
          <a:lstStyle/>
          <a:p>
            <a:r>
              <a:rPr kumimoji="0" lang="el-GR" sz="3200" b="1" i="0" u="sng" strike="noStrike" kern="1200" cap="none" spc="300" normalizeH="0" baseline="0" noProof="0" dirty="0">
                <a:ln>
                  <a:noFill/>
                </a:ln>
                <a:solidFill>
                  <a:srgbClr val="002060"/>
                </a:solidFill>
                <a:effectLst/>
                <a:uLnTx/>
                <a:uFillTx/>
                <a:latin typeface="Calibri" panose="020F0502020204030204"/>
                <a:ea typeface="+mj-ea"/>
                <a:cs typeface="+mj-cs"/>
              </a:rPr>
              <a:t>Ροή πακέτων δεδομένων</a:t>
            </a:r>
            <a:endParaRPr lang="el-GR" sz="3200" dirty="0"/>
          </a:p>
        </p:txBody>
      </p:sp>
      <p:sp>
        <p:nvSpPr>
          <p:cNvPr id="4" name="TextBox 3">
            <a:extLst>
              <a:ext uri="{FF2B5EF4-FFF2-40B4-BE49-F238E27FC236}">
                <a16:creationId xmlns:a16="http://schemas.microsoft.com/office/drawing/2014/main" id="{1C74B81C-3B7B-0541-BD91-36C28CD42D5B}"/>
              </a:ext>
            </a:extLst>
          </p:cNvPr>
          <p:cNvSpPr txBox="1"/>
          <p:nvPr/>
        </p:nvSpPr>
        <p:spPr>
          <a:xfrm>
            <a:off x="3612444" y="688622"/>
            <a:ext cx="184731" cy="369332"/>
          </a:xfrm>
          <a:prstGeom prst="rect">
            <a:avLst/>
          </a:prstGeom>
          <a:noFill/>
        </p:spPr>
        <p:txBody>
          <a:bodyPr wrap="none" rtlCol="0">
            <a:spAutoFit/>
          </a:bodyPr>
          <a:lstStyle/>
          <a:p>
            <a:endParaRPr lang="el-GR" dirty="0"/>
          </a:p>
        </p:txBody>
      </p:sp>
      <p:sp>
        <p:nvSpPr>
          <p:cNvPr id="10" name="Rectangle 17">
            <a:extLst>
              <a:ext uri="{FF2B5EF4-FFF2-40B4-BE49-F238E27FC236}">
                <a16:creationId xmlns:a16="http://schemas.microsoft.com/office/drawing/2014/main" id="{10715454-2D14-31B4-4F49-7D9E0898552A}"/>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11" name="Rectangle 17">
            <a:extLst>
              <a:ext uri="{FF2B5EF4-FFF2-40B4-BE49-F238E27FC236}">
                <a16:creationId xmlns:a16="http://schemas.microsoft.com/office/drawing/2014/main" id="{8C574C05-BC06-6195-515B-C38D4E319BAD}"/>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15" name="TextBox 14">
            <a:extLst>
              <a:ext uri="{FF2B5EF4-FFF2-40B4-BE49-F238E27FC236}">
                <a16:creationId xmlns:a16="http://schemas.microsoft.com/office/drawing/2014/main" id="{1D594FA8-8849-06F4-1945-C095DBB663A9}"/>
              </a:ext>
            </a:extLst>
          </p:cNvPr>
          <p:cNvSpPr txBox="1"/>
          <p:nvPr/>
        </p:nvSpPr>
        <p:spPr>
          <a:xfrm>
            <a:off x="11849223" y="6524625"/>
            <a:ext cx="610164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Calibri" panose="020F0502020204030204"/>
                <a:ea typeface="+mn-ea"/>
                <a:cs typeface="+mn-cs"/>
              </a:rPr>
              <a:t>2</a:t>
            </a:r>
            <a:r>
              <a:rPr kumimoji="0" lang="el-GR" sz="1400" b="1" i="0" u="none" strike="noStrike" kern="1200" cap="none" spc="0" normalizeH="0" baseline="0" noProof="0" dirty="0">
                <a:ln>
                  <a:noFill/>
                </a:ln>
                <a:solidFill>
                  <a:srgbClr val="002060"/>
                </a:solidFill>
                <a:effectLst/>
                <a:uLnTx/>
                <a:uFillTx/>
                <a:latin typeface="Calibri" panose="020F0502020204030204"/>
                <a:ea typeface="+mn-ea"/>
                <a:cs typeface="+mn-cs"/>
              </a:rPr>
              <a:t>1</a:t>
            </a:r>
          </a:p>
        </p:txBody>
      </p:sp>
      <p:pic>
        <p:nvPicPr>
          <p:cNvPr id="7" name="Θέση περιεχομένου 6" descr="Εικόνα που περιέχει κείμενο, λογότυπο, στιγμιότυπο οθόνης, γραμματοσειρά&#10;&#10;Περιγραφή που δημιουργήθηκε αυτόματα">
            <a:extLst>
              <a:ext uri="{FF2B5EF4-FFF2-40B4-BE49-F238E27FC236}">
                <a16:creationId xmlns:a16="http://schemas.microsoft.com/office/drawing/2014/main" id="{DBCA28BD-B1D5-3774-CA9D-58F2447C62DD}"/>
              </a:ext>
            </a:extLst>
          </p:cNvPr>
          <p:cNvPicPr>
            <a:picLocks noGrp="1" noChangeAspect="1"/>
          </p:cNvPicPr>
          <p:nvPr>
            <p:ph idx="1"/>
          </p:nvPr>
        </p:nvPicPr>
        <p:blipFill rotWithShape="1">
          <a:blip r:embed="rId2"/>
          <a:srcRect b="16909"/>
          <a:stretch/>
        </p:blipFill>
        <p:spPr>
          <a:xfrm>
            <a:off x="489011" y="749300"/>
            <a:ext cx="10859911" cy="5075767"/>
          </a:xfrm>
        </p:spPr>
      </p:pic>
    </p:spTree>
    <p:extLst>
      <p:ext uri="{BB962C8B-B14F-4D97-AF65-F5344CB8AC3E}">
        <p14:creationId xmlns:p14="http://schemas.microsoft.com/office/powerpoint/2010/main" val="58637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424352"/>
            <a:ext cx="10515600" cy="212944"/>
          </a:xfrm>
        </p:spPr>
        <p:txBody>
          <a:bodyPr>
            <a:noAutofit/>
          </a:bodyPr>
          <a:lstStyle/>
          <a:p>
            <a:pPr>
              <a:lnSpc>
                <a:spcPct val="150000"/>
              </a:lnSpc>
            </a:pPr>
            <a:r>
              <a:rPr lang="el-GR" sz="3200" b="1" u="sng" spc="300" dirty="0">
                <a:solidFill>
                  <a:srgbClr val="002060"/>
                </a:solidFill>
                <a:latin typeface="+mn-lt"/>
              </a:rPr>
              <a:t>Εγκατάσταση κόμβου στο </a:t>
            </a:r>
            <a:r>
              <a:rPr lang="en-US" sz="3200" b="1" u="sng" spc="300" dirty="0">
                <a:solidFill>
                  <a:srgbClr val="002060"/>
                </a:solidFill>
                <a:latin typeface="+mn-lt"/>
              </a:rPr>
              <a:t>Netgraph</a:t>
            </a:r>
            <a:endParaRPr lang="el-GR" sz="3200" b="1" u="sng" spc="300" dirty="0">
              <a:solidFill>
                <a:srgbClr val="002060"/>
              </a:solidFill>
              <a:latin typeface="+mn-lt"/>
            </a:endParaRP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838200" y="1074134"/>
            <a:ext cx="10515600" cy="4981903"/>
          </a:xfrm>
        </p:spPr>
        <p:txBody>
          <a:bodyPr>
            <a:normAutofit/>
          </a:bodyPr>
          <a:lstStyle/>
          <a:p>
            <a:pPr marL="0" indent="0" algn="just">
              <a:buNone/>
            </a:pPr>
            <a:r>
              <a:rPr lang="el-GR" dirty="0">
                <a:solidFill>
                  <a:srgbClr val="002060"/>
                </a:solidFill>
              </a:rPr>
              <a:t>&gt;. Για να γίνει εγκατάσταση του νέου κόμβου π.χ. κόμβος </a:t>
            </a:r>
            <a:r>
              <a:rPr lang="en-US" dirty="0">
                <a:solidFill>
                  <a:srgbClr val="002060"/>
                </a:solidFill>
              </a:rPr>
              <a:t>example</a:t>
            </a:r>
            <a:r>
              <a:rPr lang="el-GR" dirty="0">
                <a:solidFill>
                  <a:srgbClr val="002060"/>
                </a:solidFill>
              </a:rPr>
              <a:t> απαιτούνται τρία βασικά αρχεία:</a:t>
            </a:r>
            <a:endParaRPr lang="en-US" dirty="0">
              <a:solidFill>
                <a:srgbClr val="002060"/>
              </a:solidFill>
            </a:endParaRPr>
          </a:p>
          <a:p>
            <a:pPr marL="0" indent="0">
              <a:buNone/>
            </a:pPr>
            <a:endParaRPr lang="en-US" dirty="0">
              <a:solidFill>
                <a:srgbClr val="002060"/>
              </a:solidFill>
            </a:endParaRPr>
          </a:p>
          <a:p>
            <a:pPr marL="0" indent="0">
              <a:buNone/>
            </a:pPr>
            <a:endParaRPr lang="el-GR"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37934" y="6521549"/>
            <a:ext cx="480190" cy="307777"/>
          </a:xfrm>
          <a:prstGeom prst="rect">
            <a:avLst/>
          </a:prstGeom>
          <a:noFill/>
        </p:spPr>
        <p:txBody>
          <a:bodyPr wrap="square" rtlCol="0">
            <a:spAutoFit/>
          </a:bodyPr>
          <a:lstStyle/>
          <a:p>
            <a:r>
              <a:rPr lang="en-US" sz="1400" b="1" dirty="0">
                <a:solidFill>
                  <a:srgbClr val="002060"/>
                </a:solidFill>
              </a:rPr>
              <a:t>2</a:t>
            </a:r>
            <a:r>
              <a:rPr lang="el-GR" sz="1400" b="1" dirty="0">
                <a:solidFill>
                  <a:srgbClr val="002060"/>
                </a:solidFill>
              </a:rPr>
              <a:t>2</a:t>
            </a: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5" name="Βέλος: Επάνω 4">
            <a:extLst>
              <a:ext uri="{FF2B5EF4-FFF2-40B4-BE49-F238E27FC236}">
                <a16:creationId xmlns:a16="http://schemas.microsoft.com/office/drawing/2014/main" id="{6CB414B9-5F38-3770-E032-5568D3B36E4F}"/>
              </a:ext>
            </a:extLst>
          </p:cNvPr>
          <p:cNvSpPr/>
          <p:nvPr/>
        </p:nvSpPr>
        <p:spPr>
          <a:xfrm rot="12806427">
            <a:off x="2279010" y="2200754"/>
            <a:ext cx="365126" cy="1167041"/>
          </a:xfrm>
          <a:prstGeom prst="upArrow">
            <a:avLst>
              <a:gd name="adj1" fmla="val 28906"/>
              <a:gd name="adj2" fmla="val 75986"/>
            </a:avLst>
          </a:prstGeom>
          <a:solidFill>
            <a:srgbClr val="002060"/>
          </a:solidFill>
          <a:ln w="28575"/>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8" name="Βέλος: Επάνω 7">
            <a:extLst>
              <a:ext uri="{FF2B5EF4-FFF2-40B4-BE49-F238E27FC236}">
                <a16:creationId xmlns:a16="http://schemas.microsoft.com/office/drawing/2014/main" id="{AC765503-BC3F-C8D6-1950-1270913B38DF}"/>
              </a:ext>
            </a:extLst>
          </p:cNvPr>
          <p:cNvSpPr/>
          <p:nvPr/>
        </p:nvSpPr>
        <p:spPr>
          <a:xfrm rot="8806746">
            <a:off x="8843810" y="2201588"/>
            <a:ext cx="365126" cy="1227718"/>
          </a:xfrm>
          <a:prstGeom prst="upArrow">
            <a:avLst>
              <a:gd name="adj1" fmla="val 28906"/>
              <a:gd name="adj2" fmla="val 75986"/>
            </a:avLst>
          </a:prstGeom>
          <a:solidFill>
            <a:srgbClr val="002060"/>
          </a:solidFill>
          <a:ln w="28575"/>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Βέλος: Επάνω 8">
            <a:extLst>
              <a:ext uri="{FF2B5EF4-FFF2-40B4-BE49-F238E27FC236}">
                <a16:creationId xmlns:a16="http://schemas.microsoft.com/office/drawing/2014/main" id="{E741EAA1-7743-07BF-16D5-6F104EDFC958}"/>
              </a:ext>
            </a:extLst>
          </p:cNvPr>
          <p:cNvSpPr/>
          <p:nvPr/>
        </p:nvSpPr>
        <p:spPr>
          <a:xfrm rot="10800000">
            <a:off x="5553841" y="2222669"/>
            <a:ext cx="365126" cy="1175057"/>
          </a:xfrm>
          <a:prstGeom prst="upArrow">
            <a:avLst>
              <a:gd name="adj1" fmla="val 28906"/>
              <a:gd name="adj2" fmla="val 75986"/>
            </a:avLst>
          </a:prstGeom>
          <a:solidFill>
            <a:srgbClr val="002060"/>
          </a:solidFill>
          <a:ln w="28575"/>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Διάγραμμα ροής: Εναλλακτική διεργασία 9">
            <a:extLst>
              <a:ext uri="{FF2B5EF4-FFF2-40B4-BE49-F238E27FC236}">
                <a16:creationId xmlns:a16="http://schemas.microsoft.com/office/drawing/2014/main" id="{342623E9-52D8-8B8D-0C6E-BC79F38CA86F}"/>
              </a:ext>
            </a:extLst>
          </p:cNvPr>
          <p:cNvSpPr/>
          <p:nvPr/>
        </p:nvSpPr>
        <p:spPr>
          <a:xfrm>
            <a:off x="354066" y="3397726"/>
            <a:ext cx="3260075" cy="2606467"/>
          </a:xfrm>
          <a:prstGeom prst="flowChartAlternateProcess">
            <a:avLst/>
          </a:prstGeom>
          <a:solidFill>
            <a:srgbClr val="002060">
              <a:alpha val="50000"/>
            </a:srgbClr>
          </a:solidFill>
          <a:ln w="28575">
            <a:solidFill>
              <a:srgbClr val="002060"/>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800" dirty="0">
                <a:effectLst/>
                <a:latin typeface="Cambria" panose="02040503050406030204" pitchFamily="18" charset="0"/>
                <a:ea typeface="Calibri" panose="020F0502020204030204" pitchFamily="34" charset="0"/>
                <a:cs typeface="Times New Roman" panose="02020603050405020304" pitchFamily="18" charset="0"/>
              </a:rPr>
              <a:t>ng</a:t>
            </a:r>
            <a:r>
              <a:rPr lang="el-GR" sz="1800" dirty="0">
                <a:effectLst/>
                <a:latin typeface="Cambria" panose="02040503050406030204" pitchFamily="18" charset="0"/>
                <a:ea typeface="Calibri" panose="020F0502020204030204" pitchFamily="34" charset="0"/>
                <a:cs typeface="Times New Roman" panose="02020603050405020304" pitchFamily="18" charset="0"/>
              </a:rPr>
              <a:t>_</a:t>
            </a:r>
            <a:r>
              <a:rPr lang="en-US" sz="1800" dirty="0">
                <a:effectLst/>
                <a:latin typeface="Cambria" panose="02040503050406030204" pitchFamily="18" charset="0"/>
                <a:ea typeface="Calibri" panose="020F0502020204030204" pitchFamily="34" charset="0"/>
                <a:cs typeface="Times New Roman" panose="02020603050405020304" pitchFamily="18" charset="0"/>
              </a:rPr>
              <a:t>example</a:t>
            </a:r>
            <a:r>
              <a:rPr lang="el-GR" sz="1800" dirty="0">
                <a:effectLst/>
                <a:latin typeface="Cambria" panose="02040503050406030204" pitchFamily="18" charset="0"/>
                <a:ea typeface="Calibri" panose="020F0502020204030204" pitchFamily="34" charset="0"/>
                <a:cs typeface="Times New Roman" panose="02020603050405020304" pitchFamily="18" charset="0"/>
              </a:rPr>
              <a:t>.</a:t>
            </a:r>
            <a:r>
              <a:rPr lang="en-US" sz="1800" dirty="0">
                <a:effectLst/>
                <a:latin typeface="Cambria" panose="02040503050406030204" pitchFamily="18" charset="0"/>
                <a:ea typeface="Calibri" panose="020F0502020204030204" pitchFamily="34" charset="0"/>
                <a:cs typeface="Times New Roman" panose="02020603050405020304" pitchFamily="18" charset="0"/>
              </a:rPr>
              <a:t>c</a:t>
            </a:r>
            <a:r>
              <a:rPr lang="el-GR" sz="1800" dirty="0">
                <a:effectLst/>
                <a:latin typeface="Cambria" panose="02040503050406030204" pitchFamily="18" charset="0"/>
                <a:ea typeface="Calibri" panose="020F0502020204030204" pitchFamily="34" charset="0"/>
                <a:cs typeface="Times New Roman" panose="02020603050405020304" pitchFamily="18" charset="0"/>
              </a:rPr>
              <a:t> : Περιέχει τον πηγαίο κώδικα του κόμβου με τις λειτουργίες ,συναρτήσεις και μεθόδους</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l-GR" dirty="0"/>
          </a:p>
        </p:txBody>
      </p:sp>
      <p:sp>
        <p:nvSpPr>
          <p:cNvPr id="11" name="Διάγραμμα ροής: Εναλλακτική διεργασία 10">
            <a:extLst>
              <a:ext uri="{FF2B5EF4-FFF2-40B4-BE49-F238E27FC236}">
                <a16:creationId xmlns:a16="http://schemas.microsoft.com/office/drawing/2014/main" id="{EDFB2A29-DF00-DA01-22FD-FE74E497E927}"/>
              </a:ext>
            </a:extLst>
          </p:cNvPr>
          <p:cNvSpPr/>
          <p:nvPr/>
        </p:nvSpPr>
        <p:spPr>
          <a:xfrm>
            <a:off x="4106366" y="3475492"/>
            <a:ext cx="3260075" cy="2606467"/>
          </a:xfrm>
          <a:prstGeom prst="flowChartAlternateProcess">
            <a:avLst/>
          </a:prstGeom>
          <a:solidFill>
            <a:srgbClr val="002060">
              <a:alpha val="50000"/>
            </a:srgbClr>
          </a:solidFill>
          <a:ln w="28575">
            <a:solidFill>
              <a:srgbClr val="00206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p>
            <a:pPr algn="ctr"/>
            <a:r>
              <a:rPr lang="en-US" sz="1800" dirty="0">
                <a:effectLst/>
                <a:latin typeface="Cambria" panose="02040503050406030204" pitchFamily="18" charset="0"/>
                <a:ea typeface="Calibri" panose="020F0502020204030204" pitchFamily="34" charset="0"/>
                <a:cs typeface="Times New Roman" panose="02020603050405020304" pitchFamily="18" charset="0"/>
              </a:rPr>
              <a:t>ng</a:t>
            </a:r>
            <a:r>
              <a:rPr lang="el-GR" sz="1800" dirty="0">
                <a:effectLst/>
                <a:latin typeface="Cambria" panose="02040503050406030204" pitchFamily="18" charset="0"/>
                <a:ea typeface="Calibri" panose="020F0502020204030204" pitchFamily="34" charset="0"/>
                <a:cs typeface="Times New Roman" panose="02020603050405020304" pitchFamily="18" charset="0"/>
              </a:rPr>
              <a:t>_</a:t>
            </a:r>
            <a:r>
              <a:rPr lang="en-US" sz="1800" dirty="0">
                <a:effectLst/>
                <a:latin typeface="Cambria" panose="02040503050406030204" pitchFamily="18" charset="0"/>
                <a:ea typeface="Calibri" panose="020F0502020204030204" pitchFamily="34" charset="0"/>
                <a:cs typeface="Times New Roman" panose="02020603050405020304" pitchFamily="18" charset="0"/>
              </a:rPr>
              <a:t>example</a:t>
            </a:r>
            <a:r>
              <a:rPr lang="el-GR" sz="1800" dirty="0">
                <a:effectLst/>
                <a:latin typeface="Cambria" panose="02040503050406030204" pitchFamily="18" charset="0"/>
                <a:ea typeface="Calibri" panose="020F0502020204030204" pitchFamily="34" charset="0"/>
                <a:cs typeface="Times New Roman" panose="02020603050405020304" pitchFamily="18" charset="0"/>
              </a:rPr>
              <a:t>.</a:t>
            </a:r>
            <a:r>
              <a:rPr lang="en-US" sz="1800" dirty="0">
                <a:effectLst/>
                <a:latin typeface="Cambria" panose="02040503050406030204" pitchFamily="18" charset="0"/>
                <a:ea typeface="Calibri" panose="020F0502020204030204" pitchFamily="34" charset="0"/>
                <a:cs typeface="Times New Roman" panose="02020603050405020304" pitchFamily="18" charset="0"/>
              </a:rPr>
              <a:t>h</a:t>
            </a:r>
            <a:r>
              <a:rPr lang="el-GR" sz="1800" dirty="0">
                <a:effectLst/>
                <a:latin typeface="Cambria" panose="02040503050406030204" pitchFamily="18" charset="0"/>
                <a:ea typeface="Calibri" panose="020F0502020204030204" pitchFamily="34" charset="0"/>
                <a:cs typeface="Times New Roman" panose="02020603050405020304" pitchFamily="18" charset="0"/>
              </a:rPr>
              <a:t> : Περιέχει κεφαλίδες του κόμβου για την διασύνδεση με το υπόλοιπο σύστημα και δομές και μακροεντολές σχετικές με το χειρισμό μηνυμάτων</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l-GR" dirty="0"/>
          </a:p>
        </p:txBody>
      </p:sp>
      <p:sp>
        <p:nvSpPr>
          <p:cNvPr id="12" name="Διάγραμμα ροής: Εναλλακτική διεργασία 11">
            <a:extLst>
              <a:ext uri="{FF2B5EF4-FFF2-40B4-BE49-F238E27FC236}">
                <a16:creationId xmlns:a16="http://schemas.microsoft.com/office/drawing/2014/main" id="{080799EC-4DC1-A310-AC81-CEF6AFF477BA}"/>
              </a:ext>
            </a:extLst>
          </p:cNvPr>
          <p:cNvSpPr/>
          <p:nvPr/>
        </p:nvSpPr>
        <p:spPr>
          <a:xfrm>
            <a:off x="8085634" y="3475491"/>
            <a:ext cx="3260075" cy="2606467"/>
          </a:xfrm>
          <a:prstGeom prst="flowChartAlternateProcess">
            <a:avLst/>
          </a:prstGeom>
          <a:solidFill>
            <a:srgbClr val="002060">
              <a:alpha val="50000"/>
            </a:srgbClr>
          </a:solidFill>
          <a:ln w="28575">
            <a:solidFill>
              <a:srgbClr val="002060"/>
            </a:solidFill>
          </a:ln>
        </p:spPr>
        <p:style>
          <a:lnRef idx="0">
            <a:scrgbClr r="0" g="0" b="0"/>
          </a:lnRef>
          <a:fillRef idx="0">
            <a:scrgbClr r="0" g="0" b="0"/>
          </a:fillRef>
          <a:effectRef idx="0">
            <a:scrgbClr r="0" g="0" b="0"/>
          </a:effectRef>
          <a:fontRef idx="minor">
            <a:schemeClr val="lt1"/>
          </a:fontRef>
        </p:style>
        <p:txBody>
          <a:bodyPr rtlCol="0" anchor="ctr"/>
          <a:lstStyle/>
          <a:p>
            <a:pPr lvl="0" algn="ctr">
              <a:buClr>
                <a:srgbClr val="1F3864"/>
              </a:buClr>
            </a:pP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p>
            <a:pPr lvl="0" algn="ctr">
              <a:buClr>
                <a:srgbClr val="1F3864"/>
              </a:buClr>
            </a:pPr>
            <a:r>
              <a:rPr lang="el-GR" sz="1800" dirty="0">
                <a:effectLst/>
                <a:latin typeface="Cambria" panose="02040503050406030204" pitchFamily="18" charset="0"/>
                <a:ea typeface="Calibri" panose="020F0502020204030204" pitchFamily="34" charset="0"/>
                <a:cs typeface="Times New Roman" panose="02020603050405020304" pitchFamily="18" charset="0"/>
              </a:rPr>
              <a:t>Μ</a:t>
            </a:r>
            <a:r>
              <a:rPr lang="en-US" sz="1800" dirty="0" err="1">
                <a:effectLst/>
                <a:latin typeface="Cambria" panose="02040503050406030204" pitchFamily="18" charset="0"/>
                <a:ea typeface="Calibri" panose="020F0502020204030204" pitchFamily="34" charset="0"/>
                <a:cs typeface="Times New Roman" panose="02020603050405020304" pitchFamily="18" charset="0"/>
              </a:rPr>
              <a:t>akefile</a:t>
            </a:r>
            <a:r>
              <a:rPr lang="el-GR" sz="1800" dirty="0">
                <a:effectLst/>
                <a:latin typeface="Cambria" panose="02040503050406030204" pitchFamily="18" charset="0"/>
                <a:ea typeface="Calibri" panose="020F0502020204030204" pitchFamily="34" charset="0"/>
                <a:cs typeface="Times New Roman" panose="02020603050405020304" pitchFamily="18" charset="0"/>
              </a:rPr>
              <a:t>: Μέσω αυτού δημιουργείται ο νέος κόμβος με την εντολή </a:t>
            </a:r>
            <a:r>
              <a:rPr lang="en-US" sz="1800" dirty="0">
                <a:effectLst/>
                <a:latin typeface="Cambria" panose="02040503050406030204" pitchFamily="18" charset="0"/>
                <a:ea typeface="Calibri" panose="020F0502020204030204" pitchFamily="34" charset="0"/>
                <a:cs typeface="Times New Roman" panose="02020603050405020304" pitchFamily="18" charset="0"/>
              </a:rPr>
              <a:t>make</a:t>
            </a:r>
            <a:r>
              <a:rPr lang="el-GR" sz="1800" dirty="0">
                <a:effectLst/>
                <a:latin typeface="Cambria" panose="02040503050406030204" pitchFamily="18" charset="0"/>
                <a:ea typeface="Calibri" panose="020F0502020204030204" pitchFamily="34" charset="0"/>
                <a:cs typeface="Times New Roman" panose="02020603050405020304" pitchFamily="18" charset="0"/>
              </a:rPr>
              <a:t> στο </a:t>
            </a:r>
            <a:r>
              <a:rPr lang="en-US" sz="1800" dirty="0">
                <a:effectLst/>
                <a:latin typeface="Cambria" panose="02040503050406030204" pitchFamily="18" charset="0"/>
                <a:ea typeface="Calibri" panose="020F0502020204030204" pitchFamily="34" charset="0"/>
                <a:cs typeface="Times New Roman" panose="02020603050405020304" pitchFamily="18" charset="0"/>
              </a:rPr>
              <a:t>directory</a:t>
            </a:r>
            <a:r>
              <a:rPr lang="el-GR" sz="1800" dirty="0">
                <a:effectLst/>
                <a:latin typeface="Cambria" panose="02040503050406030204" pitchFamily="18" charset="0"/>
                <a:ea typeface="Calibri" panose="020F0502020204030204" pitchFamily="34" charset="0"/>
                <a:cs typeface="Times New Roman" panose="02020603050405020304" pitchFamily="18" charset="0"/>
              </a:rPr>
              <a:t> που βρίσκεται το </a:t>
            </a:r>
            <a:r>
              <a:rPr lang="en-US" sz="1800" dirty="0" err="1">
                <a:effectLst/>
                <a:latin typeface="Cambria" panose="02040503050406030204" pitchFamily="18" charset="0"/>
                <a:ea typeface="Calibri" panose="020F0502020204030204" pitchFamily="34" charset="0"/>
                <a:cs typeface="Times New Roman" panose="02020603050405020304" pitchFamily="18" charset="0"/>
              </a:rPr>
              <a:t>Makefile</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l-GR" dirty="0"/>
          </a:p>
        </p:txBody>
      </p:sp>
    </p:spTree>
    <p:extLst>
      <p:ext uri="{BB962C8B-B14F-4D97-AF65-F5344CB8AC3E}">
        <p14:creationId xmlns:p14="http://schemas.microsoft.com/office/powerpoint/2010/main" val="2010953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424352"/>
            <a:ext cx="10515600" cy="212944"/>
          </a:xfrm>
        </p:spPr>
        <p:txBody>
          <a:bodyPr>
            <a:noAutofit/>
          </a:bodyPr>
          <a:lstStyle/>
          <a:p>
            <a:pPr>
              <a:lnSpc>
                <a:spcPct val="150000"/>
              </a:lnSpc>
            </a:pPr>
            <a:r>
              <a:rPr lang="el-GR" sz="3200" b="1" u="sng" spc="300" dirty="0">
                <a:solidFill>
                  <a:srgbClr val="002060"/>
                </a:solidFill>
                <a:latin typeface="+mn-lt"/>
              </a:rPr>
              <a:t>Εγκατάσταση κόμβου στο </a:t>
            </a:r>
            <a:r>
              <a:rPr lang="en-US" sz="3200" b="1" u="sng" spc="300" dirty="0">
                <a:solidFill>
                  <a:srgbClr val="002060"/>
                </a:solidFill>
                <a:latin typeface="+mn-lt"/>
              </a:rPr>
              <a:t>Netgraph</a:t>
            </a:r>
            <a:endParaRPr lang="el-GR" sz="3200" b="1" u="sng" spc="300" dirty="0">
              <a:solidFill>
                <a:srgbClr val="002060"/>
              </a:solidFill>
              <a:latin typeface="+mn-lt"/>
            </a:endParaRP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947448" y="2918155"/>
            <a:ext cx="10515600" cy="972115"/>
          </a:xfrm>
        </p:spPr>
        <p:txBody>
          <a:bodyPr>
            <a:normAutofit/>
          </a:bodyPr>
          <a:lstStyle/>
          <a:p>
            <a:pPr marL="0" indent="0" algn="just" eaLnBrk="0" fontAlgn="base" hangingPunct="0">
              <a:lnSpc>
                <a:spcPct val="100000"/>
              </a:lnSpc>
              <a:spcBef>
                <a:spcPct val="0"/>
              </a:spcBef>
              <a:spcAft>
                <a:spcPct val="0"/>
              </a:spcAft>
              <a:buNone/>
            </a:pPr>
            <a:r>
              <a:rPr kumimoji="0" lang="en-US"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rPr>
              <a:t>&gt;.</a:t>
            </a:r>
            <a:r>
              <a:rPr kumimoji="0" lang="el-GR"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rPr>
              <a:t> Συνεχίζοντας γίνεται η τοποθέτηση του αρχείου </a:t>
            </a:r>
            <a:r>
              <a:rPr kumimoji="0" lang="el-GR" altLang="el-GR" sz="2800" b="0" i="0" u="none" strike="noStrike" cap="none" normalizeH="0" baseline="0" dirty="0" err="1">
                <a:ln>
                  <a:noFill/>
                </a:ln>
                <a:solidFill>
                  <a:srgbClr val="002060"/>
                </a:solidFill>
                <a:effectLst/>
                <a:ea typeface="Calibri" panose="020F0502020204030204" pitchFamily="34" charset="0"/>
                <a:cs typeface="Times New Roman" panose="02020603050405020304" pitchFamily="18" charset="0"/>
              </a:rPr>
              <a:t>ng</a:t>
            </a:r>
            <a:r>
              <a:rPr kumimoji="0" lang="el-GR"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rPr>
              <a:t>_</a:t>
            </a:r>
            <a:r>
              <a:rPr kumimoji="0" lang="en-US"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rPr>
              <a:t>example</a:t>
            </a:r>
            <a:r>
              <a:rPr kumimoji="0" lang="el-GR"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rPr>
              <a:t>.h</a:t>
            </a:r>
            <a:endParaRPr kumimoji="0" lang="en-US"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l-GR"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rPr>
              <a:t>στους παρακάτω καταλόγους.</a:t>
            </a:r>
            <a:endParaRPr kumimoji="0" lang="en-US"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endParaRP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37934" y="6521549"/>
            <a:ext cx="480190" cy="307777"/>
          </a:xfrm>
          <a:prstGeom prst="rect">
            <a:avLst/>
          </a:prstGeom>
          <a:noFill/>
        </p:spPr>
        <p:txBody>
          <a:bodyPr wrap="square" rtlCol="0">
            <a:spAutoFit/>
          </a:bodyPr>
          <a:lstStyle/>
          <a:p>
            <a:r>
              <a:rPr lang="en-US" sz="1400" b="1" dirty="0">
                <a:solidFill>
                  <a:schemeClr val="accent1">
                    <a:lumMod val="50000"/>
                  </a:schemeClr>
                </a:solidFill>
              </a:rPr>
              <a:t>2</a:t>
            </a:r>
            <a:r>
              <a:rPr lang="el-GR" sz="1400" b="1" dirty="0">
                <a:solidFill>
                  <a:schemeClr val="accent1">
                    <a:lumMod val="50000"/>
                  </a:schemeClr>
                </a:solidFill>
              </a:rPr>
              <a:t>3</a:t>
            </a: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13" name="Rectangle 2">
            <a:extLst>
              <a:ext uri="{FF2B5EF4-FFF2-40B4-BE49-F238E27FC236}">
                <a16:creationId xmlns:a16="http://schemas.microsoft.com/office/drawing/2014/main" id="{02448E91-B540-037B-D2CB-FCFDCFB773E8}"/>
              </a:ext>
            </a:extLst>
          </p:cNvPr>
          <p:cNvSpPr>
            <a:spLocks noChangeArrowheads="1"/>
          </p:cNvSpPr>
          <p:nvPr/>
        </p:nvSpPr>
        <p:spPr bwMode="auto">
          <a:xfrm>
            <a:off x="947450" y="565566"/>
            <a:ext cx="1110047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rPr>
              <a:t>&gt;.</a:t>
            </a:r>
            <a:r>
              <a:rPr kumimoji="0" lang="el-GR"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rPr>
              <a:t>Αρχικά θα πρέπει να γίνει λήψη του πηγαίου κώδικα(</a:t>
            </a:r>
            <a:r>
              <a:rPr kumimoji="0" lang="en-US" altLang="el-GR" sz="2800" b="0" i="0" u="none" strike="noStrike" cap="none" normalizeH="0" baseline="0" dirty="0" err="1">
                <a:ln>
                  <a:noFill/>
                </a:ln>
                <a:solidFill>
                  <a:srgbClr val="002060"/>
                </a:solidFill>
                <a:effectLst/>
                <a:ea typeface="Calibri" panose="020F0502020204030204" pitchFamily="34" charset="0"/>
                <a:cs typeface="Times New Roman" panose="02020603050405020304" pitchFamily="18" charset="0"/>
              </a:rPr>
              <a:t>src</a:t>
            </a:r>
            <a:r>
              <a:rPr kumimoji="0" lang="el-GR"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rPr>
              <a:t>)</a:t>
            </a:r>
            <a:r>
              <a:rPr kumimoji="0" lang="en-US"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rPr>
              <a:t> </a:t>
            </a:r>
            <a:r>
              <a:rPr kumimoji="0" lang="el-GR"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rPr>
              <a:t>του </a:t>
            </a:r>
            <a:r>
              <a:rPr kumimoji="0" lang="en-US"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rPr>
              <a:t>FreeBSD</a:t>
            </a:r>
            <a:r>
              <a:rPr kumimoji="0" lang="el-GR"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l-GR"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rPr>
              <a:t> καθώς δεν περιέχεται στην εγκατάσταση.</a:t>
            </a:r>
            <a:endParaRPr kumimoji="0" lang="el-GR" altLang="el-GR" sz="2800" b="0" i="0" u="none" strike="noStrike" cap="none" normalizeH="0" baseline="0" dirty="0">
              <a:ln>
                <a:noFill/>
              </a:ln>
              <a:solidFill>
                <a:srgbClr val="00206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2800" b="0" i="0" u="none" strike="noStrike" cap="none" normalizeH="0" baseline="0" dirty="0">
              <a:ln>
                <a:noFill/>
              </a:ln>
              <a:solidFill>
                <a:schemeClr val="tx1"/>
              </a:solidFill>
              <a:effectLst/>
              <a:latin typeface="Arial" panose="020B0604020202020204" pitchFamily="34" charset="0"/>
            </a:endParaRPr>
          </a:p>
        </p:txBody>
      </p:sp>
      <p:sp>
        <p:nvSpPr>
          <p:cNvPr id="14" name="Πλαίσιο κειμένου 696">
            <a:extLst>
              <a:ext uri="{FF2B5EF4-FFF2-40B4-BE49-F238E27FC236}">
                <a16:creationId xmlns:a16="http://schemas.microsoft.com/office/drawing/2014/main" id="{0A15ABCB-3488-67C1-4F3B-A5CFAA830BED}"/>
              </a:ext>
            </a:extLst>
          </p:cNvPr>
          <p:cNvSpPr txBox="1">
            <a:spLocks noChangeArrowheads="1"/>
          </p:cNvSpPr>
          <p:nvPr/>
        </p:nvSpPr>
        <p:spPr bwMode="auto">
          <a:xfrm>
            <a:off x="1088384" y="1991034"/>
            <a:ext cx="7206869" cy="790575"/>
          </a:xfrm>
          <a:prstGeom prst="rect">
            <a:avLst/>
          </a:prstGeom>
          <a:solidFill>
            <a:srgbClr val="FFFFFF"/>
          </a:solidFill>
          <a:ln w="28575">
            <a:solidFill>
              <a:srgbClr val="1F3763"/>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rgbClr val="1F3864"/>
                </a:solidFill>
                <a:effectLst/>
                <a:ea typeface="Calibri" panose="020F0502020204030204" pitchFamily="34" charset="0"/>
                <a:cs typeface="Consolas" panose="020B0609020204030204" pitchFamily="49" charset="0"/>
              </a:rPr>
              <a:t>pkg install git</a:t>
            </a:r>
            <a:endParaRPr kumimoji="0" lang="en-US" altLang="el-G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l-GR" b="0" i="0" u="none" strike="noStrike" cap="none" normalizeH="0" baseline="0" dirty="0">
                <a:ln>
                  <a:noFill/>
                </a:ln>
                <a:solidFill>
                  <a:srgbClr val="1F3864"/>
                </a:solidFill>
                <a:effectLst/>
                <a:ea typeface="Calibri" panose="020F0502020204030204" pitchFamily="34" charset="0"/>
                <a:cs typeface="Consolas" panose="020B0609020204030204" pitchFamily="49" charset="0"/>
              </a:rPr>
              <a:t>git clone –depth 1 -b </a:t>
            </a:r>
            <a:r>
              <a:rPr kumimoji="0" lang="en-US" altLang="el-GR" b="0" i="0" u="none" strike="noStrike" cap="none" normalizeH="0" baseline="0" dirty="0" err="1">
                <a:ln>
                  <a:noFill/>
                </a:ln>
                <a:solidFill>
                  <a:srgbClr val="1F3864"/>
                </a:solidFill>
                <a:effectLst/>
                <a:ea typeface="Calibri" panose="020F0502020204030204" pitchFamily="34" charset="0"/>
                <a:cs typeface="Consolas" panose="020B0609020204030204" pitchFamily="49" charset="0"/>
              </a:rPr>
              <a:t>releng</a:t>
            </a:r>
            <a:r>
              <a:rPr kumimoji="0" lang="en-US" altLang="el-GR" b="0" i="0" u="none" strike="noStrike" cap="none" normalizeH="0" baseline="0" dirty="0">
                <a:ln>
                  <a:noFill/>
                </a:ln>
                <a:solidFill>
                  <a:srgbClr val="1F3864"/>
                </a:solidFill>
                <a:effectLst/>
                <a:ea typeface="Calibri" panose="020F0502020204030204" pitchFamily="34" charset="0"/>
                <a:cs typeface="Consolas" panose="020B0609020204030204" pitchFamily="49" charset="0"/>
              </a:rPr>
              <a:t>/13.2 </a:t>
            </a:r>
            <a:r>
              <a:rPr kumimoji="0" lang="en-US" altLang="el-GR" b="0" i="0" u="none" strike="noStrike" cap="none" normalizeH="0" baseline="0" dirty="0">
                <a:ln>
                  <a:noFill/>
                </a:ln>
                <a:solidFill>
                  <a:srgbClr val="1F3864"/>
                </a:solidFill>
                <a:effectLst/>
                <a:ea typeface="Calibri" panose="020F0502020204030204" pitchFamily="34" charset="0"/>
                <a:cs typeface="Consolas" panose="020B0609020204030204" pitchFamily="49" charset="0"/>
                <a:hlinkClick r:id="rId3"/>
              </a:rPr>
              <a:t>https://git.freebsd.org/src.git</a:t>
            </a:r>
            <a:r>
              <a:rPr kumimoji="0" lang="en-US" altLang="el-GR" b="0" i="0" u="none" strike="noStrike" cap="none" normalizeH="0" baseline="0" dirty="0">
                <a:ln>
                  <a:noFill/>
                </a:ln>
                <a:solidFill>
                  <a:srgbClr val="1F3864"/>
                </a:solidFill>
                <a:effectLst/>
                <a:ea typeface="Calibri" panose="020F0502020204030204" pitchFamily="34" charset="0"/>
                <a:cs typeface="Consolas" panose="020B0609020204030204" pitchFamily="49" charset="0"/>
              </a:rPr>
              <a:t> /</a:t>
            </a:r>
            <a:r>
              <a:rPr kumimoji="0" lang="en-US" altLang="el-GR" b="0" i="0" u="none" strike="noStrike" cap="none" normalizeH="0" baseline="0" dirty="0" err="1">
                <a:ln>
                  <a:noFill/>
                </a:ln>
                <a:solidFill>
                  <a:srgbClr val="1F3864"/>
                </a:solidFill>
                <a:effectLst/>
                <a:ea typeface="Calibri" panose="020F0502020204030204" pitchFamily="34" charset="0"/>
                <a:cs typeface="Consolas" panose="020B0609020204030204" pitchFamily="49" charset="0"/>
              </a:rPr>
              <a:t>usr</a:t>
            </a:r>
            <a:r>
              <a:rPr kumimoji="0" lang="en-US" altLang="el-GR" b="0" i="0" u="none" strike="noStrike" cap="none" normalizeH="0" baseline="0" dirty="0">
                <a:ln>
                  <a:noFill/>
                </a:ln>
                <a:solidFill>
                  <a:srgbClr val="1F3864"/>
                </a:solidFill>
                <a:effectLst/>
                <a:ea typeface="Calibri" panose="020F0502020204030204" pitchFamily="34" charset="0"/>
                <a:cs typeface="Consolas" panose="020B0609020204030204" pitchFamily="49" charset="0"/>
              </a:rPr>
              <a:t>/</a:t>
            </a:r>
            <a:r>
              <a:rPr kumimoji="0" lang="en-US" altLang="el-GR" b="0" i="0" u="none" strike="noStrike" cap="none" normalizeH="0" baseline="0" dirty="0" err="1">
                <a:ln>
                  <a:noFill/>
                </a:ln>
                <a:solidFill>
                  <a:srgbClr val="1F3864"/>
                </a:solidFill>
                <a:effectLst/>
                <a:ea typeface="Calibri" panose="020F0502020204030204" pitchFamily="34" charset="0"/>
                <a:cs typeface="Consolas" panose="020B0609020204030204" pitchFamily="49" charset="0"/>
              </a:rPr>
              <a:t>src</a:t>
            </a:r>
            <a:r>
              <a:rPr kumimoji="0" lang="en-US" altLang="el-GR" b="0" i="0" u="none" strike="noStrike" cap="none" normalizeH="0" baseline="0" dirty="0">
                <a:ln>
                  <a:noFill/>
                </a:ln>
                <a:solidFill>
                  <a:srgbClr val="1F3864"/>
                </a:solidFill>
                <a:effectLst/>
                <a:ea typeface="Calibri" panose="020F0502020204030204" pitchFamily="34" charset="0"/>
                <a:cs typeface="Consolas" panose="020B0609020204030204" pitchFamily="49" charset="0"/>
              </a:rPr>
              <a:t>/sys</a:t>
            </a:r>
            <a:endParaRPr kumimoji="0" lang="en-US" altLang="el-GR" b="0" i="0" u="none" strike="noStrike" cap="none" normalizeH="0" baseline="0" dirty="0">
              <a:ln>
                <a:noFill/>
              </a:ln>
              <a:solidFill>
                <a:schemeClr val="tx1"/>
              </a:solidFill>
              <a:effectLst/>
            </a:endParaRPr>
          </a:p>
        </p:txBody>
      </p:sp>
      <p:sp>
        <p:nvSpPr>
          <p:cNvPr id="15" name="Rectangle 4">
            <a:extLst>
              <a:ext uri="{FF2B5EF4-FFF2-40B4-BE49-F238E27FC236}">
                <a16:creationId xmlns:a16="http://schemas.microsoft.com/office/drawing/2014/main" id="{80033DA5-AAAB-0625-66B6-4F2B1A09B964}"/>
              </a:ext>
            </a:extLst>
          </p:cNvPr>
          <p:cNvSpPr>
            <a:spLocks noChangeArrowheads="1"/>
          </p:cNvSpPr>
          <p:nvPr/>
        </p:nvSpPr>
        <p:spPr bwMode="auto">
          <a:xfrm>
            <a:off x="947450" y="17021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21" name="Πλαίσιο κειμένου 743">
            <a:extLst>
              <a:ext uri="{FF2B5EF4-FFF2-40B4-BE49-F238E27FC236}">
                <a16:creationId xmlns:a16="http://schemas.microsoft.com/office/drawing/2014/main" id="{59741886-DC9B-62C7-2810-14847AB35031}"/>
              </a:ext>
            </a:extLst>
          </p:cNvPr>
          <p:cNvSpPr txBox="1"/>
          <p:nvPr/>
        </p:nvSpPr>
        <p:spPr>
          <a:xfrm>
            <a:off x="1088384" y="3890270"/>
            <a:ext cx="7206869" cy="662171"/>
          </a:xfrm>
          <a:prstGeom prst="rect">
            <a:avLst/>
          </a:prstGeom>
          <a:ln w="28575">
            <a:solidFill>
              <a:srgbClr val="00206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dirty="0" err="1">
                <a:solidFill>
                  <a:srgbClr val="1F3864"/>
                </a:solidFill>
                <a:effectLst/>
                <a:ea typeface="Calibri" panose="020F0502020204030204" pitchFamily="34" charset="0"/>
                <a:cs typeface="Consolas" panose="020B0609020204030204" pitchFamily="49" charset="0"/>
              </a:rPr>
              <a:t>usr</a:t>
            </a:r>
            <a:r>
              <a:rPr lang="en-US" dirty="0">
                <a:solidFill>
                  <a:srgbClr val="1F3864"/>
                </a:solidFill>
                <a:effectLst/>
                <a:ea typeface="Calibri" panose="020F0502020204030204" pitchFamily="34" charset="0"/>
                <a:cs typeface="Consolas" panose="020B0609020204030204" pitchFamily="49" charset="0"/>
              </a:rPr>
              <a:t>/</a:t>
            </a:r>
            <a:r>
              <a:rPr lang="en-US" dirty="0" err="1">
                <a:solidFill>
                  <a:srgbClr val="1F3864"/>
                </a:solidFill>
                <a:effectLst/>
                <a:ea typeface="Calibri" panose="020F0502020204030204" pitchFamily="34" charset="0"/>
                <a:cs typeface="Consolas" panose="020B0609020204030204" pitchFamily="49" charset="0"/>
              </a:rPr>
              <a:t>src</a:t>
            </a:r>
            <a:r>
              <a:rPr lang="en-US" dirty="0">
                <a:solidFill>
                  <a:srgbClr val="1F3864"/>
                </a:solidFill>
                <a:effectLst/>
                <a:ea typeface="Calibri" panose="020F0502020204030204" pitchFamily="34" charset="0"/>
                <a:cs typeface="Consolas" panose="020B0609020204030204" pitchFamily="49" charset="0"/>
              </a:rPr>
              <a:t>/include</a:t>
            </a:r>
            <a:endParaRPr lang="el-GR" dirty="0">
              <a:effectLst/>
              <a:ea typeface="Calibri" panose="020F0502020204030204" pitchFamily="34" charset="0"/>
              <a:cs typeface="Times New Roman" panose="02020603050405020304" pitchFamily="18" charset="0"/>
            </a:endParaRPr>
          </a:p>
          <a:p>
            <a:r>
              <a:rPr lang="en-US" dirty="0" err="1">
                <a:solidFill>
                  <a:srgbClr val="1F3864"/>
                </a:solidFill>
                <a:effectLst/>
                <a:ea typeface="Calibri" panose="020F0502020204030204" pitchFamily="34" charset="0"/>
                <a:cs typeface="Consolas" panose="020B0609020204030204" pitchFamily="49" charset="0"/>
              </a:rPr>
              <a:t>usr</a:t>
            </a:r>
            <a:r>
              <a:rPr lang="en-US" dirty="0">
                <a:solidFill>
                  <a:srgbClr val="1F3864"/>
                </a:solidFill>
                <a:effectLst/>
                <a:ea typeface="Calibri" panose="020F0502020204030204" pitchFamily="34" charset="0"/>
                <a:cs typeface="Consolas" panose="020B0609020204030204" pitchFamily="49" charset="0"/>
              </a:rPr>
              <a:t>/</a:t>
            </a:r>
            <a:r>
              <a:rPr lang="en-US" dirty="0" err="1">
                <a:solidFill>
                  <a:srgbClr val="1F3864"/>
                </a:solidFill>
                <a:effectLst/>
                <a:ea typeface="Calibri" panose="020F0502020204030204" pitchFamily="34" charset="0"/>
                <a:cs typeface="Consolas" panose="020B0609020204030204" pitchFamily="49" charset="0"/>
              </a:rPr>
              <a:t>src</a:t>
            </a:r>
            <a:r>
              <a:rPr lang="en-US" dirty="0">
                <a:solidFill>
                  <a:srgbClr val="1F3864"/>
                </a:solidFill>
                <a:effectLst/>
                <a:ea typeface="Calibri" panose="020F0502020204030204" pitchFamily="34" charset="0"/>
                <a:cs typeface="Consolas" panose="020B0609020204030204" pitchFamily="49" charset="0"/>
              </a:rPr>
              <a:t>/sys/</a:t>
            </a:r>
            <a:r>
              <a:rPr lang="en-US" dirty="0" err="1">
                <a:solidFill>
                  <a:srgbClr val="1F3864"/>
                </a:solidFill>
                <a:effectLst/>
                <a:ea typeface="Calibri" panose="020F0502020204030204" pitchFamily="34" charset="0"/>
                <a:cs typeface="Consolas" panose="020B0609020204030204" pitchFamily="49" charset="0"/>
              </a:rPr>
              <a:t>netgraph</a:t>
            </a:r>
            <a:endParaRPr lang="el-GR" dirty="0">
              <a:effectLst/>
              <a:ea typeface="Calibri" panose="020F0502020204030204" pitchFamily="34" charset="0"/>
              <a:cs typeface="Times New Roman" panose="02020603050405020304" pitchFamily="18" charset="0"/>
            </a:endParaRPr>
          </a:p>
          <a:p>
            <a:r>
              <a:rPr lang="en-US" dirty="0">
                <a:effectLst/>
                <a:ea typeface="Calibri" panose="020F0502020204030204" pitchFamily="34" charset="0"/>
                <a:cs typeface="Consolas" panose="020B0609020204030204" pitchFamily="49" charset="0"/>
              </a:rPr>
              <a:t> </a:t>
            </a:r>
            <a:endParaRPr lang="el-GR" dirty="0">
              <a:effectLst/>
              <a:ea typeface="Calibri" panose="020F0502020204030204" pitchFamily="34" charset="0"/>
              <a:cs typeface="Times New Roman" panose="02020603050405020304" pitchFamily="18" charset="0"/>
            </a:endParaRPr>
          </a:p>
        </p:txBody>
      </p:sp>
      <p:sp>
        <p:nvSpPr>
          <p:cNvPr id="22" name="Πλαίσιο κειμένου 743">
            <a:extLst>
              <a:ext uri="{FF2B5EF4-FFF2-40B4-BE49-F238E27FC236}">
                <a16:creationId xmlns:a16="http://schemas.microsoft.com/office/drawing/2014/main" id="{42DFBA1F-11A4-CAC7-D13D-DF21C295164E}"/>
              </a:ext>
            </a:extLst>
          </p:cNvPr>
          <p:cNvSpPr txBox="1"/>
          <p:nvPr/>
        </p:nvSpPr>
        <p:spPr>
          <a:xfrm>
            <a:off x="1088383" y="5663185"/>
            <a:ext cx="7206869" cy="365128"/>
          </a:xfrm>
          <a:prstGeom prst="rect">
            <a:avLst/>
          </a:prstGeom>
          <a:ln w="28575">
            <a:solidFill>
              <a:srgbClr val="002060"/>
            </a:solid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dirty="0" err="1">
                <a:solidFill>
                  <a:srgbClr val="1F3864"/>
                </a:solidFill>
                <a:effectLst/>
                <a:ea typeface="Calibri" panose="020F0502020204030204" pitchFamily="34" charset="0"/>
                <a:cs typeface="Consolas" panose="020B0609020204030204" pitchFamily="49" charset="0"/>
              </a:rPr>
              <a:t>usr</a:t>
            </a:r>
            <a:r>
              <a:rPr lang="en-US" dirty="0">
                <a:solidFill>
                  <a:srgbClr val="1F3864"/>
                </a:solidFill>
                <a:effectLst/>
                <a:ea typeface="Calibri" panose="020F0502020204030204" pitchFamily="34" charset="0"/>
                <a:cs typeface="Consolas" panose="020B0609020204030204" pitchFamily="49" charset="0"/>
              </a:rPr>
              <a:t>/</a:t>
            </a:r>
            <a:r>
              <a:rPr lang="en-US" dirty="0" err="1">
                <a:solidFill>
                  <a:srgbClr val="1F3864"/>
                </a:solidFill>
                <a:effectLst/>
                <a:ea typeface="Calibri" panose="020F0502020204030204" pitchFamily="34" charset="0"/>
                <a:cs typeface="Consolas" panose="020B0609020204030204" pitchFamily="49" charset="0"/>
              </a:rPr>
              <a:t>src</a:t>
            </a:r>
            <a:r>
              <a:rPr lang="en-US" dirty="0">
                <a:solidFill>
                  <a:srgbClr val="1F3864"/>
                </a:solidFill>
                <a:effectLst/>
                <a:ea typeface="Calibri" panose="020F0502020204030204" pitchFamily="34" charset="0"/>
                <a:cs typeface="Consolas" panose="020B0609020204030204" pitchFamily="49" charset="0"/>
              </a:rPr>
              <a:t>/sys/</a:t>
            </a:r>
            <a:r>
              <a:rPr lang="en-US" dirty="0" err="1">
                <a:solidFill>
                  <a:srgbClr val="1F3864"/>
                </a:solidFill>
                <a:effectLst/>
                <a:ea typeface="Calibri" panose="020F0502020204030204" pitchFamily="34" charset="0"/>
                <a:cs typeface="Consolas" panose="020B0609020204030204" pitchFamily="49" charset="0"/>
              </a:rPr>
              <a:t>netgraph</a:t>
            </a:r>
            <a:endParaRPr lang="el-GR" dirty="0">
              <a:effectLst/>
              <a:ea typeface="Calibri" panose="020F0502020204030204" pitchFamily="34" charset="0"/>
              <a:cs typeface="Times New Roman" panose="02020603050405020304" pitchFamily="18" charset="0"/>
            </a:endParaRPr>
          </a:p>
          <a:p>
            <a:r>
              <a:rPr lang="en-US" sz="1000" dirty="0">
                <a:effectLst/>
                <a:latin typeface="Consolas" panose="020B0609020204030204" pitchFamily="49" charset="0"/>
                <a:ea typeface="Calibri" panose="020F0502020204030204" pitchFamily="34" charset="0"/>
                <a:cs typeface="Consolas" panose="020B0609020204030204" pitchFamily="49" charset="0"/>
              </a:rPr>
              <a:t> </a:t>
            </a:r>
            <a:endParaRPr lang="el-GR" sz="1200" dirty="0">
              <a:effectLst/>
              <a:ea typeface="Calibri" panose="020F0502020204030204" pitchFamily="34" charset="0"/>
              <a:cs typeface="Times New Roman" panose="02020603050405020304" pitchFamily="18" charset="0"/>
            </a:endParaRPr>
          </a:p>
        </p:txBody>
      </p:sp>
      <p:sp>
        <p:nvSpPr>
          <p:cNvPr id="25" name="TextBox 24">
            <a:extLst>
              <a:ext uri="{FF2B5EF4-FFF2-40B4-BE49-F238E27FC236}">
                <a16:creationId xmlns:a16="http://schemas.microsoft.com/office/drawing/2014/main" id="{6F63D4D3-09D2-14DD-3C2A-8E917B5B6AE5}"/>
              </a:ext>
            </a:extLst>
          </p:cNvPr>
          <p:cNvSpPr txBox="1"/>
          <p:nvPr/>
        </p:nvSpPr>
        <p:spPr>
          <a:xfrm>
            <a:off x="947447" y="4611647"/>
            <a:ext cx="10515600" cy="954107"/>
          </a:xfrm>
          <a:prstGeom prst="rect">
            <a:avLst/>
          </a:prstGeom>
          <a:noFill/>
        </p:spPr>
        <p:txBody>
          <a:bodyPr wrap="square">
            <a:spAutoFit/>
          </a:bodyPr>
          <a:lstStyle/>
          <a:p>
            <a:pPr marL="0" indent="0" algn="just" eaLnBrk="0" fontAlgn="base" hangingPunct="0">
              <a:lnSpc>
                <a:spcPct val="100000"/>
              </a:lnSpc>
              <a:spcBef>
                <a:spcPct val="0"/>
              </a:spcBef>
              <a:spcAft>
                <a:spcPct val="0"/>
              </a:spcAft>
              <a:buNone/>
            </a:pPr>
            <a:r>
              <a:rPr kumimoji="0" lang="en-US"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rPr>
              <a:t>&gt;.</a:t>
            </a:r>
            <a:r>
              <a:rPr kumimoji="0" lang="el-GR"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rPr>
              <a:t> </a:t>
            </a:r>
            <a:r>
              <a:rPr lang="el-GR" altLang="el-GR" sz="2800" dirty="0">
                <a:solidFill>
                  <a:srgbClr val="002060"/>
                </a:solidFill>
                <a:ea typeface="Calibri" panose="020F0502020204030204" pitchFamily="34" charset="0"/>
                <a:cs typeface="Times New Roman" panose="02020603050405020304" pitchFamily="18" charset="0"/>
              </a:rPr>
              <a:t>Έπειτα</a:t>
            </a:r>
            <a:r>
              <a:rPr kumimoji="0" lang="el-GR"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rPr>
              <a:t> γίνεται η τοποθέτηση του αρχείου </a:t>
            </a:r>
            <a:r>
              <a:rPr kumimoji="0" lang="el-GR" altLang="el-GR" sz="2800" b="0" i="0" u="none" strike="noStrike" cap="none" normalizeH="0" baseline="0" dirty="0" err="1">
                <a:ln>
                  <a:noFill/>
                </a:ln>
                <a:solidFill>
                  <a:srgbClr val="002060"/>
                </a:solidFill>
                <a:effectLst/>
                <a:ea typeface="Calibri" panose="020F0502020204030204" pitchFamily="34" charset="0"/>
                <a:cs typeface="Times New Roman" panose="02020603050405020304" pitchFamily="18" charset="0"/>
              </a:rPr>
              <a:t>ng</a:t>
            </a:r>
            <a:r>
              <a:rPr kumimoji="0" lang="el-GR"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rPr>
              <a:t>_</a:t>
            </a:r>
            <a:r>
              <a:rPr kumimoji="0" lang="en-US"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rPr>
              <a:t>example</a:t>
            </a:r>
            <a:r>
              <a:rPr kumimoji="0" lang="el-GR"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rPr>
              <a:t>.</a:t>
            </a:r>
            <a:r>
              <a:rPr lang="en-US" altLang="el-GR" sz="2800" dirty="0">
                <a:solidFill>
                  <a:srgbClr val="002060"/>
                </a:solidFill>
                <a:ea typeface="Calibri" panose="020F0502020204030204" pitchFamily="34" charset="0"/>
                <a:cs typeface="Times New Roman" panose="02020603050405020304" pitchFamily="18" charset="0"/>
              </a:rPr>
              <a:t>c </a:t>
            </a:r>
            <a:r>
              <a:rPr kumimoji="0" lang="el-GR"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rPr>
              <a:t>στο παρακάτω κατάλογο.</a:t>
            </a:r>
            <a:endParaRPr kumimoji="0" lang="en-US" altLang="el-GR" sz="2800" b="0" i="0" u="none" strike="noStrike" cap="none" normalizeH="0" baseline="0" dirty="0">
              <a:ln>
                <a:noFill/>
              </a:ln>
              <a:solidFill>
                <a:srgbClr val="00206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1403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424352"/>
            <a:ext cx="10515600" cy="212944"/>
          </a:xfrm>
        </p:spPr>
        <p:txBody>
          <a:bodyPr>
            <a:noAutofit/>
          </a:bodyPr>
          <a:lstStyle/>
          <a:p>
            <a:pPr>
              <a:lnSpc>
                <a:spcPct val="150000"/>
              </a:lnSpc>
            </a:pPr>
            <a:r>
              <a:rPr lang="el-GR" sz="3200" b="1" u="sng" spc="300" dirty="0">
                <a:solidFill>
                  <a:srgbClr val="002060"/>
                </a:solidFill>
                <a:latin typeface="+mn-lt"/>
              </a:rPr>
              <a:t>Εγκατάσταση κόμβου στο </a:t>
            </a:r>
            <a:r>
              <a:rPr lang="en-US" sz="3200" b="1" u="sng" spc="300" dirty="0">
                <a:solidFill>
                  <a:srgbClr val="002060"/>
                </a:solidFill>
                <a:latin typeface="+mn-lt"/>
              </a:rPr>
              <a:t>Netgraph</a:t>
            </a:r>
            <a:endParaRPr lang="el-GR" sz="3200" b="1" u="sng" spc="300" dirty="0">
              <a:solidFill>
                <a:srgbClr val="002060"/>
              </a:solidFill>
              <a:latin typeface="+mn-lt"/>
            </a:endParaRP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838200" y="1074134"/>
            <a:ext cx="10515600" cy="4981903"/>
          </a:xfrm>
        </p:spPr>
        <p:txBody>
          <a:bodyPr>
            <a:normAutofit/>
          </a:bodyPr>
          <a:lstStyle/>
          <a:p>
            <a:pPr marL="0" indent="0" algn="just">
              <a:buNone/>
            </a:pPr>
            <a:r>
              <a:rPr lang="en-US" dirty="0">
                <a:solidFill>
                  <a:srgbClr val="002060"/>
                </a:solidFill>
              </a:rPr>
              <a:t>&gt;.</a:t>
            </a:r>
            <a:r>
              <a:rPr lang="el-GR" dirty="0">
                <a:solidFill>
                  <a:srgbClr val="002060"/>
                </a:solidFill>
              </a:rPr>
              <a:t>Ακόμη απαιτείται η δημιουργία ενός φάκελου(π.χ. </a:t>
            </a:r>
            <a:r>
              <a:rPr lang="en-US" dirty="0">
                <a:solidFill>
                  <a:srgbClr val="002060"/>
                </a:solidFill>
              </a:rPr>
              <a:t>example</a:t>
            </a:r>
            <a:r>
              <a:rPr lang="el-GR" dirty="0">
                <a:solidFill>
                  <a:srgbClr val="002060"/>
                </a:solidFill>
              </a:rPr>
              <a:t>)</a:t>
            </a:r>
            <a:r>
              <a:rPr lang="en-US" dirty="0">
                <a:solidFill>
                  <a:srgbClr val="002060"/>
                </a:solidFill>
              </a:rPr>
              <a:t> </a:t>
            </a:r>
            <a:r>
              <a:rPr lang="el-GR" dirty="0">
                <a:solidFill>
                  <a:srgbClr val="002060"/>
                </a:solidFill>
              </a:rPr>
              <a:t>στην τοποθεσία </a:t>
            </a:r>
            <a:r>
              <a:rPr lang="en-US" dirty="0" err="1">
                <a:solidFill>
                  <a:srgbClr val="002060"/>
                </a:solidFill>
              </a:rPr>
              <a:t>usr</a:t>
            </a:r>
            <a:r>
              <a:rPr lang="en-US" dirty="0">
                <a:solidFill>
                  <a:srgbClr val="002060"/>
                </a:solidFill>
              </a:rPr>
              <a:t>/</a:t>
            </a:r>
            <a:r>
              <a:rPr lang="en-US" dirty="0" err="1">
                <a:solidFill>
                  <a:srgbClr val="002060"/>
                </a:solidFill>
              </a:rPr>
              <a:t>src</a:t>
            </a:r>
            <a:r>
              <a:rPr lang="en-US" dirty="0">
                <a:solidFill>
                  <a:srgbClr val="002060"/>
                </a:solidFill>
              </a:rPr>
              <a:t>/sys/modules/</a:t>
            </a:r>
            <a:r>
              <a:rPr lang="en-US" dirty="0" err="1">
                <a:solidFill>
                  <a:srgbClr val="002060"/>
                </a:solidFill>
              </a:rPr>
              <a:t>netgraph</a:t>
            </a:r>
            <a:r>
              <a:rPr lang="en-US" dirty="0">
                <a:solidFill>
                  <a:srgbClr val="002060"/>
                </a:solidFill>
              </a:rPr>
              <a:t>. </a:t>
            </a:r>
          </a:p>
          <a:p>
            <a:pPr marL="0" indent="0" algn="just">
              <a:buNone/>
            </a:pPr>
            <a:r>
              <a:rPr lang="en-US" dirty="0">
                <a:solidFill>
                  <a:srgbClr val="002060"/>
                </a:solidFill>
              </a:rPr>
              <a:t>&gt;.</a:t>
            </a:r>
            <a:r>
              <a:rPr lang="el-GR" dirty="0">
                <a:solidFill>
                  <a:srgbClr val="002060"/>
                </a:solidFill>
              </a:rPr>
              <a:t>Έπειτα στη τοποθεσία </a:t>
            </a:r>
            <a:r>
              <a:rPr lang="en-US" dirty="0" err="1">
                <a:solidFill>
                  <a:srgbClr val="002060"/>
                </a:solidFill>
              </a:rPr>
              <a:t>usr</a:t>
            </a:r>
            <a:r>
              <a:rPr lang="en-US" dirty="0">
                <a:solidFill>
                  <a:srgbClr val="002060"/>
                </a:solidFill>
              </a:rPr>
              <a:t>/</a:t>
            </a:r>
            <a:r>
              <a:rPr lang="en-US" dirty="0" err="1">
                <a:solidFill>
                  <a:srgbClr val="002060"/>
                </a:solidFill>
              </a:rPr>
              <a:t>src</a:t>
            </a:r>
            <a:r>
              <a:rPr lang="en-US" dirty="0">
                <a:solidFill>
                  <a:srgbClr val="002060"/>
                </a:solidFill>
              </a:rPr>
              <a:t>/sys/modules/</a:t>
            </a:r>
            <a:r>
              <a:rPr lang="en-US" dirty="0" err="1">
                <a:solidFill>
                  <a:srgbClr val="002060"/>
                </a:solidFill>
              </a:rPr>
              <a:t>netgraph</a:t>
            </a:r>
            <a:r>
              <a:rPr lang="en-US" dirty="0">
                <a:solidFill>
                  <a:srgbClr val="002060"/>
                </a:solidFill>
              </a:rPr>
              <a:t>/example </a:t>
            </a:r>
            <a:r>
              <a:rPr lang="el-GR" dirty="0">
                <a:solidFill>
                  <a:srgbClr val="002060"/>
                </a:solidFill>
              </a:rPr>
              <a:t>θα περιέχεται το εξής </a:t>
            </a:r>
            <a:r>
              <a:rPr lang="en-US" dirty="0" err="1">
                <a:solidFill>
                  <a:srgbClr val="002060"/>
                </a:solidFill>
              </a:rPr>
              <a:t>Makefile</a:t>
            </a:r>
            <a:r>
              <a:rPr lang="el-GR" dirty="0">
                <a:solidFill>
                  <a:srgbClr val="002060"/>
                </a:solidFill>
              </a:rPr>
              <a:t>, το οποίο</a:t>
            </a:r>
            <a:r>
              <a:rPr lang="en-US" dirty="0">
                <a:solidFill>
                  <a:srgbClr val="002060"/>
                </a:solidFill>
              </a:rPr>
              <a:t> </a:t>
            </a:r>
            <a:r>
              <a:rPr lang="el-GR" dirty="0">
                <a:solidFill>
                  <a:srgbClr val="002060"/>
                </a:solidFill>
              </a:rPr>
              <a:t>μεταγλωττίζετε στην γραμμή εντολών με την εντολή </a:t>
            </a:r>
            <a:r>
              <a:rPr lang="en-US" dirty="0">
                <a:solidFill>
                  <a:srgbClr val="002060"/>
                </a:solidFill>
              </a:rPr>
              <a:t>make</a:t>
            </a:r>
            <a:r>
              <a:rPr lang="el-GR" dirty="0">
                <a:solidFill>
                  <a:srgbClr val="002060"/>
                </a:solidFill>
              </a:rPr>
              <a:t>.</a:t>
            </a:r>
            <a:endParaRPr lang="en-US" dirty="0">
              <a:solidFill>
                <a:srgbClr val="002060"/>
              </a:solidFill>
            </a:endParaRPr>
          </a:p>
          <a:p>
            <a:pPr marL="0" indent="0">
              <a:buNone/>
            </a:pPr>
            <a:endParaRPr lang="el-GR"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37934" y="6521549"/>
            <a:ext cx="480190" cy="307777"/>
          </a:xfrm>
          <a:prstGeom prst="rect">
            <a:avLst/>
          </a:prstGeom>
          <a:noFill/>
        </p:spPr>
        <p:txBody>
          <a:bodyPr wrap="square" rtlCol="0">
            <a:spAutoFit/>
          </a:bodyPr>
          <a:lstStyle/>
          <a:p>
            <a:r>
              <a:rPr lang="en-US" sz="1400" b="1" dirty="0">
                <a:solidFill>
                  <a:schemeClr val="accent1">
                    <a:lumMod val="50000"/>
                  </a:schemeClr>
                </a:solidFill>
              </a:rPr>
              <a:t>2</a:t>
            </a:r>
            <a:r>
              <a:rPr lang="el-GR" sz="1400" b="1" dirty="0">
                <a:solidFill>
                  <a:schemeClr val="accent1">
                    <a:lumMod val="50000"/>
                  </a:schemeClr>
                </a:solidFill>
              </a:rPr>
              <a:t>4</a:t>
            </a: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10" name="Διάγραμμα ροής: Εναλλακτική διεργασία 9">
            <a:extLst>
              <a:ext uri="{FF2B5EF4-FFF2-40B4-BE49-F238E27FC236}">
                <a16:creationId xmlns:a16="http://schemas.microsoft.com/office/drawing/2014/main" id="{342623E9-52D8-8B8D-0C6E-BC79F38CA86F}"/>
              </a:ext>
            </a:extLst>
          </p:cNvPr>
          <p:cNvSpPr/>
          <p:nvPr/>
        </p:nvSpPr>
        <p:spPr>
          <a:xfrm>
            <a:off x="3813362" y="3246437"/>
            <a:ext cx="4394204" cy="3044194"/>
          </a:xfrm>
          <a:prstGeom prst="flowChartAlternateProcess">
            <a:avLst/>
          </a:prstGeom>
          <a:solidFill>
            <a:srgbClr val="002060">
              <a:alpha val="50000"/>
            </a:srgbClr>
          </a:solidFill>
          <a:ln w="76200">
            <a:solidFill>
              <a:srgbClr val="002060"/>
            </a:solid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r>
              <a:rPr lang="en-US" sz="1800" dirty="0">
                <a:effectLst/>
                <a:latin typeface="Cambria" panose="02040503050406030204" pitchFamily="18" charset="0"/>
                <a:ea typeface="Calibri" panose="020F0502020204030204" pitchFamily="34" charset="0"/>
                <a:cs typeface="Times New Roman" panose="02020603050405020304" pitchFamily="18" charset="0"/>
              </a:rPr>
              <a:t># $FreeBSD$# $Whistle: </a:t>
            </a:r>
            <a:r>
              <a:rPr lang="en-US" sz="1800" dirty="0" err="1">
                <a:effectLst/>
                <a:latin typeface="Cambria" panose="02040503050406030204" pitchFamily="18" charset="0"/>
                <a:ea typeface="Calibri" panose="020F0502020204030204" pitchFamily="34" charset="0"/>
                <a:cs typeface="Times New Roman" panose="02020603050405020304" pitchFamily="18" charset="0"/>
              </a:rPr>
              <a:t>Makefile,v</a:t>
            </a:r>
            <a:r>
              <a:rPr lang="en-US" sz="1800" dirty="0">
                <a:effectLst/>
                <a:latin typeface="Cambria" panose="02040503050406030204" pitchFamily="18" charset="0"/>
                <a:ea typeface="Calibri" panose="020F0502020204030204" pitchFamily="34" charset="0"/>
                <a:cs typeface="Times New Roman" panose="02020603050405020304" pitchFamily="18" charset="0"/>
              </a:rPr>
              <a:t> 1.2 1999/01/19 19:39:22 archie Exp $</a:t>
            </a:r>
          </a:p>
          <a:p>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p>
            <a:r>
              <a:rPr lang="en-US" sz="1800" dirty="0">
                <a:effectLst/>
                <a:latin typeface="Cambria" panose="02040503050406030204" pitchFamily="18" charset="0"/>
                <a:ea typeface="Calibri" panose="020F0502020204030204" pitchFamily="34" charset="0"/>
                <a:cs typeface="Times New Roman" panose="02020603050405020304" pitchFamily="18" charset="0"/>
              </a:rPr>
              <a:t>KMOD=	</a:t>
            </a:r>
            <a:r>
              <a:rPr lang="en-US" sz="1800" dirty="0" err="1">
                <a:effectLst/>
                <a:latin typeface="Cambria" panose="02040503050406030204" pitchFamily="18" charset="0"/>
                <a:ea typeface="Calibri" panose="020F0502020204030204" pitchFamily="34" charset="0"/>
                <a:cs typeface="Times New Roman" panose="02020603050405020304" pitchFamily="18" charset="0"/>
              </a:rPr>
              <a:t>ng_triple_tee</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p>
            <a:r>
              <a:rPr lang="en-US" sz="1800" dirty="0">
                <a:effectLst/>
                <a:latin typeface="Cambria" panose="02040503050406030204" pitchFamily="18" charset="0"/>
                <a:ea typeface="Calibri" panose="020F0502020204030204" pitchFamily="34" charset="0"/>
                <a:cs typeface="Times New Roman" panose="02020603050405020304" pitchFamily="18" charset="0"/>
              </a:rPr>
              <a:t>SRCS= 	</a:t>
            </a:r>
            <a:r>
              <a:rPr lang="en-US" sz="1800" dirty="0" err="1">
                <a:effectLst/>
                <a:latin typeface="Cambria" panose="02040503050406030204" pitchFamily="18" charset="0"/>
                <a:ea typeface="Calibri" panose="020F0502020204030204" pitchFamily="34" charset="0"/>
                <a:cs typeface="Times New Roman" panose="02020603050405020304" pitchFamily="18" charset="0"/>
              </a:rPr>
              <a:t>ng_triple_tee.c</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p>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p>
            <a:r>
              <a:rPr lang="en-US" sz="1800" dirty="0">
                <a:effectLst/>
                <a:latin typeface="Cambria" panose="02040503050406030204" pitchFamily="18" charset="0"/>
                <a:ea typeface="Calibri" panose="020F0502020204030204" pitchFamily="34" charset="0"/>
                <a:cs typeface="Times New Roman" panose="02020603050405020304" pitchFamily="18" charset="0"/>
              </a:rPr>
              <a:t>CFLAGS= -DVIMAGE</a:t>
            </a:r>
          </a:p>
          <a:p>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p>
            <a:r>
              <a:rPr lang="en-US" sz="1800" dirty="0">
                <a:effectLst/>
                <a:latin typeface="Cambria" panose="02040503050406030204" pitchFamily="18" charset="0"/>
                <a:ea typeface="Calibri" panose="020F0502020204030204" pitchFamily="34" charset="0"/>
                <a:cs typeface="Times New Roman" panose="02020603050405020304" pitchFamily="18" charset="0"/>
              </a:rPr>
              <a:t>.include &lt;bsd.kmod.mk&gt;</a:t>
            </a:r>
            <a:endParaRPr lang="el-GR" dirty="0"/>
          </a:p>
        </p:txBody>
      </p:sp>
    </p:spTree>
    <p:extLst>
      <p:ext uri="{BB962C8B-B14F-4D97-AF65-F5344CB8AC3E}">
        <p14:creationId xmlns:p14="http://schemas.microsoft.com/office/powerpoint/2010/main" val="1928289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424352"/>
            <a:ext cx="10515600" cy="212944"/>
          </a:xfrm>
        </p:spPr>
        <p:txBody>
          <a:bodyPr>
            <a:noAutofit/>
          </a:bodyPr>
          <a:lstStyle/>
          <a:p>
            <a:pPr>
              <a:lnSpc>
                <a:spcPct val="150000"/>
              </a:lnSpc>
            </a:pPr>
            <a:r>
              <a:rPr lang="en-US" sz="3200" b="1" u="sng" spc="300" dirty="0">
                <a:solidFill>
                  <a:srgbClr val="002060"/>
                </a:solidFill>
                <a:latin typeface="+mn-lt"/>
              </a:rPr>
              <a:t>K</a:t>
            </a:r>
            <a:r>
              <a:rPr lang="el-GR" sz="3200" b="1" u="sng" spc="300" dirty="0" err="1">
                <a:solidFill>
                  <a:srgbClr val="002060"/>
                </a:solidFill>
                <a:latin typeface="+mn-lt"/>
              </a:rPr>
              <a:t>όμβος</a:t>
            </a:r>
            <a:r>
              <a:rPr lang="el-GR" sz="3200" b="1" u="sng" spc="300" dirty="0">
                <a:solidFill>
                  <a:srgbClr val="002060"/>
                </a:solidFill>
                <a:latin typeface="+mn-lt"/>
              </a:rPr>
              <a:t> </a:t>
            </a:r>
            <a:r>
              <a:rPr lang="en-US" sz="3200" b="1" u="sng" spc="300" dirty="0" err="1">
                <a:solidFill>
                  <a:srgbClr val="002060"/>
                </a:solidFill>
                <a:latin typeface="+mn-lt"/>
              </a:rPr>
              <a:t>triple_tee</a:t>
            </a:r>
            <a:r>
              <a:rPr lang="en-US" sz="3200" b="1" u="sng" spc="300" dirty="0">
                <a:solidFill>
                  <a:srgbClr val="002060"/>
                </a:solidFill>
                <a:latin typeface="+mn-lt"/>
              </a:rPr>
              <a:t> </a:t>
            </a: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838200" y="938048"/>
            <a:ext cx="10515600" cy="4981903"/>
          </a:xfrm>
        </p:spPr>
        <p:txBody>
          <a:bodyPr>
            <a:normAutofit/>
          </a:bodyPr>
          <a:lstStyle/>
          <a:p>
            <a:pPr marL="0" indent="0" algn="just">
              <a:buNone/>
            </a:pPr>
            <a:r>
              <a:rPr lang="el-GR" dirty="0">
                <a:solidFill>
                  <a:srgbClr val="002060"/>
                </a:solidFill>
              </a:rPr>
              <a:t>&gt;. Για να αντιληφθεί κάποιος την χρησιμότητα του κόμβου </a:t>
            </a:r>
            <a:r>
              <a:rPr lang="en-US" dirty="0">
                <a:solidFill>
                  <a:srgbClr val="002060"/>
                </a:solidFill>
              </a:rPr>
              <a:t>triple tee </a:t>
            </a:r>
            <a:r>
              <a:rPr lang="el-GR" dirty="0">
                <a:solidFill>
                  <a:srgbClr val="002060"/>
                </a:solidFill>
              </a:rPr>
              <a:t>θα πρέπει να γνωρίζει την λειτουργία του κόμβου </a:t>
            </a:r>
            <a:r>
              <a:rPr lang="en-US" dirty="0">
                <a:solidFill>
                  <a:srgbClr val="002060"/>
                </a:solidFill>
              </a:rPr>
              <a:t>tee</a:t>
            </a:r>
            <a:r>
              <a:rPr lang="el-GR" dirty="0">
                <a:solidFill>
                  <a:srgbClr val="002060"/>
                </a:solidFill>
              </a:rPr>
              <a:t>.</a:t>
            </a:r>
            <a:endParaRPr lang="en-US" dirty="0">
              <a:solidFill>
                <a:srgbClr val="002060"/>
              </a:solidFill>
            </a:endParaRPr>
          </a:p>
          <a:p>
            <a:pPr marL="0" indent="0" algn="just">
              <a:buNone/>
            </a:pPr>
            <a:r>
              <a:rPr lang="el-GR" dirty="0">
                <a:solidFill>
                  <a:srgbClr val="002060"/>
                </a:solidFill>
              </a:rPr>
              <a:t>&gt;. </a:t>
            </a:r>
            <a:r>
              <a:rPr lang="en-US" dirty="0">
                <a:solidFill>
                  <a:srgbClr val="002060"/>
                </a:solidFill>
              </a:rPr>
              <a:t>O </a:t>
            </a:r>
            <a:r>
              <a:rPr lang="el-GR" dirty="0">
                <a:solidFill>
                  <a:srgbClr val="002060"/>
                </a:solidFill>
              </a:rPr>
              <a:t>κόμβος </a:t>
            </a:r>
            <a:r>
              <a:rPr lang="en-US" dirty="0">
                <a:solidFill>
                  <a:srgbClr val="002060"/>
                </a:solidFill>
              </a:rPr>
              <a:t>tee </a:t>
            </a:r>
            <a:r>
              <a:rPr lang="el-GR" dirty="0">
                <a:solidFill>
                  <a:srgbClr val="002060"/>
                </a:solidFill>
              </a:rPr>
              <a:t>χρησιμοποιείται</a:t>
            </a:r>
            <a:r>
              <a:rPr lang="en-US" dirty="0">
                <a:solidFill>
                  <a:srgbClr val="002060"/>
                </a:solidFill>
              </a:rPr>
              <a:t> </a:t>
            </a:r>
            <a:r>
              <a:rPr lang="el-GR" dirty="0">
                <a:solidFill>
                  <a:srgbClr val="002060"/>
                </a:solidFill>
              </a:rPr>
              <a:t>για τον εντοπισμό σφαλμάτων ή την παρακολούθηση(</a:t>
            </a:r>
            <a:r>
              <a:rPr lang="en-US" dirty="0">
                <a:solidFill>
                  <a:srgbClr val="002060"/>
                </a:solidFill>
              </a:rPr>
              <a:t>snooping</a:t>
            </a:r>
            <a:r>
              <a:rPr lang="el-GR" dirty="0">
                <a:solidFill>
                  <a:srgbClr val="002060"/>
                </a:solidFill>
              </a:rPr>
              <a:t>)</a:t>
            </a:r>
            <a:r>
              <a:rPr lang="en-US" dirty="0">
                <a:solidFill>
                  <a:srgbClr val="002060"/>
                </a:solidFill>
              </a:rPr>
              <a:t> </a:t>
            </a:r>
            <a:r>
              <a:rPr lang="el-GR" dirty="0">
                <a:solidFill>
                  <a:srgbClr val="002060"/>
                </a:solidFill>
              </a:rPr>
              <a:t>μιας σύνδεσης μεταξύ δύο κόμβων.</a:t>
            </a:r>
            <a:endParaRPr lang="en-US" dirty="0">
              <a:solidFill>
                <a:srgbClr val="002060"/>
              </a:solidFill>
            </a:endParaRPr>
          </a:p>
          <a:p>
            <a:pPr marL="0" indent="0" algn="just">
              <a:buNone/>
            </a:pPr>
            <a:r>
              <a:rPr lang="en-US" dirty="0">
                <a:solidFill>
                  <a:srgbClr val="002060"/>
                </a:solidFill>
              </a:rPr>
              <a:t>&gt;.</a:t>
            </a:r>
            <a:r>
              <a:rPr lang="el-GR" dirty="0">
                <a:solidFill>
                  <a:srgbClr val="002060"/>
                </a:solidFill>
              </a:rPr>
              <a:t>Όλα τα δεδομένα που λαμβάνονται στο </a:t>
            </a:r>
            <a:r>
              <a:rPr lang="el-GR" dirty="0" err="1">
                <a:solidFill>
                  <a:srgbClr val="002060"/>
                </a:solidFill>
              </a:rPr>
              <a:t>right</a:t>
            </a:r>
            <a:r>
              <a:rPr lang="el-GR" dirty="0">
                <a:solidFill>
                  <a:srgbClr val="002060"/>
                </a:solidFill>
              </a:rPr>
              <a:t> άγκιστρο</a:t>
            </a:r>
            <a:r>
              <a:rPr lang="en-US" dirty="0">
                <a:solidFill>
                  <a:srgbClr val="002060"/>
                </a:solidFill>
              </a:rPr>
              <a:t> </a:t>
            </a:r>
            <a:r>
              <a:rPr lang="el-GR" dirty="0">
                <a:solidFill>
                  <a:srgbClr val="002060"/>
                </a:solidFill>
              </a:rPr>
              <a:t>αποστέλλονται αμετάβλητα τόσο στο άγκιστρα </a:t>
            </a:r>
            <a:r>
              <a:rPr lang="el-GR" dirty="0" err="1">
                <a:solidFill>
                  <a:srgbClr val="002060"/>
                </a:solidFill>
              </a:rPr>
              <a:t>left</a:t>
            </a:r>
            <a:r>
              <a:rPr lang="el-GR" dirty="0">
                <a:solidFill>
                  <a:srgbClr val="002060"/>
                </a:solidFill>
              </a:rPr>
              <a:t> όσο και στο right2left. Ομοίως, όλα τα δεδομένα που λαμβάνονται στο </a:t>
            </a:r>
            <a:r>
              <a:rPr lang="el-GR" dirty="0" err="1">
                <a:solidFill>
                  <a:srgbClr val="002060"/>
                </a:solidFill>
              </a:rPr>
              <a:t>left</a:t>
            </a:r>
            <a:r>
              <a:rPr lang="el-GR" dirty="0">
                <a:solidFill>
                  <a:srgbClr val="002060"/>
                </a:solidFill>
              </a:rPr>
              <a:t> άγκιστρο αποστέλλονται αμετάβλητα τόσο στο </a:t>
            </a:r>
            <a:r>
              <a:rPr lang="el-GR" dirty="0" err="1">
                <a:solidFill>
                  <a:srgbClr val="002060"/>
                </a:solidFill>
              </a:rPr>
              <a:t>right</a:t>
            </a:r>
            <a:r>
              <a:rPr lang="el-GR" dirty="0">
                <a:solidFill>
                  <a:srgbClr val="002060"/>
                </a:solidFill>
              </a:rPr>
              <a:t> όσο και στο left2right.</a:t>
            </a: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l-GR"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37934" y="6521549"/>
            <a:ext cx="480190" cy="307777"/>
          </a:xfrm>
          <a:prstGeom prst="rect">
            <a:avLst/>
          </a:prstGeom>
          <a:noFill/>
        </p:spPr>
        <p:txBody>
          <a:bodyPr wrap="square" rtlCol="0">
            <a:spAutoFit/>
          </a:bodyPr>
          <a:lstStyle/>
          <a:p>
            <a:r>
              <a:rPr lang="en-US" sz="1400" b="1" dirty="0">
                <a:solidFill>
                  <a:srgbClr val="002060"/>
                </a:solidFill>
              </a:rPr>
              <a:t>2</a:t>
            </a:r>
            <a:r>
              <a:rPr lang="el-GR" sz="1400" b="1" dirty="0">
                <a:solidFill>
                  <a:srgbClr val="002060"/>
                </a:solidFill>
              </a:rPr>
              <a:t>5</a:t>
            </a: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pic>
        <p:nvPicPr>
          <p:cNvPr id="18" name="Εικόνα 17" descr="Εικόνα που περιέχει δρομολογητής, κείμενο&#10;&#10;Περιγραφή που δημιουργήθηκε αυτόματα">
            <a:extLst>
              <a:ext uri="{FF2B5EF4-FFF2-40B4-BE49-F238E27FC236}">
                <a16:creationId xmlns:a16="http://schemas.microsoft.com/office/drawing/2014/main" id="{3083CFEC-891A-9B91-1D0F-52E0BB9CE147}"/>
              </a:ext>
            </a:extLst>
          </p:cNvPr>
          <p:cNvPicPr>
            <a:picLocks noChangeAspect="1"/>
          </p:cNvPicPr>
          <p:nvPr/>
        </p:nvPicPr>
        <p:blipFill rotWithShape="1">
          <a:blip r:embed="rId3"/>
          <a:srcRect l="24601" t="23569" r="25243" b="25700"/>
          <a:stretch/>
        </p:blipFill>
        <p:spPr>
          <a:xfrm>
            <a:off x="3807944" y="4251156"/>
            <a:ext cx="4222045" cy="2241719"/>
          </a:xfrm>
          <a:prstGeom prst="rect">
            <a:avLst/>
          </a:prstGeom>
        </p:spPr>
      </p:pic>
    </p:spTree>
    <p:extLst>
      <p:ext uri="{BB962C8B-B14F-4D97-AF65-F5344CB8AC3E}">
        <p14:creationId xmlns:p14="http://schemas.microsoft.com/office/powerpoint/2010/main" val="1222984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424352"/>
            <a:ext cx="10515600" cy="212944"/>
          </a:xfrm>
        </p:spPr>
        <p:txBody>
          <a:bodyPr>
            <a:noAutofit/>
          </a:bodyPr>
          <a:lstStyle/>
          <a:p>
            <a:pPr>
              <a:lnSpc>
                <a:spcPct val="150000"/>
              </a:lnSpc>
            </a:pPr>
            <a:r>
              <a:rPr lang="en-US" sz="3200" b="1" u="sng" spc="300" dirty="0">
                <a:solidFill>
                  <a:srgbClr val="002060"/>
                </a:solidFill>
                <a:latin typeface="+mn-lt"/>
              </a:rPr>
              <a:t>K</a:t>
            </a:r>
            <a:r>
              <a:rPr lang="el-GR" sz="3200" b="1" u="sng" spc="300" dirty="0" err="1">
                <a:solidFill>
                  <a:srgbClr val="002060"/>
                </a:solidFill>
                <a:latin typeface="+mn-lt"/>
              </a:rPr>
              <a:t>όμβος</a:t>
            </a:r>
            <a:r>
              <a:rPr lang="el-GR" sz="3200" b="1" u="sng" spc="300" dirty="0">
                <a:solidFill>
                  <a:srgbClr val="002060"/>
                </a:solidFill>
                <a:latin typeface="+mn-lt"/>
              </a:rPr>
              <a:t> </a:t>
            </a:r>
            <a:r>
              <a:rPr lang="en-US" sz="3200" b="1" u="sng" spc="300" dirty="0" err="1">
                <a:solidFill>
                  <a:srgbClr val="002060"/>
                </a:solidFill>
                <a:latin typeface="+mn-lt"/>
              </a:rPr>
              <a:t>triple_tee</a:t>
            </a:r>
            <a:r>
              <a:rPr lang="en-US" sz="3200" b="1" u="sng" spc="300" dirty="0">
                <a:solidFill>
                  <a:srgbClr val="002060"/>
                </a:solidFill>
                <a:latin typeface="+mn-lt"/>
              </a:rPr>
              <a:t> </a:t>
            </a:r>
            <a:endParaRPr lang="el-GR" sz="3200" b="1" u="sng" spc="300" dirty="0">
              <a:solidFill>
                <a:srgbClr val="002060"/>
              </a:solidFill>
              <a:latin typeface="+mn-lt"/>
            </a:endParaRP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838200" y="1074134"/>
            <a:ext cx="10515600" cy="4981903"/>
          </a:xfrm>
        </p:spPr>
        <p:txBody>
          <a:bodyPr>
            <a:normAutofit lnSpcReduction="10000"/>
          </a:bodyPr>
          <a:lstStyle/>
          <a:p>
            <a:pPr marL="0" indent="0" algn="just">
              <a:buNone/>
            </a:pPr>
            <a:r>
              <a:rPr lang="el-GR" dirty="0">
                <a:solidFill>
                  <a:srgbClr val="002060"/>
                </a:solidFill>
              </a:rPr>
              <a:t>&gt;. H ιδέα δημιουργίας του κόμβου </a:t>
            </a:r>
            <a:r>
              <a:rPr lang="el-GR" dirty="0" err="1">
                <a:solidFill>
                  <a:srgbClr val="002060"/>
                </a:solidFill>
              </a:rPr>
              <a:t>triple_tee</a:t>
            </a:r>
            <a:r>
              <a:rPr lang="el-GR" dirty="0">
                <a:solidFill>
                  <a:srgbClr val="002060"/>
                </a:solidFill>
              </a:rPr>
              <a:t> είναι η τοποθέτηση στον ήδη υπάρχων κόμβου </a:t>
            </a:r>
            <a:r>
              <a:rPr lang="el-GR" dirty="0" err="1">
                <a:solidFill>
                  <a:srgbClr val="002060"/>
                </a:solidFill>
              </a:rPr>
              <a:t>tee</a:t>
            </a:r>
            <a:r>
              <a:rPr lang="el-GR" dirty="0">
                <a:solidFill>
                  <a:srgbClr val="002060"/>
                </a:solidFill>
              </a:rPr>
              <a:t> δύο αγκίστρων επιπλέον, τα </a:t>
            </a:r>
            <a:r>
              <a:rPr lang="el-GR" dirty="0" err="1">
                <a:solidFill>
                  <a:srgbClr val="002060"/>
                </a:solidFill>
              </a:rPr>
              <a:t>up</a:t>
            </a:r>
            <a:r>
              <a:rPr lang="el-GR" dirty="0">
                <a:solidFill>
                  <a:srgbClr val="002060"/>
                </a:solidFill>
              </a:rPr>
              <a:t> και </a:t>
            </a:r>
            <a:r>
              <a:rPr lang="el-GR" dirty="0" err="1">
                <a:solidFill>
                  <a:srgbClr val="002060"/>
                </a:solidFill>
              </a:rPr>
              <a:t>down</a:t>
            </a:r>
            <a:r>
              <a:rPr lang="el-GR" dirty="0">
                <a:solidFill>
                  <a:srgbClr val="002060"/>
                </a:solidFill>
              </a:rPr>
              <a:t> άγκιστρα.</a:t>
            </a:r>
          </a:p>
          <a:p>
            <a:pPr marL="0" indent="0" algn="just">
              <a:buNone/>
            </a:pPr>
            <a:r>
              <a:rPr lang="el-GR" dirty="0">
                <a:solidFill>
                  <a:srgbClr val="002060"/>
                </a:solidFill>
              </a:rPr>
              <a:t>&gt;. Συγκεκριμένα όσα δεδομένα λαμβάνονται στο </a:t>
            </a:r>
            <a:r>
              <a:rPr lang="en-US" dirty="0">
                <a:solidFill>
                  <a:srgbClr val="002060"/>
                </a:solidFill>
              </a:rPr>
              <a:t>right </a:t>
            </a:r>
            <a:r>
              <a:rPr lang="el-GR" dirty="0">
                <a:solidFill>
                  <a:srgbClr val="002060"/>
                </a:solidFill>
              </a:rPr>
              <a:t>άγκιστρο προωθούνται στο </a:t>
            </a:r>
            <a:r>
              <a:rPr lang="en-US" dirty="0">
                <a:solidFill>
                  <a:srgbClr val="002060"/>
                </a:solidFill>
              </a:rPr>
              <a:t>up </a:t>
            </a:r>
            <a:r>
              <a:rPr lang="el-GR" dirty="0">
                <a:solidFill>
                  <a:srgbClr val="002060"/>
                </a:solidFill>
              </a:rPr>
              <a:t>άγκιστρο και όσα δεδομένα λαμβάνονται</a:t>
            </a:r>
            <a:r>
              <a:rPr lang="en-US" dirty="0">
                <a:solidFill>
                  <a:srgbClr val="002060"/>
                </a:solidFill>
              </a:rPr>
              <a:t> </a:t>
            </a:r>
            <a:r>
              <a:rPr lang="el-GR" dirty="0">
                <a:solidFill>
                  <a:srgbClr val="002060"/>
                </a:solidFill>
              </a:rPr>
              <a:t>στο</a:t>
            </a:r>
            <a:r>
              <a:rPr lang="en-US" dirty="0">
                <a:solidFill>
                  <a:srgbClr val="002060"/>
                </a:solidFill>
              </a:rPr>
              <a:t> left</a:t>
            </a:r>
            <a:r>
              <a:rPr lang="el-GR" dirty="0">
                <a:solidFill>
                  <a:srgbClr val="002060"/>
                </a:solidFill>
              </a:rPr>
              <a:t> άγκιστρο προωθούνται στο </a:t>
            </a:r>
            <a:r>
              <a:rPr lang="en-US" dirty="0">
                <a:solidFill>
                  <a:srgbClr val="002060"/>
                </a:solidFill>
              </a:rPr>
              <a:t>down </a:t>
            </a:r>
            <a:r>
              <a:rPr lang="el-GR" dirty="0">
                <a:solidFill>
                  <a:srgbClr val="002060"/>
                </a:solidFill>
              </a:rPr>
              <a:t>άγκιστρο.</a:t>
            </a:r>
          </a:p>
          <a:p>
            <a:pPr marL="0" indent="0" algn="just">
              <a:buNone/>
            </a:pPr>
            <a:r>
              <a:rPr lang="el-GR" dirty="0">
                <a:solidFill>
                  <a:srgbClr val="002060"/>
                </a:solidFill>
              </a:rPr>
              <a:t>&gt;. Επιπλέον το </a:t>
            </a:r>
            <a:r>
              <a:rPr lang="en-US" dirty="0">
                <a:solidFill>
                  <a:srgbClr val="002060"/>
                </a:solidFill>
              </a:rPr>
              <a:t>down </a:t>
            </a:r>
            <a:r>
              <a:rPr lang="el-GR" dirty="0">
                <a:solidFill>
                  <a:srgbClr val="002060"/>
                </a:solidFill>
              </a:rPr>
              <a:t>άγκιστρο </a:t>
            </a:r>
            <a:r>
              <a:rPr lang="en-US" dirty="0" err="1">
                <a:solidFill>
                  <a:srgbClr val="002060"/>
                </a:solidFill>
              </a:rPr>
              <a:t>έ</a:t>
            </a:r>
            <a:r>
              <a:rPr lang="el-GR" dirty="0" err="1">
                <a:solidFill>
                  <a:srgbClr val="002060"/>
                </a:solidFill>
              </a:rPr>
              <a:t>χει</a:t>
            </a:r>
            <a:r>
              <a:rPr lang="el-GR" dirty="0">
                <a:solidFill>
                  <a:srgbClr val="002060"/>
                </a:solidFill>
              </a:rPr>
              <a:t> την δυνατότητα να καταγράφει δεδομένα από́ τις κεφαλίδες Ι</a:t>
            </a:r>
            <a:r>
              <a:rPr lang="en" dirty="0">
                <a:solidFill>
                  <a:srgbClr val="002060"/>
                </a:solidFill>
              </a:rPr>
              <a:t>P </a:t>
            </a:r>
            <a:r>
              <a:rPr lang="el-GR" dirty="0">
                <a:solidFill>
                  <a:srgbClr val="002060"/>
                </a:solidFill>
              </a:rPr>
              <a:t>που διέρχονται από́ αυτό́ είτε αυτές προέρχονται από́ το επίπεδο δικτύου, είτε από́ το επίπεδο συνδέσμου. Τα δεδομένα που καταγράφει αφορούν την διεύθυνση αποστολέα, την διεύθυνση παραλήπτη καθώς και το όνομα του πρωτοκόλλου επιπέδου μεταφοράς</a:t>
            </a:r>
            <a:r>
              <a:rPr lang="en-US" dirty="0">
                <a:solidFill>
                  <a:srgbClr val="002060"/>
                </a:solidFill>
              </a:rPr>
              <a:t>.</a:t>
            </a:r>
            <a:endParaRPr lang="el-GR" dirty="0">
              <a:solidFill>
                <a:srgbClr val="002060"/>
              </a:solidFill>
            </a:endParaRPr>
          </a:p>
          <a:p>
            <a:pPr marL="0" indent="0">
              <a:buNone/>
            </a:pPr>
            <a:r>
              <a:rPr lang="el-GR" dirty="0">
                <a:solidFill>
                  <a:srgbClr val="002060"/>
                </a:solidFill>
              </a:rPr>
              <a:t> </a:t>
            </a: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37934" y="6521549"/>
            <a:ext cx="480190" cy="307777"/>
          </a:xfrm>
          <a:prstGeom prst="rect">
            <a:avLst/>
          </a:prstGeom>
          <a:noFill/>
        </p:spPr>
        <p:txBody>
          <a:bodyPr wrap="square" rtlCol="0">
            <a:spAutoFit/>
          </a:bodyPr>
          <a:lstStyle/>
          <a:p>
            <a:r>
              <a:rPr lang="el-GR" sz="1400" b="1" dirty="0">
                <a:solidFill>
                  <a:srgbClr val="002060"/>
                </a:solidFill>
              </a:rPr>
              <a:t>26</a:t>
            </a: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Tree>
    <p:extLst>
      <p:ext uri="{BB962C8B-B14F-4D97-AF65-F5344CB8AC3E}">
        <p14:creationId xmlns:p14="http://schemas.microsoft.com/office/powerpoint/2010/main" val="1284523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424352"/>
            <a:ext cx="10515600" cy="212944"/>
          </a:xfrm>
        </p:spPr>
        <p:txBody>
          <a:bodyPr>
            <a:noAutofit/>
          </a:bodyPr>
          <a:lstStyle/>
          <a:p>
            <a:pPr>
              <a:lnSpc>
                <a:spcPct val="150000"/>
              </a:lnSpc>
            </a:pPr>
            <a:r>
              <a:rPr lang="en-US" sz="3200" b="1" u="sng" spc="300" dirty="0">
                <a:solidFill>
                  <a:srgbClr val="002060"/>
                </a:solidFill>
                <a:latin typeface="+mn-lt"/>
              </a:rPr>
              <a:t>K</a:t>
            </a:r>
            <a:r>
              <a:rPr lang="el-GR" sz="3200" b="1" u="sng" spc="300" dirty="0" err="1">
                <a:solidFill>
                  <a:srgbClr val="002060"/>
                </a:solidFill>
                <a:latin typeface="+mn-lt"/>
              </a:rPr>
              <a:t>όμβος</a:t>
            </a:r>
            <a:r>
              <a:rPr lang="el-GR" sz="3200" b="1" u="sng" spc="300" dirty="0">
                <a:solidFill>
                  <a:srgbClr val="002060"/>
                </a:solidFill>
                <a:latin typeface="+mn-lt"/>
              </a:rPr>
              <a:t> </a:t>
            </a:r>
            <a:r>
              <a:rPr lang="en-US" sz="3200" b="1" u="sng" spc="300" dirty="0" err="1">
                <a:solidFill>
                  <a:srgbClr val="002060"/>
                </a:solidFill>
                <a:latin typeface="+mn-lt"/>
              </a:rPr>
              <a:t>triple_tee</a:t>
            </a:r>
            <a:r>
              <a:rPr lang="en-US" sz="3200" b="1" u="sng" spc="300" dirty="0">
                <a:solidFill>
                  <a:srgbClr val="002060"/>
                </a:solidFill>
                <a:latin typeface="+mn-lt"/>
              </a:rPr>
              <a:t> </a:t>
            </a:r>
            <a:endParaRPr lang="el-GR" sz="3200" b="1" u="sng" spc="300" dirty="0">
              <a:solidFill>
                <a:srgbClr val="002060"/>
              </a:solidFill>
              <a:latin typeface="+mn-lt"/>
            </a:endParaRP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838200" y="1074134"/>
            <a:ext cx="10515600" cy="4981903"/>
          </a:xfrm>
        </p:spPr>
        <p:txBody>
          <a:bodyPr>
            <a:normAutofit/>
          </a:bodyPr>
          <a:lstStyle/>
          <a:p>
            <a:pPr marL="0" indent="0" algn="just">
              <a:buNone/>
            </a:pPr>
            <a:r>
              <a:rPr lang="el-GR" dirty="0">
                <a:solidFill>
                  <a:srgbClr val="002060"/>
                </a:solidFill>
              </a:rPr>
              <a:t>&gt;. Από την άλλη πλευρά το </a:t>
            </a:r>
            <a:r>
              <a:rPr lang="en-US" dirty="0">
                <a:solidFill>
                  <a:srgbClr val="002060"/>
                </a:solidFill>
              </a:rPr>
              <a:t>up </a:t>
            </a:r>
            <a:r>
              <a:rPr lang="el-GR" dirty="0">
                <a:solidFill>
                  <a:srgbClr val="002060"/>
                </a:solidFill>
              </a:rPr>
              <a:t>άγκιστρο </a:t>
            </a:r>
            <a:r>
              <a:rPr lang="en-US" dirty="0" err="1">
                <a:solidFill>
                  <a:srgbClr val="002060"/>
                </a:solidFill>
              </a:rPr>
              <a:t>έ</a:t>
            </a:r>
            <a:r>
              <a:rPr lang="el-GR" dirty="0" err="1">
                <a:solidFill>
                  <a:srgbClr val="002060"/>
                </a:solidFill>
              </a:rPr>
              <a:t>χει</a:t>
            </a:r>
            <a:r>
              <a:rPr lang="el-GR" dirty="0">
                <a:solidFill>
                  <a:srgbClr val="002060"/>
                </a:solidFill>
              </a:rPr>
              <a:t> την δυνατότητα να καταγράφει</a:t>
            </a:r>
            <a:r>
              <a:rPr lang="en-US" dirty="0">
                <a:solidFill>
                  <a:srgbClr val="002060"/>
                </a:solidFill>
              </a:rPr>
              <a:t> </a:t>
            </a:r>
            <a:r>
              <a:rPr lang="el-GR" dirty="0">
                <a:solidFill>
                  <a:srgbClr val="002060"/>
                </a:solidFill>
              </a:rPr>
              <a:t>δεδομένα από́ τις κεφαλίδες </a:t>
            </a:r>
            <a:r>
              <a:rPr lang="en" dirty="0">
                <a:solidFill>
                  <a:srgbClr val="002060"/>
                </a:solidFill>
              </a:rPr>
              <a:t>ETHER</a:t>
            </a:r>
            <a:r>
              <a:rPr lang="el-GR" dirty="0">
                <a:solidFill>
                  <a:srgbClr val="002060"/>
                </a:solidFill>
              </a:rPr>
              <a:t>ΝΕΤ που διέρχονται από́ αυτό́</a:t>
            </a:r>
            <a:r>
              <a:rPr lang="en-US" dirty="0">
                <a:solidFill>
                  <a:srgbClr val="002060"/>
                </a:solidFill>
              </a:rPr>
              <a:t>. </a:t>
            </a:r>
            <a:r>
              <a:rPr lang="el-GR" dirty="0">
                <a:solidFill>
                  <a:srgbClr val="002060"/>
                </a:solidFill>
              </a:rPr>
              <a:t>Πιο αναλυτικά́ κρατάει την διεύθυνση </a:t>
            </a:r>
            <a:r>
              <a:rPr lang="en-US" dirty="0">
                <a:solidFill>
                  <a:srgbClr val="002060"/>
                </a:solidFill>
              </a:rPr>
              <a:t>MAC </a:t>
            </a:r>
            <a:r>
              <a:rPr lang="el-GR" dirty="0">
                <a:solidFill>
                  <a:srgbClr val="002060"/>
                </a:solidFill>
              </a:rPr>
              <a:t>του αποστολέα, την διεύθυνση </a:t>
            </a:r>
            <a:r>
              <a:rPr lang="en-US" dirty="0">
                <a:solidFill>
                  <a:srgbClr val="002060"/>
                </a:solidFill>
              </a:rPr>
              <a:t>MAC </a:t>
            </a:r>
            <a:r>
              <a:rPr lang="el-GR" dirty="0">
                <a:solidFill>
                  <a:srgbClr val="002060"/>
                </a:solidFill>
              </a:rPr>
              <a:t>του παραλήπτη καθώς και τον τύπο του </a:t>
            </a:r>
            <a:r>
              <a:rPr lang="en-US" dirty="0">
                <a:solidFill>
                  <a:srgbClr val="002060"/>
                </a:solidFill>
              </a:rPr>
              <a:t>ether(</a:t>
            </a:r>
            <a:r>
              <a:rPr lang="en-US" dirty="0" err="1">
                <a:solidFill>
                  <a:srgbClr val="002060"/>
                </a:solidFill>
              </a:rPr>
              <a:t>EtherType</a:t>
            </a:r>
            <a:r>
              <a:rPr lang="en-US" dirty="0">
                <a:solidFill>
                  <a:srgbClr val="002060"/>
                </a:solidFill>
              </a:rPr>
              <a:t>)</a:t>
            </a:r>
            <a:r>
              <a:rPr lang="el-GR" dirty="0">
                <a:solidFill>
                  <a:srgbClr val="002060"/>
                </a:solidFill>
              </a:rPr>
              <a:t>.</a:t>
            </a:r>
          </a:p>
          <a:p>
            <a:pPr marL="0" indent="0" algn="just">
              <a:buNone/>
            </a:pPr>
            <a:r>
              <a:rPr lang="el-GR" dirty="0">
                <a:solidFill>
                  <a:srgbClr val="002060"/>
                </a:solidFill>
              </a:rPr>
              <a:t>&gt;. Ακόμη προστέθηκε η χρονομέτρηση η οποία ξεκινάει όταν εισέρχονται τα δεδομένα στο κόμβο. Μόλις ο χρήστης πατήσει την εντολή́ </a:t>
            </a:r>
            <a:r>
              <a:rPr lang="en" dirty="0" err="1">
                <a:solidFill>
                  <a:srgbClr val="002060"/>
                </a:solidFill>
              </a:rPr>
              <a:t>getstats</a:t>
            </a:r>
            <a:r>
              <a:rPr lang="en" dirty="0">
                <a:solidFill>
                  <a:srgbClr val="002060"/>
                </a:solidFill>
              </a:rPr>
              <a:t> </a:t>
            </a:r>
            <a:r>
              <a:rPr lang="el-GR" dirty="0">
                <a:solidFill>
                  <a:srgbClr val="002060"/>
                </a:solidFill>
              </a:rPr>
              <a:t>λαμβάνει σε </a:t>
            </a:r>
            <a:r>
              <a:rPr lang="en" dirty="0">
                <a:solidFill>
                  <a:srgbClr val="002060"/>
                </a:solidFill>
              </a:rPr>
              <a:t>ns </a:t>
            </a:r>
            <a:r>
              <a:rPr lang="el-GR" dirty="0">
                <a:solidFill>
                  <a:srgbClr val="002060"/>
                </a:solidFill>
              </a:rPr>
              <a:t>το χρόνο που έχει περάσει μέχρι εκείνη την στιγμή́. Τέλος προστέθηκε και ένας μετρητής </a:t>
            </a:r>
            <a:r>
              <a:rPr lang="en" dirty="0">
                <a:solidFill>
                  <a:srgbClr val="002060"/>
                </a:solidFill>
              </a:rPr>
              <a:t>error </a:t>
            </a:r>
            <a:r>
              <a:rPr lang="el-GR" dirty="0">
                <a:solidFill>
                  <a:srgbClr val="002060"/>
                </a:solidFill>
              </a:rPr>
              <a:t>που μετράει άμα συνέβη κάποιο σφάλμα στην παράδοση των διπλοτύπων πακέτων. </a:t>
            </a:r>
          </a:p>
          <a:p>
            <a:pPr marL="0" indent="0">
              <a:buNone/>
            </a:pPr>
            <a:endParaRPr lang="el-GR" dirty="0">
              <a:solidFill>
                <a:srgbClr val="002060"/>
              </a:solidFill>
            </a:endParaRPr>
          </a:p>
          <a:p>
            <a:pPr marL="0" indent="0">
              <a:buNone/>
            </a:pPr>
            <a:endParaRPr lang="en-US" dirty="0">
              <a:solidFill>
                <a:srgbClr val="002060"/>
              </a:solidFill>
            </a:endParaRPr>
          </a:p>
          <a:p>
            <a:pPr marL="0" indent="0">
              <a:buNone/>
            </a:pPr>
            <a:endParaRPr lang="el-GR"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a:p>
            <a:pPr marL="0" indent="0">
              <a:buNone/>
            </a:pPr>
            <a:endParaRPr lang="en-US" dirty="0">
              <a:solidFill>
                <a:srgbClr val="002060"/>
              </a:solidFill>
            </a:endParaRP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37934" y="6521549"/>
            <a:ext cx="480190" cy="307777"/>
          </a:xfrm>
          <a:prstGeom prst="rect">
            <a:avLst/>
          </a:prstGeom>
          <a:noFill/>
        </p:spPr>
        <p:txBody>
          <a:bodyPr wrap="square" rtlCol="0">
            <a:spAutoFit/>
          </a:bodyPr>
          <a:lstStyle/>
          <a:p>
            <a:r>
              <a:rPr lang="en-US" sz="1400" b="1" dirty="0">
                <a:solidFill>
                  <a:srgbClr val="002060"/>
                </a:solidFill>
              </a:rPr>
              <a:t>2</a:t>
            </a:r>
            <a:r>
              <a:rPr lang="el-GR" sz="1400" b="1" dirty="0">
                <a:solidFill>
                  <a:srgbClr val="002060"/>
                </a:solidFill>
              </a:rPr>
              <a:t>7</a:t>
            </a: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Tree>
    <p:extLst>
      <p:ext uri="{BB962C8B-B14F-4D97-AF65-F5344CB8AC3E}">
        <p14:creationId xmlns:p14="http://schemas.microsoft.com/office/powerpoint/2010/main" val="3473058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24CA87C-1BC4-5BB3-3EBF-20595D8F465D}"/>
              </a:ext>
            </a:extLst>
          </p:cNvPr>
          <p:cNvSpPr>
            <a:spLocks noGrp="1"/>
          </p:cNvSpPr>
          <p:nvPr>
            <p:ph type="title"/>
          </p:nvPr>
        </p:nvSpPr>
        <p:spPr>
          <a:xfrm>
            <a:off x="838200" y="365125"/>
            <a:ext cx="3891844" cy="526697"/>
          </a:xfrm>
        </p:spPr>
        <p:txBody>
          <a:bodyPr>
            <a:noAutofit/>
          </a:bodyPr>
          <a:lstStyle/>
          <a:p>
            <a:r>
              <a:rPr kumimoji="0" lang="en-US" sz="3200" b="1" i="0" u="sng" strike="noStrike" kern="1200" cap="none" spc="300" normalizeH="0" baseline="0" noProof="0" dirty="0">
                <a:ln>
                  <a:noFill/>
                </a:ln>
                <a:solidFill>
                  <a:srgbClr val="002060"/>
                </a:solidFill>
                <a:effectLst/>
                <a:uLnTx/>
                <a:uFillTx/>
                <a:latin typeface="Calibri" panose="020F0502020204030204"/>
                <a:ea typeface="+mj-ea"/>
                <a:cs typeface="+mj-cs"/>
              </a:rPr>
              <a:t>K</a:t>
            </a:r>
            <a:r>
              <a:rPr kumimoji="0" lang="el-GR" sz="3200" b="1" i="0" u="sng" strike="noStrike" kern="1200" cap="none" spc="300" normalizeH="0" baseline="0" noProof="0" dirty="0" err="1">
                <a:ln>
                  <a:noFill/>
                </a:ln>
                <a:solidFill>
                  <a:srgbClr val="002060"/>
                </a:solidFill>
                <a:effectLst/>
                <a:uLnTx/>
                <a:uFillTx/>
                <a:latin typeface="Calibri" panose="020F0502020204030204"/>
                <a:ea typeface="+mj-ea"/>
                <a:cs typeface="+mj-cs"/>
              </a:rPr>
              <a:t>όμβος</a:t>
            </a:r>
            <a:r>
              <a:rPr kumimoji="0" lang="el-GR" sz="3200" b="1" i="0" u="sng" strike="noStrike" kern="1200" cap="none" spc="300" normalizeH="0" baseline="0" noProof="0" dirty="0">
                <a:ln>
                  <a:noFill/>
                </a:ln>
                <a:solidFill>
                  <a:srgbClr val="002060"/>
                </a:solidFill>
                <a:effectLst/>
                <a:uLnTx/>
                <a:uFillTx/>
                <a:latin typeface="Calibri" panose="020F0502020204030204"/>
                <a:ea typeface="+mj-ea"/>
                <a:cs typeface="+mj-cs"/>
              </a:rPr>
              <a:t> </a:t>
            </a:r>
            <a:r>
              <a:rPr kumimoji="0" lang="en-US" sz="3200" b="1" i="0" u="sng" strike="noStrike" kern="1200" cap="none" spc="300" normalizeH="0" baseline="0" noProof="0" dirty="0" err="1">
                <a:ln>
                  <a:noFill/>
                </a:ln>
                <a:solidFill>
                  <a:srgbClr val="002060"/>
                </a:solidFill>
                <a:effectLst/>
                <a:uLnTx/>
                <a:uFillTx/>
                <a:latin typeface="Calibri" panose="020F0502020204030204"/>
                <a:ea typeface="+mj-ea"/>
                <a:cs typeface="+mj-cs"/>
              </a:rPr>
              <a:t>triple_tee</a:t>
            </a:r>
            <a:r>
              <a:rPr kumimoji="0" lang="en-US" sz="3200" b="1" i="0" u="sng" strike="noStrike" kern="1200" cap="none" spc="300" normalizeH="0" baseline="0" noProof="0" dirty="0">
                <a:ln>
                  <a:noFill/>
                </a:ln>
                <a:solidFill>
                  <a:srgbClr val="002060"/>
                </a:solidFill>
                <a:effectLst/>
                <a:uLnTx/>
                <a:uFillTx/>
                <a:latin typeface="Calibri" panose="020F0502020204030204"/>
                <a:ea typeface="+mj-ea"/>
                <a:cs typeface="+mj-cs"/>
              </a:rPr>
              <a:t> </a:t>
            </a:r>
            <a:endParaRPr lang="el-GR" sz="3200" dirty="0"/>
          </a:p>
        </p:txBody>
      </p:sp>
      <p:sp>
        <p:nvSpPr>
          <p:cNvPr id="3" name="Θέση περιεχομένου 2">
            <a:extLst>
              <a:ext uri="{FF2B5EF4-FFF2-40B4-BE49-F238E27FC236}">
                <a16:creationId xmlns:a16="http://schemas.microsoft.com/office/drawing/2014/main" id="{4089CF64-355E-2284-3194-F0C53F13ACF2}"/>
              </a:ext>
            </a:extLst>
          </p:cNvPr>
          <p:cNvSpPr>
            <a:spLocks noGrp="1"/>
          </p:cNvSpPr>
          <p:nvPr>
            <p:ph idx="1"/>
          </p:nvPr>
        </p:nvSpPr>
        <p:spPr>
          <a:xfrm>
            <a:off x="838200" y="1070769"/>
            <a:ext cx="10515600" cy="4351338"/>
          </a:xfrm>
        </p:spPr>
        <p:txBody>
          <a:bodyPr/>
          <a:lstStyle/>
          <a:p>
            <a:pPr marL="0" indent="0" algn="just">
              <a:buNone/>
            </a:pPr>
            <a:r>
              <a:rPr lang="el-GR" dirty="0">
                <a:solidFill>
                  <a:srgbClr val="002060"/>
                </a:solidFill>
              </a:rPr>
              <a:t>&gt;. Με τις προσθήκες αυτές ο κόμβος απέκτησε ένα πολύ́ δυνατό́ πλεονέκτημα σε εφαρμογές ανίχνευσης και παρακολούθησης δεδομένων(</a:t>
            </a:r>
            <a:r>
              <a:rPr lang="en" dirty="0">
                <a:solidFill>
                  <a:srgbClr val="002060"/>
                </a:solidFill>
              </a:rPr>
              <a:t>snooping). </a:t>
            </a:r>
            <a:r>
              <a:rPr lang="el-GR" dirty="0">
                <a:solidFill>
                  <a:srgbClr val="002060"/>
                </a:solidFill>
              </a:rPr>
              <a:t>Καταγράφει όχι μόνο τον χρόνο και τα σφάλματα παράδοσης των διπλοτύπων δεδομένων, αλλά́ ταυτόχρονα εξάγει σημαντικές πληροφορίες από τις κεφαλίδες των διερχόμενων πακέτων. Παρακάτω απεικονίζεται ο κόμβος </a:t>
            </a:r>
            <a:r>
              <a:rPr lang="en-US" dirty="0" err="1">
                <a:solidFill>
                  <a:srgbClr val="002060"/>
                </a:solidFill>
              </a:rPr>
              <a:t>triple_tee</a:t>
            </a:r>
            <a:r>
              <a:rPr lang="en-US" dirty="0">
                <a:solidFill>
                  <a:srgbClr val="002060"/>
                </a:solidFill>
              </a:rPr>
              <a:t>.</a:t>
            </a:r>
            <a:endParaRPr lang="el-GR" dirty="0">
              <a:solidFill>
                <a:srgbClr val="002060"/>
              </a:solidFill>
            </a:endParaRPr>
          </a:p>
          <a:p>
            <a:endParaRPr lang="el-GR" dirty="0"/>
          </a:p>
        </p:txBody>
      </p:sp>
      <p:pic>
        <p:nvPicPr>
          <p:cNvPr id="4" name="Θέση περιεχομένου 3">
            <a:extLst>
              <a:ext uri="{FF2B5EF4-FFF2-40B4-BE49-F238E27FC236}">
                <a16:creationId xmlns:a16="http://schemas.microsoft.com/office/drawing/2014/main" id="{A207BFE5-9D72-C121-195D-6583CE9CD71A}"/>
              </a:ext>
            </a:extLst>
          </p:cNvPr>
          <p:cNvPicPr>
            <a:picLocks noChangeAspect="1"/>
          </p:cNvPicPr>
          <p:nvPr/>
        </p:nvPicPr>
        <p:blipFill rotWithShape="1">
          <a:blip r:embed="rId2"/>
          <a:srcRect l="18014" t="19096" r="20664" b="17778"/>
          <a:stretch/>
        </p:blipFill>
        <p:spPr>
          <a:xfrm>
            <a:off x="3984977" y="3860799"/>
            <a:ext cx="4222045" cy="2471859"/>
          </a:xfrm>
          <a:prstGeom prst="rect">
            <a:avLst/>
          </a:prstGeom>
        </p:spPr>
      </p:pic>
      <p:sp>
        <p:nvSpPr>
          <p:cNvPr id="5" name="Rectangle 17">
            <a:extLst>
              <a:ext uri="{FF2B5EF4-FFF2-40B4-BE49-F238E27FC236}">
                <a16:creationId xmlns:a16="http://schemas.microsoft.com/office/drawing/2014/main" id="{23B5DF26-9AE1-BFBE-D1AF-57DA3F3F2DD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Rectangle 17">
            <a:extLst>
              <a:ext uri="{FF2B5EF4-FFF2-40B4-BE49-F238E27FC236}">
                <a16:creationId xmlns:a16="http://schemas.microsoft.com/office/drawing/2014/main" id="{5C3EB5D3-8904-0078-3207-062CEA6864E9}"/>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7" name="TextBox 6">
            <a:extLst>
              <a:ext uri="{FF2B5EF4-FFF2-40B4-BE49-F238E27FC236}">
                <a16:creationId xmlns:a16="http://schemas.microsoft.com/office/drawing/2014/main" id="{3E97C8BF-017E-52E7-E0B2-EFAFB82EE625}"/>
              </a:ext>
            </a:extLst>
          </p:cNvPr>
          <p:cNvSpPr txBox="1"/>
          <p:nvPr/>
        </p:nvSpPr>
        <p:spPr>
          <a:xfrm>
            <a:off x="11836793" y="6550223"/>
            <a:ext cx="367408" cy="307777"/>
          </a:xfrm>
          <a:prstGeom prst="rect">
            <a:avLst/>
          </a:prstGeom>
          <a:noFill/>
        </p:spPr>
        <p:txBody>
          <a:bodyPr wrap="none" rtlCol="0">
            <a:spAutoFit/>
          </a:bodyPr>
          <a:lstStyle/>
          <a:p>
            <a:r>
              <a:rPr lang="el-GR" sz="1400" b="1" dirty="0">
                <a:solidFill>
                  <a:srgbClr val="002060"/>
                </a:solidFill>
              </a:rPr>
              <a:t>28</a:t>
            </a:r>
          </a:p>
        </p:txBody>
      </p:sp>
    </p:spTree>
    <p:extLst>
      <p:ext uri="{BB962C8B-B14F-4D97-AF65-F5344CB8AC3E}">
        <p14:creationId xmlns:p14="http://schemas.microsoft.com/office/powerpoint/2010/main" val="2661015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424352"/>
            <a:ext cx="10515600" cy="212944"/>
          </a:xfrm>
        </p:spPr>
        <p:txBody>
          <a:bodyPr>
            <a:noAutofit/>
          </a:bodyPr>
          <a:lstStyle/>
          <a:p>
            <a:pPr>
              <a:lnSpc>
                <a:spcPct val="150000"/>
              </a:lnSpc>
            </a:pPr>
            <a:r>
              <a:rPr lang="en-US" sz="3200" b="1" u="sng" spc="300" dirty="0">
                <a:solidFill>
                  <a:srgbClr val="002060"/>
                </a:solidFill>
                <a:latin typeface="+mn-lt"/>
              </a:rPr>
              <a:t>T</a:t>
            </a:r>
            <a:r>
              <a:rPr lang="el-GR" sz="3200" b="1" u="sng" spc="300" dirty="0">
                <a:solidFill>
                  <a:srgbClr val="002060"/>
                </a:solidFill>
                <a:latin typeface="+mn-lt"/>
              </a:rPr>
              <a:t>ι είναι το Ν</a:t>
            </a:r>
            <a:r>
              <a:rPr lang="en-US" sz="3200" b="1" u="sng" spc="300" dirty="0" err="1">
                <a:solidFill>
                  <a:srgbClr val="002060"/>
                </a:solidFill>
                <a:latin typeface="+mn-lt"/>
              </a:rPr>
              <a:t>etgraph</a:t>
            </a:r>
            <a:r>
              <a:rPr lang="en-US" sz="3200" b="1" u="sng" spc="300" dirty="0">
                <a:solidFill>
                  <a:srgbClr val="002060"/>
                </a:solidFill>
                <a:latin typeface="+mn-lt"/>
              </a:rPr>
              <a:t>?</a:t>
            </a: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838200" y="1039046"/>
            <a:ext cx="10515600" cy="4981903"/>
          </a:xfrm>
        </p:spPr>
        <p:txBody>
          <a:bodyPr>
            <a:normAutofit/>
          </a:bodyPr>
          <a:lstStyle/>
          <a:p>
            <a:pPr marL="0" indent="0" algn="just">
              <a:buNone/>
            </a:pPr>
            <a:r>
              <a:rPr lang="el-GR" dirty="0">
                <a:solidFill>
                  <a:srgbClr val="002060"/>
                </a:solidFill>
              </a:rPr>
              <a:t>&gt;. </a:t>
            </a:r>
            <a:r>
              <a:rPr lang="en-US" dirty="0">
                <a:solidFill>
                  <a:srgbClr val="002060"/>
                </a:solidFill>
              </a:rPr>
              <a:t>To Netgraph </a:t>
            </a:r>
            <a:r>
              <a:rPr lang="el-GR" dirty="0">
                <a:solidFill>
                  <a:srgbClr val="002060"/>
                </a:solidFill>
              </a:rPr>
              <a:t>είναι ένα πολύ ισχυρό υποσύστημα δικτύωσης που προσφέρει επιπλέον δικτυακές λειτουργίες στο λειτουργικό συστήματα </a:t>
            </a:r>
            <a:r>
              <a:rPr lang="en-US" dirty="0">
                <a:solidFill>
                  <a:srgbClr val="002060"/>
                </a:solidFill>
              </a:rPr>
              <a:t>FreeBSD </a:t>
            </a:r>
            <a:endParaRPr lang="el-GR" dirty="0">
              <a:solidFill>
                <a:srgbClr val="002060"/>
              </a:solidFill>
            </a:endParaRPr>
          </a:p>
          <a:p>
            <a:pPr marL="0" indent="0" algn="just">
              <a:buNone/>
            </a:pPr>
            <a:r>
              <a:rPr lang="el-GR" dirty="0">
                <a:solidFill>
                  <a:srgbClr val="002060"/>
                </a:solidFill>
              </a:rPr>
              <a:t>&gt;. </a:t>
            </a:r>
            <a:r>
              <a:rPr lang="en-US" dirty="0">
                <a:solidFill>
                  <a:srgbClr val="002060"/>
                </a:solidFill>
              </a:rPr>
              <a:t>To </a:t>
            </a:r>
            <a:r>
              <a:rPr lang="el-GR" dirty="0">
                <a:solidFill>
                  <a:srgbClr val="002060"/>
                </a:solidFill>
              </a:rPr>
              <a:t>υποσύστημα </a:t>
            </a:r>
            <a:r>
              <a:rPr lang="en-US" dirty="0">
                <a:solidFill>
                  <a:srgbClr val="002060"/>
                </a:solidFill>
              </a:rPr>
              <a:t>Netgraph </a:t>
            </a:r>
            <a:r>
              <a:rPr lang="el-GR" dirty="0">
                <a:solidFill>
                  <a:srgbClr val="002060"/>
                </a:solidFill>
              </a:rPr>
              <a:t>παρεμβάλει μεταξύ των επιπέδων δικτύου και συνδέσμου της αρχιτεκτονικής δικτύου TCP/IP</a:t>
            </a:r>
          </a:p>
          <a:p>
            <a:pPr marL="0" indent="0">
              <a:buNone/>
            </a:pPr>
            <a:endParaRPr lang="el-GR" sz="2400" dirty="0">
              <a:solidFill>
                <a:srgbClr val="002060"/>
              </a:solidFill>
            </a:endParaRPr>
          </a:p>
          <a:p>
            <a:pPr marL="0" indent="0">
              <a:buNone/>
            </a:pPr>
            <a:endParaRPr lang="el-GR" sz="2400" dirty="0">
              <a:solidFill>
                <a:srgbClr val="002060"/>
              </a:solidFill>
            </a:endParaRPr>
          </a:p>
          <a:p>
            <a:pPr marL="0" indent="0">
              <a:buNone/>
            </a:pPr>
            <a:endParaRPr lang="el-GR" sz="2000" dirty="0">
              <a:solidFill>
                <a:srgbClr val="002060"/>
              </a:solidFill>
            </a:endParaRPr>
          </a:p>
          <a:p>
            <a:pPr marL="0" indent="0">
              <a:buNone/>
            </a:pPr>
            <a:endParaRPr lang="el-GR" sz="2000" dirty="0">
              <a:solidFill>
                <a:srgbClr val="002060"/>
              </a:solidFill>
            </a:endParaRP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90486" y="6550223"/>
            <a:ext cx="480190" cy="307777"/>
          </a:xfrm>
          <a:prstGeom prst="rect">
            <a:avLst/>
          </a:prstGeom>
          <a:noFill/>
        </p:spPr>
        <p:txBody>
          <a:bodyPr wrap="square" rtlCol="0">
            <a:spAutoFit/>
          </a:bodyPr>
          <a:lstStyle/>
          <a:p>
            <a:r>
              <a:rPr lang="el-GR" sz="1400" b="1" dirty="0">
                <a:solidFill>
                  <a:schemeClr val="accent1">
                    <a:lumMod val="50000"/>
                  </a:schemeClr>
                </a:solidFill>
              </a:rPr>
              <a:t>3</a:t>
            </a: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pic>
        <p:nvPicPr>
          <p:cNvPr id="8" name="Εικόνα 7" descr="Εικόνα που περιέχει κείμενο, στιγμιότυπο οθόνης, λογότυπο, σύμβολο&#10;&#10;Περιγραφή που δημιουργήθηκε αυτόματα">
            <a:extLst>
              <a:ext uri="{FF2B5EF4-FFF2-40B4-BE49-F238E27FC236}">
                <a16:creationId xmlns:a16="http://schemas.microsoft.com/office/drawing/2014/main" id="{12340438-C0BA-EF47-E5DF-4C307EE41F5D}"/>
              </a:ext>
            </a:extLst>
          </p:cNvPr>
          <p:cNvPicPr>
            <a:picLocks noChangeAspect="1"/>
          </p:cNvPicPr>
          <p:nvPr/>
        </p:nvPicPr>
        <p:blipFill>
          <a:blip r:embed="rId2"/>
          <a:stretch>
            <a:fillRect/>
          </a:stretch>
        </p:blipFill>
        <p:spPr>
          <a:xfrm>
            <a:off x="926336" y="3389238"/>
            <a:ext cx="3231364" cy="3021287"/>
          </a:xfrm>
          <a:prstGeom prst="rect">
            <a:avLst/>
          </a:prstGeom>
        </p:spPr>
      </p:pic>
      <p:pic>
        <p:nvPicPr>
          <p:cNvPr id="10" name="Εικόνα 9" descr="Εικόνα που περιέχει διάγραμμα, Σχέδιο, χάρτης&#10;&#10;Περιγραφή που δημιουργήθηκε αυτόματα">
            <a:extLst>
              <a:ext uri="{FF2B5EF4-FFF2-40B4-BE49-F238E27FC236}">
                <a16:creationId xmlns:a16="http://schemas.microsoft.com/office/drawing/2014/main" id="{67986F82-99E3-CBAD-DC36-E052D40874A8}"/>
              </a:ext>
            </a:extLst>
          </p:cNvPr>
          <p:cNvPicPr>
            <a:picLocks noChangeAspect="1"/>
          </p:cNvPicPr>
          <p:nvPr/>
        </p:nvPicPr>
        <p:blipFill rotWithShape="1">
          <a:blip r:embed="rId3"/>
          <a:srcRect l="5785" t="18554" r="10651" b="13270"/>
          <a:stretch/>
        </p:blipFill>
        <p:spPr>
          <a:xfrm>
            <a:off x="5029252" y="3641944"/>
            <a:ext cx="6546955" cy="2627037"/>
          </a:xfrm>
          <a:prstGeom prst="rect">
            <a:avLst/>
          </a:prstGeom>
        </p:spPr>
      </p:pic>
      <p:pic>
        <p:nvPicPr>
          <p:cNvPr id="9" name="Εικόνα 8">
            <a:extLst>
              <a:ext uri="{FF2B5EF4-FFF2-40B4-BE49-F238E27FC236}">
                <a16:creationId xmlns:a16="http://schemas.microsoft.com/office/drawing/2014/main" id="{80C0772E-0524-8C3C-4561-A1535F3D8E9A}"/>
              </a:ext>
            </a:extLst>
          </p:cNvPr>
          <p:cNvPicPr>
            <a:picLocks noChangeAspect="1"/>
          </p:cNvPicPr>
          <p:nvPr/>
        </p:nvPicPr>
        <p:blipFill>
          <a:blip r:embed="rId4"/>
          <a:stretch>
            <a:fillRect/>
          </a:stretch>
        </p:blipFill>
        <p:spPr>
          <a:xfrm>
            <a:off x="3602876" y="4622087"/>
            <a:ext cx="990600" cy="666750"/>
          </a:xfrm>
          <a:prstGeom prst="rect">
            <a:avLst/>
          </a:prstGeom>
        </p:spPr>
      </p:pic>
    </p:spTree>
    <p:extLst>
      <p:ext uri="{BB962C8B-B14F-4D97-AF65-F5344CB8AC3E}">
        <p14:creationId xmlns:p14="http://schemas.microsoft.com/office/powerpoint/2010/main" val="2854907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Τίτλος 1">
            <a:extLst>
              <a:ext uri="{FF2B5EF4-FFF2-40B4-BE49-F238E27FC236}">
                <a16:creationId xmlns:a16="http://schemas.microsoft.com/office/drawing/2014/main" id="{3873BA71-5920-D119-67F0-2183B243A128}"/>
              </a:ext>
            </a:extLst>
          </p:cNvPr>
          <p:cNvSpPr txBox="1">
            <a:spLocks/>
          </p:cNvSpPr>
          <p:nvPr/>
        </p:nvSpPr>
        <p:spPr>
          <a:xfrm>
            <a:off x="890419" y="261165"/>
            <a:ext cx="10515600" cy="21294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3200" b="1" u="sng" spc="300" dirty="0">
                <a:solidFill>
                  <a:srgbClr val="002060"/>
                </a:solidFill>
                <a:latin typeface="+mn-lt"/>
              </a:rPr>
              <a:t>K</a:t>
            </a:r>
            <a:r>
              <a:rPr lang="el-GR" sz="3200" b="1" u="sng" spc="300" dirty="0" err="1">
                <a:solidFill>
                  <a:srgbClr val="002060"/>
                </a:solidFill>
                <a:latin typeface="+mn-lt"/>
              </a:rPr>
              <a:t>όμβος</a:t>
            </a:r>
            <a:r>
              <a:rPr lang="el-GR" sz="3200" b="1" u="sng" spc="300" dirty="0">
                <a:solidFill>
                  <a:srgbClr val="002060"/>
                </a:solidFill>
                <a:latin typeface="+mn-lt"/>
              </a:rPr>
              <a:t> </a:t>
            </a:r>
            <a:r>
              <a:rPr lang="en-US" sz="3200" b="1" u="sng" spc="300" dirty="0" err="1">
                <a:solidFill>
                  <a:srgbClr val="002060"/>
                </a:solidFill>
                <a:latin typeface="+mn-lt"/>
              </a:rPr>
              <a:t>triple_tee</a:t>
            </a:r>
            <a:r>
              <a:rPr lang="en-US" sz="3200" b="1" u="sng" spc="300" dirty="0">
                <a:solidFill>
                  <a:srgbClr val="002060"/>
                </a:solidFill>
                <a:latin typeface="+mn-lt"/>
              </a:rPr>
              <a:t> </a:t>
            </a:r>
            <a:endParaRPr lang="el-GR" sz="3200" b="1" u="sng" spc="300" dirty="0">
              <a:solidFill>
                <a:srgbClr val="002060"/>
              </a:solidFill>
              <a:latin typeface="+mn-lt"/>
            </a:endParaRPr>
          </a:p>
        </p:txBody>
      </p:sp>
      <p:sp>
        <p:nvSpPr>
          <p:cNvPr id="25" name="Θέση περιεχομένου 2">
            <a:extLst>
              <a:ext uri="{FF2B5EF4-FFF2-40B4-BE49-F238E27FC236}">
                <a16:creationId xmlns:a16="http://schemas.microsoft.com/office/drawing/2014/main" id="{FBA0A311-6341-4993-9EC2-10975FCBA38E}"/>
              </a:ext>
            </a:extLst>
          </p:cNvPr>
          <p:cNvSpPr txBox="1">
            <a:spLocks/>
          </p:cNvSpPr>
          <p:nvPr/>
        </p:nvSpPr>
        <p:spPr>
          <a:xfrm>
            <a:off x="838200" y="755485"/>
            <a:ext cx="10515600" cy="49819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l-GR" dirty="0">
                <a:solidFill>
                  <a:srgbClr val="002060"/>
                </a:solidFill>
              </a:rPr>
              <a:t>&gt;. Απεικονίζεται η καταγραφή δεδομένων από την απευθείας λήψη πακέτων μέσω του επίπεδου </a:t>
            </a:r>
            <a:r>
              <a:rPr lang="en-US" dirty="0">
                <a:solidFill>
                  <a:srgbClr val="002060"/>
                </a:solidFill>
              </a:rPr>
              <a:t>IP</a:t>
            </a:r>
            <a:r>
              <a:rPr lang="el-GR" dirty="0">
                <a:solidFill>
                  <a:srgbClr val="002060"/>
                </a:solidFill>
              </a:rPr>
              <a:t>.</a:t>
            </a:r>
          </a:p>
          <a:p>
            <a:pPr marL="0" indent="0">
              <a:buFont typeface="Arial" panose="020B0604020202020204" pitchFamily="34" charset="0"/>
              <a:buNone/>
            </a:pPr>
            <a:endParaRPr lang="en-US" dirty="0">
              <a:solidFill>
                <a:srgbClr val="002060"/>
              </a:solidFill>
            </a:endParaRPr>
          </a:p>
          <a:p>
            <a:pPr marL="0" indent="0">
              <a:buFont typeface="Arial" panose="020B0604020202020204" pitchFamily="34" charset="0"/>
              <a:buNone/>
            </a:pPr>
            <a:endParaRPr lang="en-US" dirty="0">
              <a:solidFill>
                <a:srgbClr val="002060"/>
              </a:solidFill>
            </a:endParaRPr>
          </a:p>
          <a:p>
            <a:pPr marL="0" indent="0" algn="just">
              <a:buFont typeface="Arial" panose="020B0604020202020204" pitchFamily="34" charset="0"/>
              <a:buNone/>
            </a:pPr>
            <a:r>
              <a:rPr lang="el-GR" dirty="0">
                <a:solidFill>
                  <a:srgbClr val="002060"/>
                </a:solidFill>
              </a:rPr>
              <a:t>&gt;. Ακόμη απεικονίζεται η καταγραφή δεδομένων από την λήψη πακέτων μ</a:t>
            </a:r>
            <a:r>
              <a:rPr lang="en-US" dirty="0" err="1">
                <a:solidFill>
                  <a:srgbClr val="002060"/>
                </a:solidFill>
              </a:rPr>
              <a:t>έ</a:t>
            </a:r>
            <a:r>
              <a:rPr lang="el-GR" dirty="0" err="1">
                <a:solidFill>
                  <a:srgbClr val="002060"/>
                </a:solidFill>
              </a:rPr>
              <a:t>σω</a:t>
            </a:r>
            <a:r>
              <a:rPr lang="el-GR" dirty="0">
                <a:solidFill>
                  <a:srgbClr val="002060"/>
                </a:solidFill>
              </a:rPr>
              <a:t> του επίπεδου </a:t>
            </a:r>
            <a:r>
              <a:rPr lang="en-US" dirty="0">
                <a:solidFill>
                  <a:srgbClr val="002060"/>
                </a:solidFill>
              </a:rPr>
              <a:t>Ethernet</a:t>
            </a:r>
            <a:r>
              <a:rPr lang="el-GR" dirty="0">
                <a:solidFill>
                  <a:srgbClr val="002060"/>
                </a:solidFill>
              </a:rPr>
              <a:t>.</a:t>
            </a:r>
            <a:endParaRPr lang="en-US" dirty="0">
              <a:solidFill>
                <a:srgbClr val="002060"/>
              </a:solidFill>
            </a:endParaRPr>
          </a:p>
          <a:p>
            <a:pPr marL="0" indent="0">
              <a:buFont typeface="Arial" panose="020B0604020202020204" pitchFamily="34" charset="0"/>
              <a:buNone/>
            </a:pPr>
            <a:endParaRPr lang="el-GR" dirty="0">
              <a:solidFill>
                <a:srgbClr val="002060"/>
              </a:solidFill>
            </a:endParaRPr>
          </a:p>
          <a:p>
            <a:pPr marL="0" indent="0">
              <a:buFont typeface="Arial" panose="020B0604020202020204" pitchFamily="34" charset="0"/>
              <a:buNone/>
            </a:pPr>
            <a:endParaRPr lang="en-US" dirty="0">
              <a:solidFill>
                <a:srgbClr val="002060"/>
              </a:solidFill>
            </a:endParaRPr>
          </a:p>
          <a:p>
            <a:pPr marL="0" indent="0" algn="just">
              <a:buFont typeface="Arial" panose="020B0604020202020204" pitchFamily="34" charset="0"/>
              <a:buNone/>
            </a:pPr>
            <a:r>
              <a:rPr lang="el-GR" dirty="0">
                <a:solidFill>
                  <a:srgbClr val="002060"/>
                </a:solidFill>
              </a:rPr>
              <a:t>&gt;. Τέλος απεικονίζεται η προσθήκη της χρονομέτρησης</a:t>
            </a:r>
            <a:r>
              <a:rPr lang="en-US" dirty="0">
                <a:solidFill>
                  <a:srgbClr val="002060"/>
                </a:solidFill>
              </a:rPr>
              <a:t>(Delay)</a:t>
            </a:r>
            <a:r>
              <a:rPr lang="el-GR" dirty="0">
                <a:solidFill>
                  <a:srgbClr val="002060"/>
                </a:solidFill>
              </a:rPr>
              <a:t> των στατιστικών. Τα </a:t>
            </a:r>
            <a:r>
              <a:rPr lang="en-US" dirty="0">
                <a:solidFill>
                  <a:srgbClr val="002060"/>
                </a:solidFill>
              </a:rPr>
              <a:t>error </a:t>
            </a:r>
            <a:r>
              <a:rPr lang="el-GR" dirty="0">
                <a:solidFill>
                  <a:srgbClr val="002060"/>
                </a:solidFill>
              </a:rPr>
              <a:t>δεν εμφανίζονται καθώς είναι μηδενικά.</a:t>
            </a:r>
            <a:endParaRPr lang="en-US" dirty="0">
              <a:solidFill>
                <a:srgbClr val="002060"/>
              </a:solidFill>
            </a:endParaRPr>
          </a:p>
          <a:p>
            <a:pPr marL="0" indent="0">
              <a:buFont typeface="Arial" panose="020B0604020202020204" pitchFamily="34" charset="0"/>
              <a:buNone/>
            </a:pPr>
            <a:endParaRPr lang="el-GR" dirty="0">
              <a:solidFill>
                <a:srgbClr val="002060"/>
              </a:solidFill>
            </a:endParaRPr>
          </a:p>
          <a:p>
            <a:pPr marL="0" indent="0">
              <a:buFont typeface="Arial" panose="020B0604020202020204" pitchFamily="34" charset="0"/>
              <a:buNone/>
            </a:pPr>
            <a:endParaRPr lang="en-US" dirty="0">
              <a:solidFill>
                <a:srgbClr val="002060"/>
              </a:solidFill>
            </a:endParaRPr>
          </a:p>
        </p:txBody>
      </p:sp>
      <p:sp>
        <p:nvSpPr>
          <p:cNvPr id="26" name="Rectangle 17">
            <a:extLst>
              <a:ext uri="{FF2B5EF4-FFF2-40B4-BE49-F238E27FC236}">
                <a16:creationId xmlns:a16="http://schemas.microsoft.com/office/drawing/2014/main" id="{6C3EAE25-F4EC-841C-6A28-9F9EB190784C}"/>
              </a:ext>
            </a:extLst>
          </p:cNvPr>
          <p:cNvSpPr>
            <a:spLocks noChangeArrowheads="1"/>
          </p:cNvSpPr>
          <p:nvPr/>
        </p:nvSpPr>
        <p:spPr bwMode="auto">
          <a:xfrm rot="5400000">
            <a:off x="5736404" y="77646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27" name="TextBox 26">
            <a:extLst>
              <a:ext uri="{FF2B5EF4-FFF2-40B4-BE49-F238E27FC236}">
                <a16:creationId xmlns:a16="http://schemas.microsoft.com/office/drawing/2014/main" id="{7213BF66-E8FC-BE8A-A0D8-19A1E7E30193}"/>
              </a:ext>
            </a:extLst>
          </p:cNvPr>
          <p:cNvSpPr txBox="1"/>
          <p:nvPr/>
        </p:nvSpPr>
        <p:spPr>
          <a:xfrm>
            <a:off x="11837934" y="6550223"/>
            <a:ext cx="480190" cy="307777"/>
          </a:xfrm>
          <a:prstGeom prst="rect">
            <a:avLst/>
          </a:prstGeom>
          <a:noFill/>
        </p:spPr>
        <p:txBody>
          <a:bodyPr wrap="square" rtlCol="0">
            <a:spAutoFit/>
          </a:bodyPr>
          <a:lstStyle/>
          <a:p>
            <a:r>
              <a:rPr lang="el-GR" sz="1400" b="1" dirty="0">
                <a:solidFill>
                  <a:srgbClr val="002060"/>
                </a:solidFill>
              </a:rPr>
              <a:t>29</a:t>
            </a:r>
          </a:p>
        </p:txBody>
      </p:sp>
      <p:sp>
        <p:nvSpPr>
          <p:cNvPr id="28" name="Rectangle 17">
            <a:extLst>
              <a:ext uri="{FF2B5EF4-FFF2-40B4-BE49-F238E27FC236}">
                <a16:creationId xmlns:a16="http://schemas.microsoft.com/office/drawing/2014/main" id="{EE4FC804-CD6A-4740-0FFF-FE117CF6C487}"/>
              </a:ext>
            </a:extLst>
          </p:cNvPr>
          <p:cNvSpPr>
            <a:spLocks noChangeArrowheads="1"/>
          </p:cNvSpPr>
          <p:nvPr/>
        </p:nvSpPr>
        <p:spPr bwMode="auto">
          <a:xfrm>
            <a:off x="11826874" y="1999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29" name="TextBox 28">
            <a:extLst>
              <a:ext uri="{FF2B5EF4-FFF2-40B4-BE49-F238E27FC236}">
                <a16:creationId xmlns:a16="http://schemas.microsoft.com/office/drawing/2014/main" id="{EBC66E69-B1AB-A578-88F6-B24607BD7A1A}"/>
              </a:ext>
            </a:extLst>
          </p:cNvPr>
          <p:cNvSpPr txBox="1"/>
          <p:nvPr/>
        </p:nvSpPr>
        <p:spPr>
          <a:xfrm>
            <a:off x="890416" y="1620101"/>
            <a:ext cx="9802671" cy="600164"/>
          </a:xfrm>
          <a:prstGeom prst="rect">
            <a:avLst/>
          </a:prstGeom>
          <a:solidFill>
            <a:srgbClr val="002060">
              <a:alpha val="80000"/>
            </a:srgbClr>
          </a:solidFill>
          <a:ln w="41275" cap="flat" cmpd="thickThin">
            <a:solidFill>
              <a:srgbClr val="002060"/>
            </a:solidFill>
          </a:ln>
        </p:spPr>
        <p:txBody>
          <a:bodyPr wrap="square" rtlCol="0">
            <a:spAutoFit/>
          </a:bodyPr>
          <a:lstStyle/>
          <a:p>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DIRECT SRC IP: 127.0.0.1, DST_IP: 10.0. 39. 255, Protocol: OTHER </a:t>
            </a:r>
          </a:p>
          <a:p>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DIRECT SRC IP: 0.0.0.0, DST_IP: 10.0. 39. 255, Protocol: OTHER </a:t>
            </a:r>
          </a:p>
          <a:p>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DIRECT SRC_IP: 10.0.2.15, DST_IP: 224.0.0.251, Protocol: UDP </a:t>
            </a:r>
          </a:p>
        </p:txBody>
      </p:sp>
      <p:sp>
        <p:nvSpPr>
          <p:cNvPr id="30" name="TextBox 29">
            <a:extLst>
              <a:ext uri="{FF2B5EF4-FFF2-40B4-BE49-F238E27FC236}">
                <a16:creationId xmlns:a16="http://schemas.microsoft.com/office/drawing/2014/main" id="{AB9C9C2B-B3DD-68F0-1866-FDA8E5479D5C}"/>
              </a:ext>
            </a:extLst>
          </p:cNvPr>
          <p:cNvSpPr txBox="1"/>
          <p:nvPr/>
        </p:nvSpPr>
        <p:spPr>
          <a:xfrm>
            <a:off x="11265740" y="3100146"/>
            <a:ext cx="184731" cy="369332"/>
          </a:xfrm>
          <a:prstGeom prst="rect">
            <a:avLst/>
          </a:prstGeom>
          <a:noFill/>
        </p:spPr>
        <p:txBody>
          <a:bodyPr wrap="none" rtlCol="0">
            <a:spAutoFit/>
          </a:bodyPr>
          <a:lstStyle/>
          <a:p>
            <a:endParaRPr lang="el-GR" dirty="0"/>
          </a:p>
        </p:txBody>
      </p:sp>
      <p:sp>
        <p:nvSpPr>
          <p:cNvPr id="31" name="TextBox 30">
            <a:extLst>
              <a:ext uri="{FF2B5EF4-FFF2-40B4-BE49-F238E27FC236}">
                <a16:creationId xmlns:a16="http://schemas.microsoft.com/office/drawing/2014/main" id="{A8DF4305-11B4-B4A3-BAFB-FC6798829888}"/>
              </a:ext>
            </a:extLst>
          </p:cNvPr>
          <p:cNvSpPr txBox="1"/>
          <p:nvPr/>
        </p:nvSpPr>
        <p:spPr>
          <a:xfrm>
            <a:off x="890417" y="3534305"/>
            <a:ext cx="9802671" cy="769441"/>
          </a:xfrm>
          <a:prstGeom prst="rect">
            <a:avLst/>
          </a:prstGeom>
          <a:solidFill>
            <a:srgbClr val="002060">
              <a:alpha val="80000"/>
            </a:srgbClr>
          </a:solidFill>
          <a:ln w="41275" cap="flat" cmpd="thickThin">
            <a:solidFill>
              <a:srgbClr val="002060"/>
            </a:solidFill>
          </a:ln>
        </p:spPr>
        <p:txBody>
          <a:bodyPr wrap="square" rtlCol="0">
            <a:spAutoFit/>
          </a:bodyPr>
          <a:lstStyle/>
          <a:p>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SRC_MAC: 08:00:27:9c:2f:0b, DST_MAC: 52:54:00:12:35:02, </a:t>
            </a:r>
            <a:r>
              <a:rPr lang="en" sz="1100" b="1"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EtherType</a:t>
            </a:r>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0x0800 </a:t>
            </a:r>
          </a:p>
          <a:p>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ETHER SRC_IP: 10.0.2.15, DST_IP: 192.168.1.1, Protocol: UDP</a:t>
            </a:r>
            <a:b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br>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SRC_MAC: 52:54:00:12:35:02, DST_MAC: 08:00:27:9c:2f:0b, </a:t>
            </a:r>
            <a:r>
              <a:rPr lang="en" sz="1100" b="1"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EtherType</a:t>
            </a:r>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0x0800 </a:t>
            </a:r>
          </a:p>
          <a:p>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ETHER SRC_IP: 192.168.1.1, DST_IP: 10.0.2.15, Protocol: UDP</a:t>
            </a:r>
          </a:p>
        </p:txBody>
      </p:sp>
      <p:sp>
        <p:nvSpPr>
          <p:cNvPr id="32" name="TextBox 31">
            <a:extLst>
              <a:ext uri="{FF2B5EF4-FFF2-40B4-BE49-F238E27FC236}">
                <a16:creationId xmlns:a16="http://schemas.microsoft.com/office/drawing/2014/main" id="{E0A23FF0-CD0F-B227-5F80-088613F127C0}"/>
              </a:ext>
            </a:extLst>
          </p:cNvPr>
          <p:cNvSpPr txBox="1"/>
          <p:nvPr/>
        </p:nvSpPr>
        <p:spPr>
          <a:xfrm>
            <a:off x="890418" y="5440719"/>
            <a:ext cx="9802671" cy="938719"/>
          </a:xfrm>
          <a:prstGeom prst="rect">
            <a:avLst/>
          </a:prstGeom>
          <a:solidFill>
            <a:srgbClr val="002060">
              <a:alpha val="80000"/>
            </a:srgbClr>
          </a:solidFill>
          <a:ln w="41275" cap="flat" cmpd="thickThin">
            <a:solidFill>
              <a:srgbClr val="002060"/>
            </a:solidFill>
          </a:ln>
        </p:spPr>
        <p:txBody>
          <a:bodyPr wrap="square" rtlCol="0">
            <a:spAutoFit/>
          </a:bodyPr>
          <a:lstStyle/>
          <a:p>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+ngctl msg TRIPLE: </a:t>
            </a:r>
            <a:r>
              <a:rPr lang="en" sz="1100" b="1"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getstats</a:t>
            </a:r>
            <a:b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br>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Rec'd response "</a:t>
            </a:r>
            <a:r>
              <a:rPr lang="en" sz="1100" b="1"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getstats</a:t>
            </a:r>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(1) from "[4]:":</a:t>
            </a:r>
            <a:b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br>
            <a:r>
              <a:rPr lang="en" sz="1100" b="1"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Args</a:t>
            </a:r>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 right={ </a:t>
            </a:r>
            <a:r>
              <a:rPr lang="en" sz="1100" b="1"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inOctets</a:t>
            </a:r>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=80868 </a:t>
            </a:r>
            <a:r>
              <a:rPr lang="en" sz="1100" b="1"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inFrames</a:t>
            </a:r>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=148 </a:t>
            </a:r>
            <a:r>
              <a:rPr lang="en" sz="1100" b="1"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outOctets</a:t>
            </a:r>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=43816 </a:t>
            </a:r>
            <a:r>
              <a:rPr lang="en" sz="1100" b="1"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outFrames</a:t>
            </a:r>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=147 Delay=49775883 } left={ </a:t>
            </a:r>
            <a:r>
              <a:rPr lang="en" sz="1100" b="1"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inOctets</a:t>
            </a:r>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=43816 </a:t>
            </a:r>
            <a:r>
              <a:rPr lang="en" sz="1100" b="1"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inFrames</a:t>
            </a:r>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=147 </a:t>
            </a:r>
            <a:r>
              <a:rPr lang="en" sz="1100" b="1"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outOctets</a:t>
            </a:r>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=80868 </a:t>
            </a:r>
            <a:r>
              <a:rPr lang="en" sz="1100" b="1"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outFrames</a:t>
            </a:r>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=148 Delay=75261803 } right2left={ </a:t>
            </a:r>
            <a:r>
              <a:rPr lang="en" sz="1100" b="1"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outOctets</a:t>
            </a:r>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=80868 </a:t>
            </a:r>
            <a:r>
              <a:rPr lang="en" sz="1100" b="1"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outFrames</a:t>
            </a:r>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=148 } left2right={ </a:t>
            </a:r>
            <a:r>
              <a:rPr lang="en" sz="1100" b="1"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outOctets</a:t>
            </a:r>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=43816 </a:t>
            </a:r>
            <a:r>
              <a:rPr lang="en" sz="1100" b="1" dirty="0" err="1">
                <a:solidFill>
                  <a:schemeClr val="bg1"/>
                </a:solidFill>
                <a:effectLst/>
                <a:latin typeface="Consolas" panose="020B0609020204030204" pitchFamily="49" charset="0"/>
                <a:ea typeface="Calibri" panose="020F0502020204030204" pitchFamily="34" charset="0"/>
                <a:cs typeface="Consolas" panose="020B0609020204030204" pitchFamily="49" charset="0"/>
              </a:rPr>
              <a:t>outFrames</a:t>
            </a:r>
            <a:r>
              <a:rPr lang="en" sz="1100" b="1" dirty="0">
                <a:solidFill>
                  <a:schemeClr val="bg1"/>
                </a:solidFill>
                <a:effectLst/>
                <a:latin typeface="Consolas" panose="020B0609020204030204" pitchFamily="49" charset="0"/>
                <a:ea typeface="Calibri" panose="020F0502020204030204" pitchFamily="34" charset="0"/>
                <a:cs typeface="Consolas" panose="020B0609020204030204" pitchFamily="49" charset="0"/>
              </a:rPr>
              <a:t>=147 } } </a:t>
            </a:r>
          </a:p>
        </p:txBody>
      </p:sp>
    </p:spTree>
    <p:extLst>
      <p:ext uri="{BB962C8B-B14F-4D97-AF65-F5344CB8AC3E}">
        <p14:creationId xmlns:p14="http://schemas.microsoft.com/office/powerpoint/2010/main" val="4033796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547893" y="1269656"/>
            <a:ext cx="11290041" cy="4975696"/>
          </a:xfrm>
        </p:spPr>
        <p:txBody>
          <a:bodyPr>
            <a:noAutofit/>
          </a:bodyPr>
          <a:lstStyle/>
          <a:p>
            <a:pPr algn="ctr">
              <a:lnSpc>
                <a:spcPct val="150000"/>
              </a:lnSpc>
            </a:pPr>
            <a:br>
              <a:rPr lang="el-GR" b="1" spc="300" dirty="0">
                <a:solidFill>
                  <a:srgbClr val="002060"/>
                </a:solidFill>
                <a:latin typeface="+mn-lt"/>
              </a:rPr>
            </a:br>
            <a:r>
              <a:rPr lang="el-GR" b="1" spc="300" dirty="0">
                <a:solidFill>
                  <a:srgbClr val="002060"/>
                </a:solidFill>
                <a:latin typeface="+mn-lt"/>
              </a:rPr>
              <a:t>ΣΑΣ ΕΥΧΑΡΙΣΤΩ ΠΟΛΎ</a:t>
            </a:r>
            <a:br>
              <a:rPr lang="el-GR" b="1" spc="300" dirty="0">
                <a:solidFill>
                  <a:srgbClr val="002060"/>
                </a:solidFill>
                <a:latin typeface="+mn-lt"/>
              </a:rPr>
            </a:br>
            <a:r>
              <a:rPr lang="el-GR" b="1" spc="300" dirty="0">
                <a:solidFill>
                  <a:srgbClr val="002060"/>
                </a:solidFill>
                <a:latin typeface="+mn-lt"/>
              </a:rPr>
              <a:t>ΑΠΟΡΙΕΣ?</a:t>
            </a:r>
            <a:br>
              <a:rPr lang="el-GR" b="1" spc="300" dirty="0">
                <a:solidFill>
                  <a:srgbClr val="002060"/>
                </a:solidFill>
                <a:latin typeface="+mn-lt"/>
              </a:rPr>
            </a:br>
            <a:br>
              <a:rPr lang="el-GR" b="1" spc="300" dirty="0">
                <a:solidFill>
                  <a:srgbClr val="002060"/>
                </a:solidFill>
                <a:latin typeface="+mn-lt"/>
              </a:rPr>
            </a:br>
            <a:endParaRPr lang="el-GR" b="1" spc="300" dirty="0">
              <a:solidFill>
                <a:srgbClr val="002060"/>
              </a:solidFill>
              <a:latin typeface="+mn-lt"/>
            </a:endParaRP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858000"/>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5" name="Rectangle 17">
            <a:extLst>
              <a:ext uri="{FF2B5EF4-FFF2-40B4-BE49-F238E27FC236}">
                <a16:creationId xmlns:a16="http://schemas.microsoft.com/office/drawing/2014/main" id="{A5528569-3DCC-4ACA-1B01-7F05D30CF6E8}"/>
              </a:ext>
            </a:extLst>
          </p:cNvPr>
          <p:cNvSpPr>
            <a:spLocks noChangeArrowheads="1"/>
          </p:cNvSpPr>
          <p:nvPr/>
        </p:nvSpPr>
        <p:spPr bwMode="auto">
          <a:xfrm rot="5400000">
            <a:off x="5742689" y="-5736404"/>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8" name="Rectangle 17">
            <a:extLst>
              <a:ext uri="{FF2B5EF4-FFF2-40B4-BE49-F238E27FC236}">
                <a16:creationId xmlns:a16="http://schemas.microsoft.com/office/drawing/2014/main" id="{F6A744F1-350E-8B49-CCDA-15C617C8199A}"/>
              </a:ext>
            </a:extLst>
          </p:cNvPr>
          <p:cNvSpPr>
            <a:spLocks noChangeArrowheads="1"/>
          </p:cNvSpPr>
          <p:nvPr/>
        </p:nvSpPr>
        <p:spPr bwMode="auto">
          <a:xfrm>
            <a:off x="0" y="0"/>
            <a:ext cx="365126" cy="6858000"/>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Tree>
    <p:extLst>
      <p:ext uri="{BB962C8B-B14F-4D97-AF65-F5344CB8AC3E}">
        <p14:creationId xmlns:p14="http://schemas.microsoft.com/office/powerpoint/2010/main" val="3219974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424352"/>
            <a:ext cx="10515600" cy="212944"/>
          </a:xfrm>
        </p:spPr>
        <p:txBody>
          <a:bodyPr>
            <a:noAutofit/>
          </a:bodyPr>
          <a:lstStyle/>
          <a:p>
            <a:pPr>
              <a:lnSpc>
                <a:spcPct val="150000"/>
              </a:lnSpc>
            </a:pPr>
            <a:r>
              <a:rPr lang="el-GR" sz="3200" b="1" u="sng" spc="300" dirty="0">
                <a:solidFill>
                  <a:srgbClr val="002060"/>
                </a:solidFill>
                <a:latin typeface="+mn-lt"/>
              </a:rPr>
              <a:t>Στόχοι και πλεονεκτήματα του Ν</a:t>
            </a:r>
            <a:r>
              <a:rPr lang="en-US" sz="3200" b="1" u="sng" spc="300" dirty="0" err="1">
                <a:solidFill>
                  <a:srgbClr val="002060"/>
                </a:solidFill>
                <a:latin typeface="+mn-lt"/>
              </a:rPr>
              <a:t>etgraph</a:t>
            </a:r>
            <a:endParaRPr lang="en-US" sz="3200" b="1" u="sng" spc="300" dirty="0">
              <a:solidFill>
                <a:srgbClr val="002060"/>
              </a:solidFill>
              <a:latin typeface="+mn-lt"/>
            </a:endParaRP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838200" y="1074134"/>
            <a:ext cx="10515600" cy="4981903"/>
          </a:xfrm>
        </p:spPr>
        <p:txBody>
          <a:bodyPr>
            <a:normAutofit/>
          </a:bodyPr>
          <a:lstStyle/>
          <a:p>
            <a:pPr marL="0" indent="0" algn="just">
              <a:buNone/>
            </a:pPr>
            <a:r>
              <a:rPr lang="el-GR" dirty="0">
                <a:solidFill>
                  <a:srgbClr val="002060"/>
                </a:solidFill>
              </a:rPr>
              <a:t>&gt;. Ο στόχος του Netgraph είναι να συμπληρώσει και όχι να αντικαταστήσει την ήδη υπάρχουσα υποδομή δικτύωσης του λειτουργικού </a:t>
            </a:r>
            <a:r>
              <a:rPr lang="en-US" dirty="0">
                <a:solidFill>
                  <a:srgbClr val="002060"/>
                </a:solidFill>
              </a:rPr>
              <a:t>FreeBSD.</a:t>
            </a:r>
            <a:r>
              <a:rPr lang="el-GR" dirty="0">
                <a:solidFill>
                  <a:srgbClr val="002060"/>
                </a:solidFill>
              </a:rPr>
              <a:t> Με την προσθήκη του Netgraph ο χρήστης έχει την δυνατότητα χρήσης πολλών επιπρόσθετων εργαλείων στα χέρια του. Για παράδειγμα μπορεί να παρακολουθεί τα διερχόμενα πακέτα ή να καταγράφει δεδομένα σχετικά με αυτά</a:t>
            </a:r>
          </a:p>
          <a:p>
            <a:pPr marL="0" indent="0" algn="just">
              <a:buNone/>
            </a:pPr>
            <a:endParaRPr lang="el-GR" sz="2400" dirty="0">
              <a:solidFill>
                <a:srgbClr val="002060"/>
              </a:solidFill>
            </a:endParaRPr>
          </a:p>
          <a:p>
            <a:pPr marL="0" indent="0" algn="just">
              <a:buNone/>
            </a:pPr>
            <a:r>
              <a:rPr lang="el-GR" dirty="0">
                <a:solidFill>
                  <a:srgbClr val="002060"/>
                </a:solidFill>
              </a:rPr>
              <a:t>&gt;.Τα βασικά πλεονεκτήματα που προκύπτουν κατά την χρήση του </a:t>
            </a:r>
            <a:r>
              <a:rPr lang="en-US" dirty="0">
                <a:solidFill>
                  <a:srgbClr val="002060"/>
                </a:solidFill>
              </a:rPr>
              <a:t>Netgraph </a:t>
            </a:r>
            <a:r>
              <a:rPr lang="el-GR" dirty="0">
                <a:solidFill>
                  <a:srgbClr val="002060"/>
                </a:solidFill>
              </a:rPr>
              <a:t>είναι τα εξής:</a:t>
            </a:r>
            <a:r>
              <a:rPr lang="el-GR" sz="2400" dirty="0">
                <a:solidFill>
                  <a:srgbClr val="002060"/>
                </a:solidFill>
              </a:rPr>
              <a:t>	</a:t>
            </a:r>
          </a:p>
          <a:p>
            <a:pPr lvl="3">
              <a:lnSpc>
                <a:spcPct val="150000"/>
              </a:lnSpc>
              <a:buFont typeface="Courier New" panose="02070309020205020404" pitchFamily="49" charset="0"/>
              <a:buChar char="o"/>
            </a:pPr>
            <a:endParaRPr lang="el-GR" b="1" dirty="0">
              <a:solidFill>
                <a:srgbClr val="002060"/>
              </a:solidFill>
            </a:endParaRPr>
          </a:p>
          <a:p>
            <a:pPr marL="1371600" lvl="3" indent="0">
              <a:lnSpc>
                <a:spcPct val="150000"/>
              </a:lnSpc>
              <a:buNone/>
            </a:pPr>
            <a:endParaRPr lang="el-GR" b="1" dirty="0">
              <a:solidFill>
                <a:srgbClr val="002060"/>
              </a:solidFill>
            </a:endParaRPr>
          </a:p>
          <a:p>
            <a:pPr marL="1371600" lvl="3" indent="0">
              <a:lnSpc>
                <a:spcPct val="150000"/>
              </a:lnSpc>
              <a:buNone/>
            </a:pPr>
            <a:endParaRPr lang="el-GR" b="1" dirty="0">
              <a:solidFill>
                <a:srgbClr val="002060"/>
              </a:solidFill>
            </a:endParaRPr>
          </a:p>
          <a:p>
            <a:pPr marL="0" indent="0">
              <a:buNone/>
            </a:pPr>
            <a:endParaRPr lang="el-GR" sz="2400" dirty="0">
              <a:solidFill>
                <a:srgbClr val="002060"/>
              </a:solidFill>
            </a:endParaRPr>
          </a:p>
          <a:p>
            <a:pPr marL="0" indent="0">
              <a:buNone/>
            </a:pPr>
            <a:endParaRPr lang="el-GR" sz="2000" dirty="0">
              <a:solidFill>
                <a:srgbClr val="002060"/>
              </a:solidFill>
            </a:endParaRPr>
          </a:p>
          <a:p>
            <a:pPr marL="0" indent="0">
              <a:buNone/>
            </a:pPr>
            <a:endParaRPr lang="el-GR" sz="2000" dirty="0">
              <a:solidFill>
                <a:srgbClr val="002060"/>
              </a:solidFill>
            </a:endParaRP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90486" y="6550223"/>
            <a:ext cx="480190" cy="307777"/>
          </a:xfrm>
          <a:prstGeom prst="rect">
            <a:avLst/>
          </a:prstGeom>
          <a:noFill/>
        </p:spPr>
        <p:txBody>
          <a:bodyPr wrap="square" rtlCol="0">
            <a:spAutoFit/>
          </a:bodyPr>
          <a:lstStyle/>
          <a:p>
            <a:r>
              <a:rPr lang="el-GR" sz="1400" b="1" dirty="0"/>
              <a:t>4</a:t>
            </a: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10" name="Πλακίδιο 9">
            <a:extLst>
              <a:ext uri="{FF2B5EF4-FFF2-40B4-BE49-F238E27FC236}">
                <a16:creationId xmlns:a16="http://schemas.microsoft.com/office/drawing/2014/main" id="{7148418C-6DBA-7CB9-D79C-5E851A45B6B5}"/>
              </a:ext>
            </a:extLst>
          </p:cNvPr>
          <p:cNvSpPr/>
          <p:nvPr/>
        </p:nvSpPr>
        <p:spPr>
          <a:xfrm>
            <a:off x="8084126" y="5050197"/>
            <a:ext cx="2359152" cy="1005840"/>
          </a:xfrm>
          <a:prstGeom prst="plaque">
            <a:avLst/>
          </a:prstGeom>
          <a:gradFill>
            <a:gsLst>
              <a:gs pos="0">
                <a:srgbClr val="002060"/>
              </a:gs>
              <a:gs pos="87000">
                <a:srgbClr val="002060"/>
              </a:gs>
              <a:gs pos="42000">
                <a:schemeClr val="accent1">
                  <a:lumMod val="50000"/>
                </a:schemeClr>
              </a:gs>
              <a:gs pos="63000">
                <a:schemeClr val="accent1">
                  <a:lumMod val="75000"/>
                </a:schemeClr>
              </a:gs>
              <a:gs pos="100000">
                <a:schemeClr val="accent1">
                  <a:lumMod val="75000"/>
                </a:schemeClr>
              </a:gs>
            </a:gsLst>
            <a:lin ang="5400000" scaled="1"/>
          </a:gra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b="1" dirty="0">
                <a:solidFill>
                  <a:schemeClr val="bg1">
                    <a:lumMod val="95000"/>
                  </a:schemeClr>
                </a:solidFill>
              </a:rPr>
              <a:t>Ευελιξία</a:t>
            </a:r>
            <a:endParaRPr lang="el-GR" dirty="0">
              <a:solidFill>
                <a:schemeClr val="bg1">
                  <a:lumMod val="95000"/>
                </a:schemeClr>
              </a:solidFill>
            </a:endParaRPr>
          </a:p>
        </p:txBody>
      </p:sp>
      <p:sp>
        <p:nvSpPr>
          <p:cNvPr id="11" name="Πλακίδιο 10">
            <a:extLst>
              <a:ext uri="{FF2B5EF4-FFF2-40B4-BE49-F238E27FC236}">
                <a16:creationId xmlns:a16="http://schemas.microsoft.com/office/drawing/2014/main" id="{4DD8DDBC-7D71-2401-44B8-1A31CCDF8EA2}"/>
              </a:ext>
            </a:extLst>
          </p:cNvPr>
          <p:cNvSpPr/>
          <p:nvPr/>
        </p:nvSpPr>
        <p:spPr>
          <a:xfrm>
            <a:off x="4826259" y="5050197"/>
            <a:ext cx="2359152" cy="1005840"/>
          </a:xfrm>
          <a:prstGeom prst="plaque">
            <a:avLst/>
          </a:prstGeom>
          <a:solidFill>
            <a:schemeClr val="bg1"/>
          </a:solidFill>
          <a:ln w="28575"/>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b="1" dirty="0">
              <a:solidFill>
                <a:srgbClr val="002060"/>
              </a:solidFill>
            </a:endParaRPr>
          </a:p>
          <a:p>
            <a:pPr algn="ctr"/>
            <a:r>
              <a:rPr lang="el-GR" b="1" dirty="0">
                <a:solidFill>
                  <a:srgbClr val="002060"/>
                </a:solidFill>
              </a:rPr>
              <a:t>Μεγάλη διαχείριση λειτουργιών </a:t>
            </a:r>
            <a:endParaRPr lang="en-US" b="1" dirty="0">
              <a:solidFill>
                <a:srgbClr val="002060"/>
              </a:solidFill>
            </a:endParaRPr>
          </a:p>
          <a:p>
            <a:pPr algn="ctr"/>
            <a:endParaRPr lang="el-GR" dirty="0"/>
          </a:p>
        </p:txBody>
      </p:sp>
      <p:sp>
        <p:nvSpPr>
          <p:cNvPr id="14" name="Πλακίδιο 13">
            <a:extLst>
              <a:ext uri="{FF2B5EF4-FFF2-40B4-BE49-F238E27FC236}">
                <a16:creationId xmlns:a16="http://schemas.microsoft.com/office/drawing/2014/main" id="{6BC04E74-B1F6-08D1-CE09-08802FAC3018}"/>
              </a:ext>
            </a:extLst>
          </p:cNvPr>
          <p:cNvSpPr/>
          <p:nvPr/>
        </p:nvSpPr>
        <p:spPr>
          <a:xfrm>
            <a:off x="1568392" y="5050197"/>
            <a:ext cx="2359152" cy="1005840"/>
          </a:xfrm>
          <a:prstGeom prst="plaque">
            <a:avLst/>
          </a:prstGeom>
          <a:gradFill>
            <a:gsLst>
              <a:gs pos="0">
                <a:srgbClr val="002060"/>
              </a:gs>
              <a:gs pos="87000">
                <a:srgbClr val="002060"/>
              </a:gs>
              <a:gs pos="42000">
                <a:schemeClr val="accent1">
                  <a:lumMod val="50000"/>
                </a:schemeClr>
              </a:gs>
              <a:gs pos="63000">
                <a:schemeClr val="accent1">
                  <a:lumMod val="75000"/>
                </a:schemeClr>
              </a:gs>
              <a:gs pos="100000">
                <a:schemeClr val="accent1">
                  <a:lumMod val="75000"/>
                </a:schemeClr>
              </a:gs>
            </a:gsLst>
            <a:lin ang="5400000" scaled="1"/>
          </a:gra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b="1" dirty="0">
                <a:solidFill>
                  <a:schemeClr val="bg1">
                    <a:lumMod val="95000"/>
                  </a:schemeClr>
                </a:solidFill>
              </a:rPr>
              <a:t>Ταχύτητα</a:t>
            </a:r>
            <a:endParaRPr lang="el-GR" dirty="0">
              <a:solidFill>
                <a:schemeClr val="bg1">
                  <a:lumMod val="95000"/>
                </a:schemeClr>
              </a:solidFill>
            </a:endParaRPr>
          </a:p>
        </p:txBody>
      </p:sp>
    </p:spTree>
    <p:extLst>
      <p:ext uri="{BB962C8B-B14F-4D97-AF65-F5344CB8AC3E}">
        <p14:creationId xmlns:p14="http://schemas.microsoft.com/office/powerpoint/2010/main" val="179524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424352"/>
            <a:ext cx="10515600" cy="212944"/>
          </a:xfrm>
        </p:spPr>
        <p:txBody>
          <a:bodyPr>
            <a:noAutofit/>
          </a:bodyPr>
          <a:lstStyle/>
          <a:p>
            <a:pPr>
              <a:lnSpc>
                <a:spcPct val="150000"/>
              </a:lnSpc>
            </a:pPr>
            <a:r>
              <a:rPr lang="el-GR" sz="3200" b="1" u="sng" spc="300" dirty="0">
                <a:solidFill>
                  <a:srgbClr val="002060"/>
                </a:solidFill>
                <a:latin typeface="+mn-lt"/>
              </a:rPr>
              <a:t>Ταχύτητα</a:t>
            </a:r>
            <a:endParaRPr lang="en-US" sz="3200" b="1" u="sng" spc="300" dirty="0">
              <a:solidFill>
                <a:srgbClr val="002060"/>
              </a:solidFill>
              <a:latin typeface="+mn-lt"/>
            </a:endParaRP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838200" y="530824"/>
            <a:ext cx="10515600" cy="4981903"/>
          </a:xfrm>
        </p:spPr>
        <p:txBody>
          <a:bodyPr>
            <a:normAutofit/>
          </a:bodyPr>
          <a:lstStyle/>
          <a:p>
            <a:pPr marL="0" indent="0">
              <a:buNone/>
            </a:pPr>
            <a:endParaRPr lang="en-US" dirty="0">
              <a:solidFill>
                <a:srgbClr val="002060"/>
              </a:solidFill>
            </a:endParaRPr>
          </a:p>
          <a:p>
            <a:pPr marL="0" indent="0" algn="just">
              <a:buNone/>
            </a:pPr>
            <a:r>
              <a:rPr lang="el-GR" dirty="0">
                <a:solidFill>
                  <a:srgbClr val="002060"/>
                </a:solidFill>
              </a:rPr>
              <a:t>&gt;. Οι διαδικασίες λαμβάνουν χώρα απευθείας στον πυρήνα του συστήματος(</a:t>
            </a:r>
            <a:r>
              <a:rPr lang="en-US" dirty="0">
                <a:solidFill>
                  <a:srgbClr val="002060"/>
                </a:solidFill>
              </a:rPr>
              <a:t>kernel)</a:t>
            </a:r>
            <a:r>
              <a:rPr lang="el-GR" dirty="0">
                <a:solidFill>
                  <a:srgbClr val="002060"/>
                </a:solidFill>
              </a:rPr>
              <a:t>, προσφέροντας το πλεονέκτημα της ταχύτητας στην επικοινωνία δεδομένων ανάμεσα στους κόμβους, με ελάχιστη καθυστέρηση.</a:t>
            </a:r>
            <a:endParaRPr lang="en-US" dirty="0">
              <a:solidFill>
                <a:srgbClr val="002060"/>
              </a:solidFill>
            </a:endParaRPr>
          </a:p>
          <a:p>
            <a:pPr marL="0" indent="0" algn="just">
              <a:buNone/>
            </a:pPr>
            <a:endParaRPr lang="en-US" dirty="0">
              <a:solidFill>
                <a:srgbClr val="002060"/>
              </a:solidFill>
            </a:endParaRPr>
          </a:p>
          <a:p>
            <a:pPr marL="0" indent="0" algn="just">
              <a:buNone/>
            </a:pPr>
            <a:endParaRPr lang="en-US" dirty="0">
              <a:solidFill>
                <a:srgbClr val="002060"/>
              </a:solidFill>
            </a:endParaRP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90486" y="6550223"/>
            <a:ext cx="480190" cy="307777"/>
          </a:xfrm>
          <a:prstGeom prst="rect">
            <a:avLst/>
          </a:prstGeom>
          <a:noFill/>
        </p:spPr>
        <p:txBody>
          <a:bodyPr wrap="square" rtlCol="0">
            <a:spAutoFit/>
          </a:bodyPr>
          <a:lstStyle/>
          <a:p>
            <a:r>
              <a:rPr lang="el-GR" sz="1400" b="1" dirty="0">
                <a:solidFill>
                  <a:schemeClr val="accent1">
                    <a:lumMod val="50000"/>
                  </a:schemeClr>
                </a:solidFill>
              </a:rPr>
              <a:t>5</a:t>
            </a: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Tree>
    <p:extLst>
      <p:ext uri="{BB962C8B-B14F-4D97-AF65-F5344CB8AC3E}">
        <p14:creationId xmlns:p14="http://schemas.microsoft.com/office/powerpoint/2010/main" val="209514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424352"/>
            <a:ext cx="10515600" cy="212944"/>
          </a:xfrm>
        </p:spPr>
        <p:txBody>
          <a:bodyPr>
            <a:noAutofit/>
          </a:bodyPr>
          <a:lstStyle/>
          <a:p>
            <a:pPr>
              <a:lnSpc>
                <a:spcPct val="150000"/>
              </a:lnSpc>
            </a:pPr>
            <a:r>
              <a:rPr lang="el-GR" sz="3200" b="1" u="sng" spc="300" dirty="0">
                <a:solidFill>
                  <a:srgbClr val="002060"/>
                </a:solidFill>
                <a:latin typeface="+mn-lt"/>
              </a:rPr>
              <a:t>Ταχύτητα</a:t>
            </a:r>
            <a:endParaRPr lang="en-US" sz="3200" b="1" u="sng" spc="300" dirty="0">
              <a:solidFill>
                <a:srgbClr val="002060"/>
              </a:solidFill>
              <a:latin typeface="+mn-lt"/>
            </a:endParaRP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838200" y="530824"/>
            <a:ext cx="10515600" cy="4981903"/>
          </a:xfrm>
        </p:spPr>
        <p:txBody>
          <a:bodyPr>
            <a:normAutofit/>
          </a:bodyPr>
          <a:lstStyle/>
          <a:p>
            <a:pPr marL="0" indent="0">
              <a:buNone/>
            </a:pPr>
            <a:endParaRPr lang="en-US" dirty="0">
              <a:solidFill>
                <a:srgbClr val="002060"/>
              </a:solidFill>
            </a:endParaRPr>
          </a:p>
          <a:p>
            <a:pPr marL="0" indent="0" algn="just">
              <a:buNone/>
            </a:pPr>
            <a:r>
              <a:rPr lang="el-GR" dirty="0">
                <a:solidFill>
                  <a:srgbClr val="002060"/>
                </a:solidFill>
              </a:rPr>
              <a:t>&gt;. Οι διαδικασίες λαμβάνουν χώρα απευθείας στον πυρήνα του συστήματος(</a:t>
            </a:r>
            <a:r>
              <a:rPr lang="en-US" dirty="0">
                <a:solidFill>
                  <a:srgbClr val="002060"/>
                </a:solidFill>
              </a:rPr>
              <a:t>kernel)</a:t>
            </a:r>
            <a:r>
              <a:rPr lang="el-GR" dirty="0">
                <a:solidFill>
                  <a:srgbClr val="002060"/>
                </a:solidFill>
              </a:rPr>
              <a:t>, προσφέροντας το πλεονέκτημα της ταχύτητας στην επικοινωνία δεδομένων ανάμεσα στους κόμβους, με ελάχιστη καθυστέρηση.</a:t>
            </a:r>
            <a:endParaRPr lang="en-US" dirty="0">
              <a:solidFill>
                <a:srgbClr val="002060"/>
              </a:solidFill>
            </a:endParaRPr>
          </a:p>
          <a:p>
            <a:pPr marL="0" indent="0" algn="just">
              <a:buNone/>
            </a:pPr>
            <a:endParaRPr lang="en-US" dirty="0">
              <a:solidFill>
                <a:srgbClr val="002060"/>
              </a:solidFill>
            </a:endParaRPr>
          </a:p>
          <a:p>
            <a:pPr marL="0" indent="0" algn="just">
              <a:buNone/>
            </a:pPr>
            <a:r>
              <a:rPr lang="en-US" dirty="0">
                <a:solidFill>
                  <a:srgbClr val="002060"/>
                </a:solidFill>
              </a:rPr>
              <a:t>&gt;.</a:t>
            </a:r>
            <a:r>
              <a:rPr lang="el-GR" b="0" i="0" dirty="0">
                <a:solidFill>
                  <a:srgbClr val="0D0D0D"/>
                </a:solidFill>
                <a:effectLst/>
                <a:latin typeface="Söhne"/>
              </a:rPr>
              <a:t> </a:t>
            </a:r>
            <a:r>
              <a:rPr lang="el-GR" dirty="0">
                <a:solidFill>
                  <a:srgbClr val="002060"/>
                </a:solidFill>
                <a:latin typeface="Söhne"/>
              </a:rPr>
              <a:t>Ακόμη το</a:t>
            </a:r>
            <a:r>
              <a:rPr lang="el-GR" b="0" i="0" dirty="0">
                <a:solidFill>
                  <a:srgbClr val="002060"/>
                </a:solidFill>
                <a:effectLst/>
                <a:latin typeface="Söhne"/>
              </a:rPr>
              <a:t> </a:t>
            </a:r>
            <a:r>
              <a:rPr lang="en" b="0" i="0" dirty="0">
                <a:solidFill>
                  <a:srgbClr val="002060"/>
                </a:solidFill>
                <a:effectLst/>
                <a:latin typeface="Söhne"/>
              </a:rPr>
              <a:t>Netgraph </a:t>
            </a:r>
            <a:r>
              <a:rPr lang="el-GR" b="0" i="0" dirty="0">
                <a:solidFill>
                  <a:srgbClr val="002060"/>
                </a:solidFill>
                <a:effectLst/>
                <a:latin typeface="Söhne"/>
              </a:rPr>
              <a:t>επιτρέπει την φόρτωση διαφόρων τύπων κόμβων κατά τη διάρκεια λειτουργίας για να ανταποκριθεί στις αλλαγές των αναγκών του δικτύου.</a:t>
            </a:r>
            <a:endParaRPr lang="el-GR" dirty="0">
              <a:solidFill>
                <a:srgbClr val="002060"/>
              </a:solidFill>
            </a:endParaRP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90486" y="6550223"/>
            <a:ext cx="480190" cy="307777"/>
          </a:xfrm>
          <a:prstGeom prst="rect">
            <a:avLst/>
          </a:prstGeom>
          <a:noFill/>
        </p:spPr>
        <p:txBody>
          <a:bodyPr wrap="square" rtlCol="0">
            <a:spAutoFit/>
          </a:bodyPr>
          <a:lstStyle/>
          <a:p>
            <a:r>
              <a:rPr lang="el-GR" sz="1400" b="1" dirty="0">
                <a:solidFill>
                  <a:schemeClr val="accent1">
                    <a:lumMod val="50000"/>
                  </a:schemeClr>
                </a:solidFill>
              </a:rPr>
              <a:t>5</a:t>
            </a: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Tree>
    <p:extLst>
      <p:ext uri="{BB962C8B-B14F-4D97-AF65-F5344CB8AC3E}">
        <p14:creationId xmlns:p14="http://schemas.microsoft.com/office/powerpoint/2010/main" val="473924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424352"/>
            <a:ext cx="10515600" cy="212944"/>
          </a:xfrm>
        </p:spPr>
        <p:txBody>
          <a:bodyPr>
            <a:noAutofit/>
          </a:bodyPr>
          <a:lstStyle/>
          <a:p>
            <a:pPr>
              <a:lnSpc>
                <a:spcPct val="150000"/>
              </a:lnSpc>
            </a:pPr>
            <a:br>
              <a:rPr lang="en-US" sz="3200" b="1" u="sng" spc="300" dirty="0">
                <a:solidFill>
                  <a:srgbClr val="002060"/>
                </a:solidFill>
                <a:latin typeface="+mn-lt"/>
              </a:rPr>
            </a:br>
            <a:r>
              <a:rPr lang="el-GR" sz="3200" b="1" u="sng" spc="300" dirty="0">
                <a:solidFill>
                  <a:srgbClr val="002060"/>
                </a:solidFill>
                <a:latin typeface="+mn-lt"/>
              </a:rPr>
              <a:t>Μεγάλη διαχείριση λειτουργιών </a:t>
            </a:r>
            <a:br>
              <a:rPr lang="el-GR" sz="3200" b="1" u="sng" spc="300" dirty="0">
                <a:solidFill>
                  <a:srgbClr val="002060"/>
                </a:solidFill>
                <a:latin typeface="+mn-lt"/>
              </a:rPr>
            </a:br>
            <a:endParaRPr lang="en-US" sz="3200" b="1" u="sng" spc="300" dirty="0">
              <a:solidFill>
                <a:srgbClr val="002060"/>
              </a:solidFill>
              <a:latin typeface="+mn-lt"/>
            </a:endParaRP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844550" y="643646"/>
            <a:ext cx="10515600" cy="4981903"/>
          </a:xfrm>
        </p:spPr>
        <p:txBody>
          <a:bodyPr>
            <a:normAutofit/>
          </a:bodyPr>
          <a:lstStyle/>
          <a:p>
            <a:pPr marL="0" indent="0" algn="just">
              <a:buNone/>
            </a:pPr>
            <a:endParaRPr lang="el-GR" dirty="0">
              <a:solidFill>
                <a:srgbClr val="002060"/>
              </a:solidFill>
            </a:endParaRPr>
          </a:p>
          <a:p>
            <a:pPr marL="0" indent="0" algn="just">
              <a:buNone/>
            </a:pPr>
            <a:r>
              <a:rPr lang="el-GR" dirty="0">
                <a:solidFill>
                  <a:srgbClr val="002060"/>
                </a:solidFill>
              </a:rPr>
              <a:t>&gt;. Ικανότητα να διαχειριστεί πολλαπλές λειτουργίες/πρωτόκολλα ταυτόχρονα ώστε να μεταφερθεί πληροφορία από το επίπεδο </a:t>
            </a:r>
            <a:r>
              <a:rPr lang="en" dirty="0">
                <a:solidFill>
                  <a:srgbClr val="002060"/>
                </a:solidFill>
              </a:rPr>
              <a:t>IP </a:t>
            </a:r>
            <a:r>
              <a:rPr lang="el-GR" dirty="0">
                <a:solidFill>
                  <a:srgbClr val="002060"/>
                </a:solidFill>
              </a:rPr>
              <a:t>στο επίπεδο διασύνδεσης συνδέσμου και το αντίστροφο.</a:t>
            </a:r>
          </a:p>
          <a:p>
            <a:pPr marL="0" indent="0" algn="just">
              <a:buNone/>
            </a:pPr>
            <a:endParaRPr lang="en-US" dirty="0">
              <a:solidFill>
                <a:srgbClr val="002060"/>
              </a:solidFill>
            </a:endParaRPr>
          </a:p>
          <a:p>
            <a:pPr marL="0" indent="0" algn="just">
              <a:buNone/>
            </a:pPr>
            <a:r>
              <a:rPr lang="el-GR" dirty="0">
                <a:solidFill>
                  <a:srgbClr val="002060"/>
                </a:solidFill>
              </a:rPr>
              <a:t>&gt;. Επιπλέον τα δεδομένα που μετακινούνται μεταξύ των κόμβων μπορούν να χρησιμοποιηθούν άμεσα ή να μπουν σε ουρά ανάλογα με την απόφαση του κόμβου.</a:t>
            </a:r>
            <a:endParaRPr lang="en-US" dirty="0">
              <a:solidFill>
                <a:srgbClr val="002060"/>
              </a:solidFill>
            </a:endParaRPr>
          </a:p>
          <a:p>
            <a:pPr marL="0" indent="0" algn="just">
              <a:buNone/>
            </a:pPr>
            <a:r>
              <a:rPr lang="en-US" sz="2400" dirty="0">
                <a:solidFill>
                  <a:srgbClr val="002060"/>
                </a:solidFill>
              </a:rPr>
              <a:t>	</a:t>
            </a:r>
            <a:r>
              <a:rPr lang="el-GR" sz="2400" dirty="0">
                <a:solidFill>
                  <a:srgbClr val="002060"/>
                </a:solidFill>
              </a:rPr>
              <a:t> &gt;. Σε συνδυασμό τις μικρές καθυστερήσεις στην μεταφορά των </a:t>
            </a:r>
            <a:r>
              <a:rPr lang="en-US" sz="2400" dirty="0">
                <a:solidFill>
                  <a:srgbClr val="002060"/>
                </a:solidFill>
              </a:rPr>
              <a:t>	</a:t>
            </a:r>
            <a:r>
              <a:rPr lang="el-GR" sz="2400" dirty="0">
                <a:solidFill>
                  <a:srgbClr val="002060"/>
                </a:solidFill>
              </a:rPr>
              <a:t>δεδομένων καθιστά το </a:t>
            </a:r>
            <a:r>
              <a:rPr lang="en" sz="2400" dirty="0">
                <a:solidFill>
                  <a:srgbClr val="002060"/>
                </a:solidFill>
              </a:rPr>
              <a:t>Netgraph </a:t>
            </a:r>
            <a:r>
              <a:rPr lang="el-GR" sz="2400" dirty="0">
                <a:solidFill>
                  <a:srgbClr val="002060"/>
                </a:solidFill>
              </a:rPr>
              <a:t>ιδανικό για μεταφορές </a:t>
            </a:r>
            <a:r>
              <a:rPr lang="en-US" sz="2400" dirty="0">
                <a:solidFill>
                  <a:srgbClr val="002060"/>
                </a:solidFill>
              </a:rPr>
              <a:t>	</a:t>
            </a:r>
            <a:r>
              <a:rPr lang="el-GR" sz="2400" dirty="0">
                <a:solidFill>
                  <a:srgbClr val="002060"/>
                </a:solidFill>
              </a:rPr>
              <a:t>δεδομένων που </a:t>
            </a:r>
            <a:r>
              <a:rPr lang="en-US" sz="2400" dirty="0">
                <a:solidFill>
                  <a:srgbClr val="002060"/>
                </a:solidFill>
              </a:rPr>
              <a:t>	</a:t>
            </a:r>
            <a:r>
              <a:rPr lang="el-GR" sz="2400" dirty="0">
                <a:solidFill>
                  <a:srgbClr val="002060"/>
                </a:solidFill>
              </a:rPr>
              <a:t>κριτήριο είναι ο ελάχιστος δυνατός χρόνος.</a:t>
            </a:r>
          </a:p>
          <a:p>
            <a:pPr marL="0" indent="0">
              <a:buNone/>
            </a:pPr>
            <a:endParaRPr lang="el-GR" dirty="0">
              <a:solidFill>
                <a:srgbClr val="002060"/>
              </a:solidFill>
            </a:endParaRP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90486" y="6550223"/>
            <a:ext cx="480190" cy="307777"/>
          </a:xfrm>
          <a:prstGeom prst="rect">
            <a:avLst/>
          </a:prstGeom>
          <a:noFill/>
        </p:spPr>
        <p:txBody>
          <a:bodyPr wrap="square" rtlCol="0">
            <a:spAutoFit/>
          </a:bodyPr>
          <a:lstStyle/>
          <a:p>
            <a:r>
              <a:rPr lang="el-GR" sz="1400" b="1" dirty="0">
                <a:solidFill>
                  <a:schemeClr val="accent1">
                    <a:lumMod val="50000"/>
                  </a:schemeClr>
                </a:solidFill>
              </a:rPr>
              <a:t>6</a:t>
            </a: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Tree>
    <p:extLst>
      <p:ext uri="{BB962C8B-B14F-4D97-AF65-F5344CB8AC3E}">
        <p14:creationId xmlns:p14="http://schemas.microsoft.com/office/powerpoint/2010/main" val="34113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424352"/>
            <a:ext cx="10515600" cy="212944"/>
          </a:xfrm>
        </p:spPr>
        <p:txBody>
          <a:bodyPr>
            <a:noAutofit/>
          </a:bodyPr>
          <a:lstStyle/>
          <a:p>
            <a:pPr>
              <a:lnSpc>
                <a:spcPct val="150000"/>
              </a:lnSpc>
            </a:pPr>
            <a:r>
              <a:rPr lang="el-GR" sz="3200" b="1" u="sng" spc="300" dirty="0">
                <a:solidFill>
                  <a:srgbClr val="002060"/>
                </a:solidFill>
                <a:latin typeface="+mn-lt"/>
              </a:rPr>
              <a:t>Ευελιξία</a:t>
            </a:r>
            <a:endParaRPr lang="en-US" sz="3200" b="1" u="sng" spc="300" dirty="0">
              <a:solidFill>
                <a:srgbClr val="002060"/>
              </a:solidFill>
              <a:latin typeface="+mn-lt"/>
            </a:endParaRP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838200" y="637296"/>
            <a:ext cx="10515600" cy="4981903"/>
          </a:xfrm>
        </p:spPr>
        <p:txBody>
          <a:bodyPr>
            <a:normAutofit/>
          </a:bodyPr>
          <a:lstStyle/>
          <a:p>
            <a:pPr marL="0" indent="0">
              <a:buNone/>
            </a:pPr>
            <a:endParaRPr lang="el-GR" dirty="0">
              <a:solidFill>
                <a:srgbClr val="002060"/>
              </a:solidFill>
            </a:endParaRPr>
          </a:p>
          <a:p>
            <a:pPr marL="0" indent="0" algn="just">
              <a:buNone/>
            </a:pPr>
            <a:r>
              <a:rPr lang="el-GR" dirty="0">
                <a:solidFill>
                  <a:srgbClr val="002060"/>
                </a:solidFill>
              </a:rPr>
              <a:t>&gt;. Δίνεται η δυνατότητα σύνδεσης πολλών κόμβων με έναν κόμβο αλλά και η δυνατότητα αυθαίρετης διάταξη των κόμβων μεταξύ τους.</a:t>
            </a:r>
          </a:p>
          <a:p>
            <a:pPr marL="0" indent="0" algn="just">
              <a:buNone/>
            </a:pPr>
            <a:endParaRPr lang="el-GR" dirty="0">
              <a:solidFill>
                <a:srgbClr val="002060"/>
              </a:solidFill>
            </a:endParaRPr>
          </a:p>
          <a:p>
            <a:pPr marL="0" indent="0" algn="just">
              <a:buNone/>
            </a:pPr>
            <a:r>
              <a:rPr lang="el-GR" dirty="0">
                <a:solidFill>
                  <a:srgbClr val="002060"/>
                </a:solidFill>
              </a:rPr>
              <a:t>&gt;. Παρέχεται ακόμα η επιλογή στον χρήστη του συστήματος να διαμορφώνει έναν κόμβο χωρίς την ανάγκη ειδικών βοηθητικών προγραμμάτων (</a:t>
            </a:r>
            <a:r>
              <a:rPr lang="en" dirty="0">
                <a:solidFill>
                  <a:srgbClr val="002060"/>
                </a:solidFill>
              </a:rPr>
              <a:t>utilities) </a:t>
            </a:r>
            <a:r>
              <a:rPr lang="el-GR" dirty="0">
                <a:solidFill>
                  <a:srgbClr val="002060"/>
                </a:solidFill>
              </a:rPr>
              <a:t>για κάθε τύπο κόμβου, χάρη στο σύστημα διευθυνσιοδότησης του </a:t>
            </a:r>
            <a:r>
              <a:rPr lang="en-US" dirty="0">
                <a:solidFill>
                  <a:srgbClr val="002060"/>
                </a:solidFill>
              </a:rPr>
              <a:t>Netgraph</a:t>
            </a:r>
            <a:r>
              <a:rPr lang="el-GR" dirty="0">
                <a:solidFill>
                  <a:srgbClr val="002060"/>
                </a:solidFill>
              </a:rPr>
              <a:t>.</a:t>
            </a:r>
          </a:p>
          <a:p>
            <a:pPr marL="0" indent="0">
              <a:buNone/>
            </a:pPr>
            <a:endParaRPr lang="el-GR" dirty="0">
              <a:solidFill>
                <a:srgbClr val="002060"/>
              </a:solidFill>
            </a:endParaRP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90486" y="6550223"/>
            <a:ext cx="480190" cy="307777"/>
          </a:xfrm>
          <a:prstGeom prst="rect">
            <a:avLst/>
          </a:prstGeom>
          <a:noFill/>
        </p:spPr>
        <p:txBody>
          <a:bodyPr wrap="square" rtlCol="0">
            <a:spAutoFit/>
          </a:bodyPr>
          <a:lstStyle/>
          <a:p>
            <a:r>
              <a:rPr lang="el-GR" sz="1400" b="1" dirty="0">
                <a:solidFill>
                  <a:schemeClr val="accent1">
                    <a:lumMod val="50000"/>
                  </a:schemeClr>
                </a:solidFill>
              </a:rPr>
              <a:t>7</a:t>
            </a: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Tree>
    <p:extLst>
      <p:ext uri="{BB962C8B-B14F-4D97-AF65-F5344CB8AC3E}">
        <p14:creationId xmlns:p14="http://schemas.microsoft.com/office/powerpoint/2010/main" val="630709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7BA138D-15D9-F321-9502-D866A1AB20E6}"/>
              </a:ext>
            </a:extLst>
          </p:cNvPr>
          <p:cNvSpPr>
            <a:spLocks noGrp="1"/>
          </p:cNvSpPr>
          <p:nvPr>
            <p:ph type="title"/>
          </p:nvPr>
        </p:nvSpPr>
        <p:spPr>
          <a:xfrm>
            <a:off x="838200" y="424352"/>
            <a:ext cx="10515600" cy="212944"/>
          </a:xfrm>
        </p:spPr>
        <p:txBody>
          <a:bodyPr>
            <a:noAutofit/>
          </a:bodyPr>
          <a:lstStyle/>
          <a:p>
            <a:pPr>
              <a:lnSpc>
                <a:spcPct val="150000"/>
              </a:lnSpc>
            </a:pPr>
            <a:r>
              <a:rPr lang="el-GR" sz="3200" b="1" u="sng" spc="300" dirty="0" err="1">
                <a:solidFill>
                  <a:srgbClr val="002060"/>
                </a:solidFill>
                <a:latin typeface="+mn-lt"/>
              </a:rPr>
              <a:t>Βασικ</a:t>
            </a:r>
            <a:r>
              <a:rPr lang="en-US" sz="3200" b="1" u="sng" spc="300" dirty="0" err="1">
                <a:solidFill>
                  <a:srgbClr val="002060"/>
                </a:solidFill>
                <a:latin typeface="+mn-lt"/>
              </a:rPr>
              <a:t>έ</a:t>
            </a:r>
            <a:r>
              <a:rPr lang="el-GR" sz="3200" b="1" u="sng" spc="300" dirty="0">
                <a:solidFill>
                  <a:srgbClr val="002060"/>
                </a:solidFill>
                <a:latin typeface="+mn-lt"/>
              </a:rPr>
              <a:t>ς δομές</a:t>
            </a:r>
          </a:p>
        </p:txBody>
      </p:sp>
      <p:sp>
        <p:nvSpPr>
          <p:cNvPr id="3" name="Θέση περιεχομένου 2">
            <a:extLst>
              <a:ext uri="{FF2B5EF4-FFF2-40B4-BE49-F238E27FC236}">
                <a16:creationId xmlns:a16="http://schemas.microsoft.com/office/drawing/2014/main" id="{D89CAF35-DE35-32BE-C92F-4405A026A2D1}"/>
              </a:ext>
            </a:extLst>
          </p:cNvPr>
          <p:cNvSpPr>
            <a:spLocks noGrp="1"/>
          </p:cNvSpPr>
          <p:nvPr>
            <p:ph idx="1"/>
          </p:nvPr>
        </p:nvSpPr>
        <p:spPr>
          <a:xfrm>
            <a:off x="838199" y="1062167"/>
            <a:ext cx="10515600" cy="2073706"/>
          </a:xfrm>
        </p:spPr>
        <p:txBody>
          <a:bodyPr>
            <a:normAutofit/>
          </a:bodyPr>
          <a:lstStyle/>
          <a:p>
            <a:pPr marL="0" indent="0" algn="just">
              <a:buNone/>
            </a:pPr>
            <a:r>
              <a:rPr lang="el-GR" dirty="0">
                <a:solidFill>
                  <a:srgbClr val="002060"/>
                </a:solidFill>
              </a:rPr>
              <a:t>&gt;.Για την επίτευξη των εκάστοτε λειτουργιών, το</a:t>
            </a:r>
            <a:r>
              <a:rPr lang="en-US" dirty="0">
                <a:solidFill>
                  <a:srgbClr val="002060"/>
                </a:solidFill>
              </a:rPr>
              <a:t> Netgraph</a:t>
            </a:r>
            <a:r>
              <a:rPr lang="el-GR" dirty="0">
                <a:solidFill>
                  <a:srgbClr val="002060"/>
                </a:solidFill>
              </a:rPr>
              <a:t> χρησιμοποιεί ορισμένες δομές οι οποίες συνεργάζονται μεταξύ τους. Είναι σαν τα θεμέλια πάνω στα οποία χτίζεται όλο το σύστημα και βοηθάνε να δουλεύει σωστά το </a:t>
            </a:r>
            <a:r>
              <a:rPr lang="en" dirty="0">
                <a:solidFill>
                  <a:srgbClr val="002060"/>
                </a:solidFill>
              </a:rPr>
              <a:t>Netgraph</a:t>
            </a:r>
            <a:r>
              <a:rPr lang="en-US" dirty="0">
                <a:solidFill>
                  <a:srgbClr val="002060"/>
                </a:solidFill>
              </a:rPr>
              <a:t>.</a:t>
            </a:r>
            <a:r>
              <a:rPr lang="el-GR" dirty="0">
                <a:solidFill>
                  <a:srgbClr val="002060"/>
                </a:solidFill>
              </a:rPr>
              <a:t> Οι βασικότερες δομές είναι οι εξής:</a:t>
            </a:r>
          </a:p>
          <a:p>
            <a:pPr marL="0" indent="0">
              <a:buNone/>
            </a:pPr>
            <a:endParaRPr lang="el-GR" dirty="0">
              <a:solidFill>
                <a:srgbClr val="002060"/>
              </a:solidFill>
            </a:endParaRPr>
          </a:p>
        </p:txBody>
      </p:sp>
      <p:sp>
        <p:nvSpPr>
          <p:cNvPr id="4" name="Rectangle 17">
            <a:extLst>
              <a:ext uri="{FF2B5EF4-FFF2-40B4-BE49-F238E27FC236}">
                <a16:creationId xmlns:a16="http://schemas.microsoft.com/office/drawing/2014/main" id="{508A7457-7708-D3C0-568B-960886F410F5}"/>
              </a:ext>
            </a:extLst>
          </p:cNvPr>
          <p:cNvSpPr>
            <a:spLocks noChangeArrowheads="1"/>
          </p:cNvSpPr>
          <p:nvPr/>
        </p:nvSpPr>
        <p:spPr bwMode="auto">
          <a:xfrm rot="5400000">
            <a:off x="5736404" y="756471"/>
            <a:ext cx="365126" cy="11837934"/>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6" name="TextBox 5">
            <a:extLst>
              <a:ext uri="{FF2B5EF4-FFF2-40B4-BE49-F238E27FC236}">
                <a16:creationId xmlns:a16="http://schemas.microsoft.com/office/drawing/2014/main" id="{4408B289-0C21-113C-43AE-7208ABE84625}"/>
              </a:ext>
            </a:extLst>
          </p:cNvPr>
          <p:cNvSpPr txBox="1"/>
          <p:nvPr/>
        </p:nvSpPr>
        <p:spPr>
          <a:xfrm>
            <a:off x="11890486" y="6550223"/>
            <a:ext cx="480190" cy="307777"/>
          </a:xfrm>
          <a:prstGeom prst="rect">
            <a:avLst/>
          </a:prstGeom>
          <a:noFill/>
        </p:spPr>
        <p:txBody>
          <a:bodyPr wrap="square" rtlCol="0">
            <a:spAutoFit/>
          </a:bodyPr>
          <a:lstStyle/>
          <a:p>
            <a:r>
              <a:rPr lang="el-GR" sz="1400" b="1" dirty="0">
                <a:solidFill>
                  <a:schemeClr val="accent1">
                    <a:lumMod val="50000"/>
                  </a:schemeClr>
                </a:solidFill>
              </a:rPr>
              <a:t>8</a:t>
            </a:r>
          </a:p>
        </p:txBody>
      </p:sp>
      <p:sp>
        <p:nvSpPr>
          <p:cNvPr id="7" name="Rectangle 17">
            <a:extLst>
              <a:ext uri="{FF2B5EF4-FFF2-40B4-BE49-F238E27FC236}">
                <a16:creationId xmlns:a16="http://schemas.microsoft.com/office/drawing/2014/main" id="{4147EDC7-B34E-9C98-3ACF-F31DBB2F5B0B}"/>
              </a:ext>
            </a:extLst>
          </p:cNvPr>
          <p:cNvSpPr>
            <a:spLocks noChangeArrowheads="1"/>
          </p:cNvSpPr>
          <p:nvPr/>
        </p:nvSpPr>
        <p:spPr bwMode="auto">
          <a:xfrm>
            <a:off x="11837934" y="0"/>
            <a:ext cx="365126" cy="6492875"/>
          </a:xfrm>
          <a:prstGeom prst="rect">
            <a:avLst/>
          </a:prstGeom>
          <a:gradFill flip="none" rotWithShape="1">
            <a:gsLst>
              <a:gs pos="63000">
                <a:schemeClr val="accent1">
                  <a:lumMod val="50000"/>
                </a:schemeClr>
              </a:gs>
              <a:gs pos="0">
                <a:schemeClr val="accent1">
                  <a:lumMod val="50000"/>
                </a:schemeClr>
              </a:gs>
              <a:gs pos="23000">
                <a:schemeClr val="accent1">
                  <a:lumMod val="89000"/>
                </a:schemeClr>
              </a:gs>
              <a:gs pos="69000">
                <a:schemeClr val="accent1">
                  <a:lumMod val="75000"/>
                </a:schemeClr>
              </a:gs>
              <a:gs pos="97000">
                <a:schemeClr val="accent1">
                  <a:lumMod val="70000"/>
                </a:schemeClr>
              </a:gs>
            </a:gsLst>
            <a:path path="circle">
              <a:fillToRect l="100000" t="100000"/>
            </a:path>
            <a:tileRect r="-100000" b="-100000"/>
          </a:gradFill>
          <a:ln>
            <a:noFill/>
          </a:ln>
        </p:spPr>
        <p:txBody>
          <a:bodyPr vert="horz" wrap="square" lIns="91440" tIns="45720" rIns="91440" bIns="45720" numCol="1" anchor="t" anchorCtr="0" compatLnSpc="1">
            <a:prstTxWarp prst="textNoShape">
              <a:avLst/>
            </a:prstTxWarp>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l-GR" dirty="0"/>
          </a:p>
        </p:txBody>
      </p:sp>
      <p:sp>
        <p:nvSpPr>
          <p:cNvPr id="5" name="Ορθογώνιο: Στρογγύλεμα γωνιών 4">
            <a:extLst>
              <a:ext uri="{FF2B5EF4-FFF2-40B4-BE49-F238E27FC236}">
                <a16:creationId xmlns:a16="http://schemas.microsoft.com/office/drawing/2014/main" id="{955A1B27-786D-ED4D-9CDA-E496713E4F7F}"/>
              </a:ext>
            </a:extLst>
          </p:cNvPr>
          <p:cNvSpPr/>
          <p:nvPr/>
        </p:nvSpPr>
        <p:spPr>
          <a:xfrm>
            <a:off x="4900935" y="4049755"/>
            <a:ext cx="1124961" cy="640080"/>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b="1" dirty="0">
                <a:solidFill>
                  <a:schemeClr val="bg1"/>
                </a:solidFill>
              </a:rPr>
              <a:t>Κόμβος</a:t>
            </a:r>
            <a:endParaRPr lang="el-GR" dirty="0">
              <a:solidFill>
                <a:schemeClr val="bg1"/>
              </a:solidFill>
            </a:endParaRPr>
          </a:p>
        </p:txBody>
      </p:sp>
      <p:sp>
        <p:nvSpPr>
          <p:cNvPr id="8" name="Ορθογώνιο: Στρογγύλεμα γωνιών 7">
            <a:extLst>
              <a:ext uri="{FF2B5EF4-FFF2-40B4-BE49-F238E27FC236}">
                <a16:creationId xmlns:a16="http://schemas.microsoft.com/office/drawing/2014/main" id="{EC8A331A-E8F7-2773-3A4F-E3CA2A8C2C56}"/>
              </a:ext>
            </a:extLst>
          </p:cNvPr>
          <p:cNvSpPr/>
          <p:nvPr/>
        </p:nvSpPr>
        <p:spPr>
          <a:xfrm>
            <a:off x="9007866" y="4049755"/>
            <a:ext cx="1124961" cy="640080"/>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b="1" dirty="0">
                <a:solidFill>
                  <a:schemeClr val="bg1"/>
                </a:solidFill>
              </a:rPr>
              <a:t>Κόμβος</a:t>
            </a:r>
            <a:endParaRPr lang="el-GR" dirty="0">
              <a:solidFill>
                <a:schemeClr val="bg1"/>
              </a:solidFill>
            </a:endParaRPr>
          </a:p>
        </p:txBody>
      </p:sp>
      <p:sp>
        <p:nvSpPr>
          <p:cNvPr id="9" name="Ίσο 8">
            <a:extLst>
              <a:ext uri="{FF2B5EF4-FFF2-40B4-BE49-F238E27FC236}">
                <a16:creationId xmlns:a16="http://schemas.microsoft.com/office/drawing/2014/main" id="{267662BE-DFFB-7A0C-EDBB-F083C0AE9987}"/>
              </a:ext>
            </a:extLst>
          </p:cNvPr>
          <p:cNvSpPr/>
          <p:nvPr/>
        </p:nvSpPr>
        <p:spPr>
          <a:xfrm>
            <a:off x="5477256" y="4123425"/>
            <a:ext cx="4079250" cy="492739"/>
          </a:xfrm>
          <a:prstGeom prst="mathEqual">
            <a:avLst>
              <a:gd name="adj1" fmla="val 23520"/>
              <a:gd name="adj2" fmla="val 52960"/>
            </a:avLst>
          </a:prstGeom>
          <a:solidFill>
            <a:schemeClr val="bg1"/>
          </a:solidFill>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solidFill>
                <a:schemeClr val="tx1"/>
              </a:solidFill>
            </a:endParaRPr>
          </a:p>
        </p:txBody>
      </p:sp>
      <p:sp>
        <p:nvSpPr>
          <p:cNvPr id="10" name="TextBox 9">
            <a:extLst>
              <a:ext uri="{FF2B5EF4-FFF2-40B4-BE49-F238E27FC236}">
                <a16:creationId xmlns:a16="http://schemas.microsoft.com/office/drawing/2014/main" id="{177B8F0F-CA15-6414-7CCE-435A0353C49E}"/>
              </a:ext>
            </a:extLst>
          </p:cNvPr>
          <p:cNvSpPr txBox="1"/>
          <p:nvPr/>
        </p:nvSpPr>
        <p:spPr>
          <a:xfrm>
            <a:off x="6899148" y="4185128"/>
            <a:ext cx="1124960" cy="369332"/>
          </a:xfrm>
          <a:prstGeom prst="rect">
            <a:avLst/>
          </a:prstGeom>
          <a:noFill/>
        </p:spPr>
        <p:txBody>
          <a:bodyPr wrap="square" rtlCol="0">
            <a:spAutoFit/>
          </a:bodyPr>
          <a:lstStyle/>
          <a:p>
            <a:r>
              <a:rPr lang="el-GR" b="1" dirty="0">
                <a:solidFill>
                  <a:srgbClr val="002060"/>
                </a:solidFill>
              </a:rPr>
              <a:t>Άγκιστρο</a:t>
            </a:r>
          </a:p>
        </p:txBody>
      </p:sp>
      <p:sp>
        <p:nvSpPr>
          <p:cNvPr id="11" name="Φυσαλίδα σκέψης: Σύννεφο 10">
            <a:extLst>
              <a:ext uri="{FF2B5EF4-FFF2-40B4-BE49-F238E27FC236}">
                <a16:creationId xmlns:a16="http://schemas.microsoft.com/office/drawing/2014/main" id="{89647A00-9C57-B487-9F6F-1C4091B528EA}"/>
              </a:ext>
            </a:extLst>
          </p:cNvPr>
          <p:cNvSpPr/>
          <p:nvPr/>
        </p:nvSpPr>
        <p:spPr>
          <a:xfrm>
            <a:off x="9556506" y="3209544"/>
            <a:ext cx="1553454" cy="539496"/>
          </a:xfrm>
          <a:prstGeom prst="cloudCallout">
            <a:avLst>
              <a:gd name="adj1" fmla="val -58828"/>
              <a:gd name="adj2" fmla="val 88140"/>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b="1" dirty="0">
                <a:solidFill>
                  <a:srgbClr val="002060"/>
                </a:solidFill>
              </a:rPr>
              <a:t>Μήνυμα</a:t>
            </a:r>
          </a:p>
        </p:txBody>
      </p:sp>
      <p:sp>
        <p:nvSpPr>
          <p:cNvPr id="12" name="Φυσαλίδα σκέψης: Σύννεφο 11">
            <a:extLst>
              <a:ext uri="{FF2B5EF4-FFF2-40B4-BE49-F238E27FC236}">
                <a16:creationId xmlns:a16="http://schemas.microsoft.com/office/drawing/2014/main" id="{FD33B724-DA0E-DB6D-22E9-D2CD423F01AA}"/>
              </a:ext>
            </a:extLst>
          </p:cNvPr>
          <p:cNvSpPr/>
          <p:nvPr/>
        </p:nvSpPr>
        <p:spPr>
          <a:xfrm>
            <a:off x="4124208" y="3159252"/>
            <a:ext cx="1553454" cy="539496"/>
          </a:xfrm>
          <a:prstGeom prst="cloudCallout">
            <a:avLst>
              <a:gd name="adj1" fmla="val 45359"/>
              <a:gd name="adj2" fmla="val 103394"/>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b="1" dirty="0">
                <a:solidFill>
                  <a:srgbClr val="002060"/>
                </a:solidFill>
              </a:rPr>
              <a:t>Μήνυμα</a:t>
            </a:r>
          </a:p>
        </p:txBody>
      </p:sp>
      <p:graphicFrame>
        <p:nvGraphicFramePr>
          <p:cNvPr id="16" name="Διάγραμμα 15">
            <a:extLst>
              <a:ext uri="{FF2B5EF4-FFF2-40B4-BE49-F238E27FC236}">
                <a16:creationId xmlns:a16="http://schemas.microsoft.com/office/drawing/2014/main" id="{A0D949DD-A8A5-D7B1-1B64-32726CA413F2}"/>
              </a:ext>
            </a:extLst>
          </p:cNvPr>
          <p:cNvGraphicFramePr/>
          <p:nvPr>
            <p:extLst>
              <p:ext uri="{D42A27DB-BD31-4B8C-83A1-F6EECF244321}">
                <p14:modId xmlns:p14="http://schemas.microsoft.com/office/powerpoint/2010/main" val="2880259525"/>
              </p:ext>
            </p:extLst>
          </p:nvPr>
        </p:nvGraphicFramePr>
        <p:xfrm>
          <a:off x="838199" y="2980944"/>
          <a:ext cx="3189483" cy="3081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2201733"/>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4477</TotalTime>
  <Words>2913</Words>
  <Application>Microsoft Macintosh PowerPoint</Application>
  <PresentationFormat>Ευρεία οθόνη</PresentationFormat>
  <Paragraphs>312</Paragraphs>
  <Slides>31</Slides>
  <Notes>8</Notes>
  <HiddenSlides>0</HiddenSlides>
  <MMClips>0</MMClips>
  <ScaleCrop>false</ScaleCrop>
  <HeadingPairs>
    <vt:vector size="6" baseType="variant">
      <vt:variant>
        <vt:lpstr>Γραμματοσειρές που χρησιμοποιούνται</vt:lpstr>
      </vt:variant>
      <vt:variant>
        <vt:i4>8</vt:i4>
      </vt:variant>
      <vt:variant>
        <vt:lpstr>Θέμα</vt:lpstr>
      </vt:variant>
      <vt:variant>
        <vt:i4>1</vt:i4>
      </vt:variant>
      <vt:variant>
        <vt:lpstr>Τίτλοι διαφανειών</vt:lpstr>
      </vt:variant>
      <vt:variant>
        <vt:i4>31</vt:i4>
      </vt:variant>
    </vt:vector>
  </HeadingPairs>
  <TitlesOfParts>
    <vt:vector size="40" baseType="lpstr">
      <vt:lpstr>Arial</vt:lpstr>
      <vt:lpstr>Calibri</vt:lpstr>
      <vt:lpstr>Calibri Light</vt:lpstr>
      <vt:lpstr>Cambria</vt:lpstr>
      <vt:lpstr>Consolas</vt:lpstr>
      <vt:lpstr>Courier New</vt:lpstr>
      <vt:lpstr>Garamond</vt:lpstr>
      <vt:lpstr>Söhne</vt:lpstr>
      <vt:lpstr>Θέμα του Office</vt:lpstr>
      <vt:lpstr>Παρουσίαση του PowerPoint</vt:lpstr>
      <vt:lpstr>Περιεχόμενα Παρουσίασης</vt:lpstr>
      <vt:lpstr>Tι είναι το Νetgraph?</vt:lpstr>
      <vt:lpstr>Στόχοι και πλεονεκτήματα του Νetgraph</vt:lpstr>
      <vt:lpstr>Ταχύτητα</vt:lpstr>
      <vt:lpstr>Ταχύτητα</vt:lpstr>
      <vt:lpstr> Μεγάλη διαχείριση λειτουργιών  </vt:lpstr>
      <vt:lpstr>Ευελιξία</vt:lpstr>
      <vt:lpstr>Βασικές δομές</vt:lpstr>
      <vt:lpstr>Κόμβοι</vt:lpstr>
      <vt:lpstr>Άγκιστρα</vt:lpstr>
      <vt:lpstr>Μηνύματα ελέγχου</vt:lpstr>
      <vt:lpstr>Eγκατάσταση και χρήση του Netgraph</vt:lpstr>
      <vt:lpstr>Eγκατάσταση και χρήση του Netgraph</vt:lpstr>
      <vt:lpstr>ngctl</vt:lpstr>
      <vt:lpstr>Δημιουργία κόμβου στο Netgraph</vt:lpstr>
      <vt:lpstr>struct ng_type</vt:lpstr>
      <vt:lpstr>NETGRAPH_INIT</vt:lpstr>
      <vt:lpstr>Διασύνδεση οντοτήτων  </vt:lpstr>
      <vt:lpstr>Περιγραφή διασύνδεσης οντοτήτων </vt:lpstr>
      <vt:lpstr>Ροή πακέτων δεδομένων</vt:lpstr>
      <vt:lpstr>Ροή πακέτων δεδομένων</vt:lpstr>
      <vt:lpstr>Εγκατάσταση κόμβου στο Netgraph</vt:lpstr>
      <vt:lpstr>Εγκατάσταση κόμβου στο Netgraph</vt:lpstr>
      <vt:lpstr>Εγκατάσταση κόμβου στο Netgraph</vt:lpstr>
      <vt:lpstr>Kόμβος triple_tee </vt:lpstr>
      <vt:lpstr>Kόμβος triple_tee </vt:lpstr>
      <vt:lpstr>Kόμβος triple_tee </vt:lpstr>
      <vt:lpstr>Kόμβος triple_tee </vt:lpstr>
      <vt:lpstr>Παρουσίαση του PowerPoint</vt:lpstr>
      <vt:lpstr> ΣΑΣ ΕΥΧΑΡΙΣΤΩ ΠΟΛΎ ΑΠΟΡΙΕΣ?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THEOCHARIS KAZAKIDIS</dc:creator>
  <cp:lastModifiedBy>THEOCHARIS KAZAKIDIS</cp:lastModifiedBy>
  <cp:revision>39</cp:revision>
  <dcterms:created xsi:type="dcterms:W3CDTF">2024-03-18T22:27:30Z</dcterms:created>
  <dcterms:modified xsi:type="dcterms:W3CDTF">2024-07-12T14:03:08Z</dcterms:modified>
</cp:coreProperties>
</file>