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65" r:id="rId7"/>
    <p:sldId id="277" r:id="rId8"/>
    <p:sldId id="278" r:id="rId9"/>
    <p:sldId id="287" r:id="rId10"/>
    <p:sldId id="288" r:id="rId11"/>
    <p:sldId id="289" r:id="rId12"/>
    <p:sldId id="267" r:id="rId13"/>
    <p:sldId id="280" r:id="rId14"/>
    <p:sldId id="274" r:id="rId15"/>
    <p:sldId id="281" r:id="rId16"/>
    <p:sldId id="282" r:id="rId17"/>
    <p:sldId id="283" r:id="rId18"/>
    <p:sldId id="284" r:id="rId19"/>
    <p:sldId id="285" r:id="rId20"/>
    <p:sldId id="286" r:id="rId21"/>
    <p:sldId id="275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>
      <p:cViewPr varScale="1">
        <p:scale>
          <a:sx n="72" d="100"/>
          <a:sy n="72" d="100"/>
        </p:scale>
        <p:origin x="61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29/06/2020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29/06/2020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3372" y="3068960"/>
            <a:ext cx="11305256" cy="1711037"/>
          </a:xfrm>
        </p:spPr>
        <p:txBody>
          <a:bodyPr rtlCol="0"/>
          <a:lstStyle/>
          <a:p>
            <a:pPr rtl="0"/>
            <a:r>
              <a:rPr lang="pt-BR" dirty="0" err="1"/>
              <a:t>CadVet</a:t>
            </a:r>
            <a:r>
              <a:rPr lang="pt-BR" dirty="0"/>
              <a:t> – Cadastro de Clientes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3372" y="4941168"/>
            <a:ext cx="10058400" cy="685800"/>
          </a:xfrm>
        </p:spPr>
        <p:txBody>
          <a:bodyPr rtlCol="0"/>
          <a:lstStyle/>
          <a:p>
            <a:pPr rtl="0"/>
            <a:r>
              <a:rPr lang="pt-BR" dirty="0"/>
              <a:t>Sistema de cadastro de clientes para clínica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pPr rtl="0"/>
            <a:r>
              <a:rPr lang="pt-BR" dirty="0"/>
              <a:t>Regras de negócio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046146C-A3DE-4B5E-8BE0-150A11978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68752"/>
              </p:ext>
            </p:extLst>
          </p:nvPr>
        </p:nvGraphicFramePr>
        <p:xfrm>
          <a:off x="407368" y="1280120"/>
          <a:ext cx="1137726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6312824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48102013"/>
                    </a:ext>
                  </a:extLst>
                </a:gridCol>
                <a:gridCol w="9937103">
                  <a:extLst>
                    <a:ext uri="{9D8B030D-6E8A-4147-A177-3AD203B41FA5}">
                      <a16:colId xmlns:a16="http://schemas.microsoft.com/office/drawing/2014/main" val="3134183428"/>
                    </a:ext>
                  </a:extLst>
                </a:gridCol>
              </a:tblGrid>
              <a:tr h="128136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Cód.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Ref.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RN1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RQ1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O cadastro de clientes somente poderá ser acessado por usuário que tiverem permissão previamente concedida no cadastro de Regras de Acesso.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extLst>
                  <a:ext uri="{0D108BD9-81ED-4DB2-BD59-A6C34878D82A}">
                    <a16:rowId xmlns:a16="http://schemas.microsoft.com/office/drawing/2014/main" val="286614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RN2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RQ3, RQ4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Disponibilidade dos dados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Atualmente os dados devem ser gravados e exibidos em tempo real para todos usuários, que tiverem permissão, do sistema.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extLst>
                  <a:ext uri="{0D108BD9-81ED-4DB2-BD59-A6C34878D82A}">
                    <a16:rowId xmlns:a16="http://schemas.microsoft.com/office/drawing/2014/main" val="67165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RN3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RQ2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Valor do Indicador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Os dados que devem ser obtidos são: Nome Completo do Cliente, Data de Nascimento, Estado Civil e Observações Gerais.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extLst>
                  <a:ext uri="{0D108BD9-81ED-4DB2-BD59-A6C34878D82A}">
                    <a16:rowId xmlns:a16="http://schemas.microsoft.com/office/drawing/2014/main" val="345547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RN4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RQ7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Dados do Log – Inclusão, Alteração e Exclusão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Nome do Cliente, data de Nascimento Estado Civil, Observações e hora da alteração (RN3)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extLst>
                  <a:ext uri="{0D108BD9-81ED-4DB2-BD59-A6C34878D82A}">
                    <a16:rowId xmlns:a16="http://schemas.microsoft.com/office/drawing/2014/main" val="309703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RN5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RQ2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Tipos de valor dos campos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Nome do Cliente: </a:t>
                      </a:r>
                      <a:r>
                        <a:rPr lang="pt-BR" sz="1500" b="0" i="0" u="none" strike="noStrike" dirty="0" err="1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Varchar</a:t>
                      </a: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(100);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Data de Nascimento: Date;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Estado Civil: </a:t>
                      </a:r>
                      <a:r>
                        <a:rPr lang="pt-BR" sz="1500" b="0" i="0" u="none" strike="noStrike" dirty="0" err="1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Integer</a:t>
                      </a: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;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Observações: </a:t>
                      </a:r>
                      <a:r>
                        <a:rPr lang="pt-BR" sz="1500" b="0" i="0" u="none" strike="noStrike" dirty="0" err="1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Text</a:t>
                      </a: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;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extLst>
                  <a:ext uri="{0D108BD9-81ED-4DB2-BD59-A6C34878D82A}">
                    <a16:rowId xmlns:a16="http://schemas.microsoft.com/office/drawing/2014/main" val="602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RN6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RQ1, RQ4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Disponibilidade dos dados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 dirty="0">
                          <a:solidFill>
                            <a:srgbClr val="00000A"/>
                          </a:solidFill>
                          <a:effectLst/>
                          <a:latin typeface="+mj-lt"/>
                        </a:rPr>
                        <a:t>Atualmente os dados devem ser transmitidos em tempo real para o banco de dados. Eles devem estar disponíveis em formato de base de dados.</a:t>
                      </a:r>
                      <a:endParaRPr lang="pt-BR" sz="1500" dirty="0">
                        <a:effectLst/>
                        <a:latin typeface="+mj-lt"/>
                      </a:endParaRPr>
                    </a:p>
                  </a:txBody>
                  <a:tcPr marL="65405" marR="68580" anchor="ctr"/>
                </a:tc>
                <a:extLst>
                  <a:ext uri="{0D108BD9-81ED-4DB2-BD59-A6C34878D82A}">
                    <a16:rowId xmlns:a16="http://schemas.microsoft.com/office/drawing/2014/main" val="194302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BA66E56-90FE-4366-A89C-54354531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r>
              <a:rPr lang="pt-BR" dirty="0"/>
              <a:t>Análise de Ponto de Função 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6A3CDD9B-D88B-479C-A311-67E393FE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3736"/>
              </p:ext>
            </p:extLst>
          </p:nvPr>
        </p:nvGraphicFramePr>
        <p:xfrm>
          <a:off x="781607" y="123597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1482124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Tipo de contagem - Projeto de desenvolvimento (atributos)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60099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Cadastro de Clientes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65985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Nome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37879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 de Nascimento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47110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Estado civil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78678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Observações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992572054"/>
                  </a:ext>
                </a:extLst>
              </a:tr>
            </a:tbl>
          </a:graphicData>
        </a:graphic>
      </p:graphicFrame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13F38CB7-D4B3-4015-8870-E6E7542C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03341"/>
              </p:ext>
            </p:extLst>
          </p:nvPr>
        </p:nvGraphicFramePr>
        <p:xfrm>
          <a:off x="781604" y="3864289"/>
          <a:ext cx="8128002" cy="1757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2996988"/>
                    </a:ext>
                  </a:extLst>
                </a:gridCol>
                <a:gridCol w="1007398">
                  <a:extLst>
                    <a:ext uri="{9D8B030D-6E8A-4147-A177-3AD203B41FA5}">
                      <a16:colId xmlns:a16="http://schemas.microsoft.com/office/drawing/2014/main" val="4851147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091175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4603747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155279109"/>
                    </a:ext>
                  </a:extLst>
                </a:gridCol>
                <a:gridCol w="2309553">
                  <a:extLst>
                    <a:ext uri="{9D8B030D-6E8A-4147-A177-3AD203B41FA5}">
                      <a16:colId xmlns:a16="http://schemas.microsoft.com/office/drawing/2014/main" val="384556936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TIPO DE FUNÇÃO POR DADOS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Descrição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TD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COMPLEXIDADE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CONTRIBUIÇÃO PF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69605083"/>
                  </a:ext>
                </a:extLst>
              </a:tr>
              <a:tr h="41661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CLIENTE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ALI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977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gridSpan="4">
                  <a:txBody>
                    <a:bodyPr/>
                    <a:lstStyle/>
                    <a:p>
                      <a:pPr fontAlgn="b"/>
                      <a:br>
                        <a:rPr lang="pt-BR" sz="1800" dirty="0">
                          <a:effectLst/>
                          <a:latin typeface="+mj-lt"/>
                        </a:rPr>
                      </a:b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63856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BA66E56-90FE-4366-A89C-54354531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r>
              <a:rPr lang="pt-BR" dirty="0"/>
              <a:t>Análise de Ponto de Função 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2442C37-CB20-4795-B178-4B9DA9E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67936"/>
              </p:ext>
            </p:extLst>
          </p:nvPr>
        </p:nvGraphicFramePr>
        <p:xfrm>
          <a:off x="781607" y="1484784"/>
          <a:ext cx="650240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353407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95861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7321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373012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Tabela de Complexidade TDXTR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4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br>
                        <a:rPr lang="pt-BR" sz="1800" dirty="0">
                          <a:effectLst/>
                          <a:latin typeface="+mj-lt"/>
                        </a:rPr>
                      </a:b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1-19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20-50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&gt;50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46530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27828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2-5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6142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432723468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EA670A67-C288-4189-B783-36502E37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18330"/>
              </p:ext>
            </p:extLst>
          </p:nvPr>
        </p:nvGraphicFramePr>
        <p:xfrm>
          <a:off x="770555" y="4124176"/>
          <a:ext cx="8128000" cy="201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093">
                  <a:extLst>
                    <a:ext uri="{9D8B030D-6E8A-4147-A177-3AD203B41FA5}">
                      <a16:colId xmlns:a16="http://schemas.microsoft.com/office/drawing/2014/main" val="213428060"/>
                    </a:ext>
                  </a:extLst>
                </a:gridCol>
                <a:gridCol w="1906907">
                  <a:extLst>
                    <a:ext uri="{9D8B030D-6E8A-4147-A177-3AD203B41FA5}">
                      <a16:colId xmlns:a16="http://schemas.microsoft.com/office/drawing/2014/main" val="35356852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964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916993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Tabela de Contribuição de TIPO DE DADOS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59774"/>
                  </a:ext>
                </a:extLst>
              </a:tr>
              <a:tr h="44615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 de Função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02794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Arquivo Lógico Interno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PF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36900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Arquivo Lógico Externo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PF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PF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45371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BA66E56-90FE-4366-A89C-54354531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r>
              <a:rPr lang="pt-BR" dirty="0"/>
              <a:t>Análise de Ponto de Função 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3A212E9-9CEF-493F-95AA-D23007837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94816"/>
              </p:ext>
            </p:extLst>
          </p:nvPr>
        </p:nvGraphicFramePr>
        <p:xfrm>
          <a:off x="673198" y="1268760"/>
          <a:ext cx="10751394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498">
                  <a:extLst>
                    <a:ext uri="{9D8B030D-6E8A-4147-A177-3AD203B41FA5}">
                      <a16:colId xmlns:a16="http://schemas.microsoft.com/office/drawing/2014/main" val="312392775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36245974"/>
                    </a:ext>
                  </a:extLst>
                </a:gridCol>
                <a:gridCol w="1249039">
                  <a:extLst>
                    <a:ext uri="{9D8B030D-6E8A-4147-A177-3AD203B41FA5}">
                      <a16:colId xmlns:a16="http://schemas.microsoft.com/office/drawing/2014/main" val="278775680"/>
                    </a:ext>
                  </a:extLst>
                </a:gridCol>
                <a:gridCol w="1791899">
                  <a:extLst>
                    <a:ext uri="{9D8B030D-6E8A-4147-A177-3AD203B41FA5}">
                      <a16:colId xmlns:a16="http://schemas.microsoft.com/office/drawing/2014/main" val="2629418170"/>
                    </a:ext>
                  </a:extLst>
                </a:gridCol>
                <a:gridCol w="1791899">
                  <a:extLst>
                    <a:ext uri="{9D8B030D-6E8A-4147-A177-3AD203B41FA5}">
                      <a16:colId xmlns:a16="http://schemas.microsoft.com/office/drawing/2014/main" val="2804574187"/>
                    </a:ext>
                  </a:extLst>
                </a:gridCol>
                <a:gridCol w="1791899">
                  <a:extLst>
                    <a:ext uri="{9D8B030D-6E8A-4147-A177-3AD203B41FA5}">
                      <a16:colId xmlns:a16="http://schemas.microsoft.com/office/drawing/2014/main" val="333573731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TIPO DE FUNÇÃO POR TRANSAÇÃO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9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DESCRIÇÃO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TD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COMPLEXIDADE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CONTRIBUIÇÃO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14162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INCLUIR CLIENTES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051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ALTERAR CLIENTES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8306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CONSULTAR CLIENTE POR NOME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7196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CONSULTAR CLIENTE POR CÓDIGO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1726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EXCLUIR CLIENTE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0041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gridSpan="4">
                  <a:txBody>
                    <a:bodyPr/>
                    <a:lstStyle/>
                    <a:p>
                      <a:pPr fontAlgn="b"/>
                      <a:br>
                        <a:rPr lang="pt-BR" sz="1800">
                          <a:effectLst/>
                          <a:latin typeface="+mj-lt"/>
                        </a:rPr>
                      </a:b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91285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3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BA66E56-90FE-4366-A89C-54354531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r>
              <a:rPr lang="pt-BR" dirty="0"/>
              <a:t>Análise de Ponto de Função 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A69DDED-AFD1-474D-856C-8665F0722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28152"/>
              </p:ext>
            </p:extLst>
          </p:nvPr>
        </p:nvGraphicFramePr>
        <p:xfrm>
          <a:off x="781607" y="141277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52065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88016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350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608231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CONTAR POR FUNÇÕES POR TIPO TRANSAÇÃO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967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TABELA COMPLEXIDADE ENTRADA EXTERNA (EE)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771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ARQUIVOS REFERENCIADOS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ctr"/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 DE DADOS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110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5-15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&gt;15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85422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6046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600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993516271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7B48CEC-62D9-4F37-8F44-B752FC679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50608"/>
              </p:ext>
            </p:extLst>
          </p:nvPr>
        </p:nvGraphicFramePr>
        <p:xfrm>
          <a:off x="781607" y="433270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41">
                  <a:extLst>
                    <a:ext uri="{9D8B030D-6E8A-4147-A177-3AD203B41FA5}">
                      <a16:colId xmlns:a16="http://schemas.microsoft.com/office/drawing/2014/main" val="803068806"/>
                    </a:ext>
                  </a:extLst>
                </a:gridCol>
                <a:gridCol w="1917959">
                  <a:extLst>
                    <a:ext uri="{9D8B030D-6E8A-4147-A177-3AD203B41FA5}">
                      <a16:colId xmlns:a16="http://schemas.microsoft.com/office/drawing/2014/main" val="24492663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3840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010397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TABELA COMPLEXIDADE ENTRADA EXTERNA (CE/SE)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6606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ARQUIVOS REFERENCIADOS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ctr"/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 DE DADOS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32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&lt;6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6-19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&gt;19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0391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9212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2-3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2647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&gt;3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38864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8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BA66E56-90FE-4366-A89C-54354531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r>
              <a:rPr lang="pt-BR" dirty="0"/>
              <a:t>Análise de Ponto de Função 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4055383-AB7C-4167-B859-43A2E7838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32941"/>
              </p:ext>
            </p:extLst>
          </p:nvPr>
        </p:nvGraphicFramePr>
        <p:xfrm>
          <a:off x="781607" y="1346200"/>
          <a:ext cx="812800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91387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0790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859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67869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Tabela de Contribuição TIPO DE TRANSIÇÃO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 de Função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Baixa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Média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Alta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19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Entrada Externa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54534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Saída Externa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17459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Consulta Externa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PF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PF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3726882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F3A8E1-9D37-4607-BB03-04740761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45938"/>
              </p:ext>
            </p:extLst>
          </p:nvPr>
        </p:nvGraphicFramePr>
        <p:xfrm>
          <a:off x="781607" y="40050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99591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33201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PONTOS DE FUNÇÃO NÃO AJUSTADOS 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7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DESCRIÇÃO</a:t>
                      </a:r>
                      <a:endParaRPr lang="pt-BR" sz="1800" b="1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CONTRIBUIÇÃO</a:t>
                      </a:r>
                      <a:endParaRPr lang="pt-BR" sz="1800" b="1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03838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FUNÇÕES DO TIPO DADO</a:t>
                      </a:r>
                      <a:endParaRPr lang="pt-BR" sz="1800" b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2860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FUNÇÕES DO TIPO DE TRANSAÇÃO</a:t>
                      </a:r>
                      <a:endParaRPr lang="pt-BR" sz="1800" b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58402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DE PONTOS DE FUNÇÃO NÃO AJUSTADOS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9033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8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BA66E56-90FE-4366-A89C-54354531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7" y="116632"/>
            <a:ext cx="9144000" cy="811560"/>
          </a:xfrm>
        </p:spPr>
        <p:txBody>
          <a:bodyPr rtlCol="0"/>
          <a:lstStyle/>
          <a:p>
            <a:r>
              <a:rPr lang="pt-BR" dirty="0"/>
              <a:t>Análise de Ponto de Função 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13EC3A6E-2DDD-425A-A2D2-BB4501B0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30682"/>
              </p:ext>
            </p:extLst>
          </p:nvPr>
        </p:nvGraphicFramePr>
        <p:xfrm>
          <a:off x="781607" y="1484784"/>
          <a:ext cx="4882345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137">
                  <a:extLst>
                    <a:ext uri="{9D8B030D-6E8A-4147-A177-3AD203B41FA5}">
                      <a16:colId xmlns:a16="http://schemas.microsoft.com/office/drawing/2014/main" val="278954882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7075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DFP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90859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UFP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44624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CFP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9589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51561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34524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DFP =(UFP+CFP)X VAF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t-BR" sz="1800" dirty="0">
                          <a:effectLst/>
                          <a:latin typeface="+mj-lt"/>
                        </a:rPr>
                      </a:b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579165565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E2E7509-6FA9-43D7-9AE4-E5D850A7E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96943"/>
              </p:ext>
            </p:extLst>
          </p:nvPr>
        </p:nvGraphicFramePr>
        <p:xfrm>
          <a:off x="750776" y="44428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66495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0272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912338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de PONTO DE FUNÇÃO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3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VLR P/ FUNÇÃO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DFP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R$ TOTAL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36255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390,00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pt-BR" sz="180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8580,00</a:t>
                      </a:r>
                      <a:endParaRPr lang="pt-BR" sz="1800" dirty="0">
                        <a:effectLst/>
                        <a:latin typeface="+mj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3824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5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BAC1AFE9-EE6B-4CE9-BF26-497BD45DC30F}"/>
              </a:ext>
            </a:extLst>
          </p:cNvPr>
          <p:cNvCxnSpPr/>
          <p:nvPr/>
        </p:nvCxnSpPr>
        <p:spPr>
          <a:xfrm flipV="1">
            <a:off x="7008405" y="69394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FD163A35-C8D3-4B49-B545-EA879AD9F17C}"/>
              </a:ext>
            </a:extLst>
          </p:cNvPr>
          <p:cNvCxnSpPr>
            <a:cxnSpLocks/>
          </p:cNvCxnSpPr>
          <p:nvPr/>
        </p:nvCxnSpPr>
        <p:spPr>
          <a:xfrm>
            <a:off x="8556578" y="1655537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F1B0258-E22E-47B6-B2FF-F9C4889923F7}"/>
              </a:ext>
            </a:extLst>
          </p:cNvPr>
          <p:cNvCxnSpPr/>
          <p:nvPr/>
        </p:nvCxnSpPr>
        <p:spPr>
          <a:xfrm flipV="1">
            <a:off x="7176121" y="2771731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A3B5B7B-00CC-4ED4-9279-FADE871003AC}"/>
              </a:ext>
            </a:extLst>
          </p:cNvPr>
          <p:cNvCxnSpPr>
            <a:cxnSpLocks/>
          </p:cNvCxnSpPr>
          <p:nvPr/>
        </p:nvCxnSpPr>
        <p:spPr>
          <a:xfrm flipV="1">
            <a:off x="7356138" y="5007767"/>
            <a:ext cx="1800202" cy="926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AE7A83F-0825-4BFA-A468-09D218B3E929}"/>
              </a:ext>
            </a:extLst>
          </p:cNvPr>
          <p:cNvCxnSpPr/>
          <p:nvPr/>
        </p:nvCxnSpPr>
        <p:spPr>
          <a:xfrm flipV="1">
            <a:off x="8124530" y="574603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5A80DFF5-D1EC-4095-BCCD-DEE2AA0F50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75697" y="3664125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FC747B3C-CD4C-430E-8282-91383EE8E697}"/>
              </a:ext>
            </a:extLst>
          </p:cNvPr>
          <p:cNvCxnSpPr/>
          <p:nvPr/>
        </p:nvCxnSpPr>
        <p:spPr>
          <a:xfrm flipV="1">
            <a:off x="9072939" y="3526867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D0D31-50DF-45FC-9DD2-81C09E348F5D}"/>
              </a:ext>
            </a:extLst>
          </p:cNvPr>
          <p:cNvSpPr/>
          <p:nvPr/>
        </p:nvSpPr>
        <p:spPr>
          <a:xfrm>
            <a:off x="1199456" y="1153682"/>
            <a:ext cx="5112568" cy="1833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+mj-lt"/>
              </a:rPr>
              <a:t>Use Case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FF1275-0565-4C4F-9C8F-33FBCA8C7A1A}"/>
              </a:ext>
            </a:extLst>
          </p:cNvPr>
          <p:cNvSpPr/>
          <p:nvPr/>
        </p:nvSpPr>
        <p:spPr>
          <a:xfrm>
            <a:off x="1199456" y="3843808"/>
            <a:ext cx="5079140" cy="1833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Diagrama de Classe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C159D8C3-F351-46FD-AED8-25A198713A85}"/>
              </a:ext>
            </a:extLst>
          </p:cNvPr>
          <p:cNvCxnSpPr>
            <a:cxnSpLocks/>
          </p:cNvCxnSpPr>
          <p:nvPr/>
        </p:nvCxnSpPr>
        <p:spPr>
          <a:xfrm flipV="1">
            <a:off x="9156340" y="5056076"/>
            <a:ext cx="1800202" cy="926030"/>
          </a:xfrm>
          <a:prstGeom prst="bentConnector3">
            <a:avLst>
              <a:gd name="adj1" fmla="val 132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3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3D63C4E-4E04-42FA-B942-0CFA5A203CDA}"/>
              </a:ext>
            </a:extLst>
          </p:cNvPr>
          <p:cNvCxnSpPr/>
          <p:nvPr/>
        </p:nvCxnSpPr>
        <p:spPr>
          <a:xfrm flipV="1">
            <a:off x="7608168" y="620688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65ECEDFC-B597-4C81-9426-7BAF91A1F45A}"/>
              </a:ext>
            </a:extLst>
          </p:cNvPr>
          <p:cNvCxnSpPr>
            <a:cxnSpLocks/>
          </p:cNvCxnSpPr>
          <p:nvPr/>
        </p:nvCxnSpPr>
        <p:spPr>
          <a:xfrm>
            <a:off x="9156341" y="1582279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8CDF1D8-58DD-425C-BB03-E89FFA6ED835}"/>
              </a:ext>
            </a:extLst>
          </p:cNvPr>
          <p:cNvCxnSpPr/>
          <p:nvPr/>
        </p:nvCxnSpPr>
        <p:spPr>
          <a:xfrm flipV="1">
            <a:off x="7775884" y="2698473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78DDA3B-6F2D-4A56-96D0-E9ED4D0C38DB}"/>
              </a:ext>
            </a:extLst>
          </p:cNvPr>
          <p:cNvCxnSpPr>
            <a:cxnSpLocks/>
          </p:cNvCxnSpPr>
          <p:nvPr/>
        </p:nvCxnSpPr>
        <p:spPr>
          <a:xfrm flipV="1">
            <a:off x="8248416" y="4979472"/>
            <a:ext cx="1800202" cy="926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DF87BC59-196A-4797-9C9A-735339C0A64F}"/>
              </a:ext>
            </a:extLst>
          </p:cNvPr>
          <p:cNvCxnSpPr/>
          <p:nvPr/>
        </p:nvCxnSpPr>
        <p:spPr>
          <a:xfrm flipV="1">
            <a:off x="8073635" y="5908651"/>
            <a:ext cx="3096344" cy="576064"/>
          </a:xfrm>
          <a:prstGeom prst="bentConnector3">
            <a:avLst>
              <a:gd name="adj1" fmla="val 53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BC7F34D-B24A-40B2-8C08-85D09E955E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0914" y="2574609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9D5C154-9BEE-48EF-ACD5-A9D5E5CA00E1}"/>
              </a:ext>
            </a:extLst>
          </p:cNvPr>
          <p:cNvCxnSpPr/>
          <p:nvPr/>
        </p:nvCxnSpPr>
        <p:spPr>
          <a:xfrm flipV="1">
            <a:off x="8207931" y="4140800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4A1E4F1-7416-4E5D-9D55-554256503C29}"/>
              </a:ext>
            </a:extLst>
          </p:cNvPr>
          <p:cNvCxnSpPr>
            <a:cxnSpLocks/>
          </p:cNvCxnSpPr>
          <p:nvPr/>
        </p:nvCxnSpPr>
        <p:spPr>
          <a:xfrm flipV="1">
            <a:off x="9621807" y="5159458"/>
            <a:ext cx="1800202" cy="926030"/>
          </a:xfrm>
          <a:prstGeom prst="bentConnector3">
            <a:avLst>
              <a:gd name="adj1" fmla="val 132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C692E2-B783-41FA-B0D2-E389B6220CA4}"/>
              </a:ext>
            </a:extLst>
          </p:cNvPr>
          <p:cNvSpPr txBox="1"/>
          <p:nvPr/>
        </p:nvSpPr>
        <p:spPr>
          <a:xfrm>
            <a:off x="1221210" y="2636912"/>
            <a:ext cx="408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accent1"/>
                </a:solidFill>
                <a:latin typeface="+mj-lt"/>
              </a:rPr>
              <a:t>obrigado;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89D2-780F-46ED-93AC-918537E6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pt-BR" dirty="0"/>
              <a:t>Tela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25585-AB36-4F5D-93C0-58678C2F1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581877"/>
            <a:ext cx="7632848" cy="49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76027" y="265183"/>
            <a:ext cx="4499992" cy="1143000"/>
          </a:xfrm>
        </p:spPr>
        <p:txBody>
          <a:bodyPr rtlCol="0"/>
          <a:lstStyle/>
          <a:p>
            <a:pPr rtl="0"/>
            <a:r>
              <a:rPr lang="pt-BR" dirty="0"/>
              <a:t>O que é o </a:t>
            </a:r>
            <a:r>
              <a:rPr lang="pt-BR" dirty="0" err="1"/>
              <a:t>CadVet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76027" y="1691681"/>
            <a:ext cx="7740352" cy="2104256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dirty="0"/>
              <a:t>Visando a automatização de cadastro de clientes para a clínica </a:t>
            </a:r>
            <a:r>
              <a:rPr lang="pt-BR" sz="2400" dirty="0" err="1"/>
              <a:t>CadVet</a:t>
            </a:r>
            <a:r>
              <a:rPr lang="pt-BR" sz="2400" dirty="0"/>
              <a:t>, foi proposto um cadastramento de forma informatizada, para que possam monitorar perfis de clientes, bem como elaborar métricas e ponderações para futuros planos de ações, melhorando assim o relacionamento entre clínica e clientes, </a:t>
            </a:r>
            <a:r>
              <a:rPr lang="pt-BR" sz="2400" dirty="0" err="1"/>
              <a:t>fidelizando-os</a:t>
            </a:r>
            <a:r>
              <a:rPr lang="pt-BR" sz="2400" dirty="0"/>
              <a:t> e trazendo uma melhor experiência para eles, além de facilitar o cadastramento nos setores internos da clínica.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5F7DFCF7-5E7D-4037-9F4C-31F02E39B436}"/>
              </a:ext>
            </a:extLst>
          </p:cNvPr>
          <p:cNvCxnSpPr/>
          <p:nvPr/>
        </p:nvCxnSpPr>
        <p:spPr>
          <a:xfrm flipV="1">
            <a:off x="7571656" y="69269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AF21FB35-7342-4848-B66F-889A70198289}"/>
              </a:ext>
            </a:extLst>
          </p:cNvPr>
          <p:cNvCxnSpPr>
            <a:cxnSpLocks/>
          </p:cNvCxnSpPr>
          <p:nvPr/>
        </p:nvCxnSpPr>
        <p:spPr>
          <a:xfrm>
            <a:off x="8034399" y="2348879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2ADB79CD-79A5-4E4A-A9B0-5E19F37E5284}"/>
              </a:ext>
            </a:extLst>
          </p:cNvPr>
          <p:cNvCxnSpPr/>
          <p:nvPr/>
        </p:nvCxnSpPr>
        <p:spPr>
          <a:xfrm flipV="1">
            <a:off x="8827536" y="2376060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ADC34EC-99AB-4109-AA58-E28C73F1BB34}"/>
              </a:ext>
            </a:extLst>
          </p:cNvPr>
          <p:cNvCxnSpPr>
            <a:cxnSpLocks/>
          </p:cNvCxnSpPr>
          <p:nvPr/>
        </p:nvCxnSpPr>
        <p:spPr>
          <a:xfrm flipV="1">
            <a:off x="9016379" y="4896004"/>
            <a:ext cx="1800202" cy="926030"/>
          </a:xfrm>
          <a:prstGeom prst="bentConnector3">
            <a:avLst>
              <a:gd name="adj1" fmla="val 33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ED3A63C6-C3CB-4354-806B-516AB1BD9001}"/>
              </a:ext>
            </a:extLst>
          </p:cNvPr>
          <p:cNvCxnSpPr/>
          <p:nvPr/>
        </p:nvCxnSpPr>
        <p:spPr>
          <a:xfrm flipV="1">
            <a:off x="8748395" y="5589240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2DC7DD50-2F07-4CBF-A752-E8F77A8487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5071" y="5465642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AA874E5-5C08-4D35-8360-D6EB79913EE0}"/>
              </a:ext>
            </a:extLst>
          </p:cNvPr>
          <p:cNvCxnSpPr/>
          <p:nvPr/>
        </p:nvCxnSpPr>
        <p:spPr>
          <a:xfrm flipV="1">
            <a:off x="8862830" y="3382787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7F089-07AA-49E6-BC52-804AF35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636071"/>
            <a:ext cx="5328592" cy="1143000"/>
          </a:xfrm>
        </p:spPr>
        <p:txBody>
          <a:bodyPr/>
          <a:lstStyle/>
          <a:p>
            <a:r>
              <a:rPr lang="pt-BR" dirty="0"/>
              <a:t>Objetivo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4F2AC-4761-4D80-AAB7-5FC89CCC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060848"/>
            <a:ext cx="6264696" cy="309634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dirty="0"/>
              <a:t>Realizar o cadastramento de clientes de forma informatizada para controle interno e emissão de relatórios para elaboração de métricas de controle da empresa.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E1CF699-00AA-4D81-8EE7-0945C65B9F01}"/>
              </a:ext>
            </a:extLst>
          </p:cNvPr>
          <p:cNvCxnSpPr/>
          <p:nvPr/>
        </p:nvCxnSpPr>
        <p:spPr>
          <a:xfrm flipV="1">
            <a:off x="7896200" y="836712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77AE417-B9B9-4C1C-AC92-33A5566E734F}"/>
              </a:ext>
            </a:extLst>
          </p:cNvPr>
          <p:cNvCxnSpPr>
            <a:cxnSpLocks/>
          </p:cNvCxnSpPr>
          <p:nvPr/>
        </p:nvCxnSpPr>
        <p:spPr>
          <a:xfrm>
            <a:off x="8040216" y="2267744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EAD352B-583B-44B8-83F5-976B8593754C}"/>
              </a:ext>
            </a:extLst>
          </p:cNvPr>
          <p:cNvCxnSpPr/>
          <p:nvPr/>
        </p:nvCxnSpPr>
        <p:spPr>
          <a:xfrm flipV="1">
            <a:off x="7896200" y="2827851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0951D6E-65F2-477D-8238-B3D2D781B587}"/>
              </a:ext>
            </a:extLst>
          </p:cNvPr>
          <p:cNvCxnSpPr>
            <a:cxnSpLocks/>
          </p:cNvCxnSpPr>
          <p:nvPr/>
        </p:nvCxnSpPr>
        <p:spPr>
          <a:xfrm flipV="1">
            <a:off x="9372363" y="4916082"/>
            <a:ext cx="1800202" cy="926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168B24-0F1C-4C46-85A8-8400111DF770}"/>
              </a:ext>
            </a:extLst>
          </p:cNvPr>
          <p:cNvCxnSpPr/>
          <p:nvPr/>
        </p:nvCxnSpPr>
        <p:spPr>
          <a:xfrm flipV="1">
            <a:off x="9072939" y="573325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68195B4-7599-40B7-97FD-0E2938A03D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29162" y="4896274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760D2AE-0D93-4DD0-9B52-2ABB2EBDE1E2}"/>
              </a:ext>
            </a:extLst>
          </p:cNvPr>
          <p:cNvCxnSpPr/>
          <p:nvPr/>
        </p:nvCxnSpPr>
        <p:spPr>
          <a:xfrm flipV="1">
            <a:off x="9072939" y="3387958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BB93-6A97-4B5E-AFE0-8B64565B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277755"/>
            <a:ext cx="7200800" cy="1143000"/>
          </a:xfrm>
        </p:spPr>
        <p:txBody>
          <a:bodyPr/>
          <a:lstStyle/>
          <a:p>
            <a:r>
              <a:rPr lang="pt-BR" dirty="0"/>
              <a:t>Resultados a serem alcançados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BAC1AFE9-EE6B-4CE9-BF26-497BD45DC30F}"/>
              </a:ext>
            </a:extLst>
          </p:cNvPr>
          <p:cNvCxnSpPr/>
          <p:nvPr/>
        </p:nvCxnSpPr>
        <p:spPr>
          <a:xfrm flipV="1">
            <a:off x="7896200" y="836712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FD163A35-C8D3-4B49-B545-EA879AD9F17C}"/>
              </a:ext>
            </a:extLst>
          </p:cNvPr>
          <p:cNvCxnSpPr>
            <a:cxnSpLocks/>
          </p:cNvCxnSpPr>
          <p:nvPr/>
        </p:nvCxnSpPr>
        <p:spPr>
          <a:xfrm>
            <a:off x="8040216" y="2267744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F1B0258-E22E-47B6-B2FF-F9C4889923F7}"/>
              </a:ext>
            </a:extLst>
          </p:cNvPr>
          <p:cNvCxnSpPr/>
          <p:nvPr/>
        </p:nvCxnSpPr>
        <p:spPr>
          <a:xfrm flipV="1">
            <a:off x="7176120" y="2986876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A3B5B7B-00CC-4ED4-9279-FADE871003AC}"/>
              </a:ext>
            </a:extLst>
          </p:cNvPr>
          <p:cNvCxnSpPr>
            <a:cxnSpLocks/>
          </p:cNvCxnSpPr>
          <p:nvPr/>
        </p:nvCxnSpPr>
        <p:spPr>
          <a:xfrm flipV="1">
            <a:off x="7687479" y="5075107"/>
            <a:ext cx="1800202" cy="926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AE7A83F-0825-4BFA-A468-09D218B3E929}"/>
              </a:ext>
            </a:extLst>
          </p:cNvPr>
          <p:cNvCxnSpPr/>
          <p:nvPr/>
        </p:nvCxnSpPr>
        <p:spPr>
          <a:xfrm flipV="1">
            <a:off x="9072939" y="573325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5A80DFF5-D1EC-4095-BCCD-DEE2AA0F50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435" y="3657532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FC747B3C-CD4C-430E-8282-91383EE8E697}"/>
              </a:ext>
            </a:extLst>
          </p:cNvPr>
          <p:cNvCxnSpPr/>
          <p:nvPr/>
        </p:nvCxnSpPr>
        <p:spPr>
          <a:xfrm flipV="1">
            <a:off x="9072939" y="3387958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D0D31-50DF-45FC-9DD2-81C09E348F5D}"/>
              </a:ext>
            </a:extLst>
          </p:cNvPr>
          <p:cNvSpPr/>
          <p:nvPr/>
        </p:nvSpPr>
        <p:spPr>
          <a:xfrm>
            <a:off x="1055440" y="2132856"/>
            <a:ext cx="46805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Coletar dados inseridos no sistema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F181FFA-159D-4D58-8550-17C982F849A6}"/>
              </a:ext>
            </a:extLst>
          </p:cNvPr>
          <p:cNvSpPr/>
          <p:nvPr/>
        </p:nvSpPr>
        <p:spPr>
          <a:xfrm>
            <a:off x="1055440" y="4863312"/>
            <a:ext cx="46805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Transmitir e possibilitar acesso das informações à clínica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FF1275-0565-4C4F-9C8F-33FBCA8C7A1A}"/>
              </a:ext>
            </a:extLst>
          </p:cNvPr>
          <p:cNvSpPr/>
          <p:nvPr/>
        </p:nvSpPr>
        <p:spPr>
          <a:xfrm>
            <a:off x="1055440" y="3458750"/>
            <a:ext cx="46805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Processar e armazenar informações adicionadas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C159D8C3-F351-46FD-AED8-25A198713A85}"/>
              </a:ext>
            </a:extLst>
          </p:cNvPr>
          <p:cNvCxnSpPr>
            <a:cxnSpLocks/>
          </p:cNvCxnSpPr>
          <p:nvPr/>
        </p:nvCxnSpPr>
        <p:spPr>
          <a:xfrm flipV="1">
            <a:off x="9156340" y="5208308"/>
            <a:ext cx="1800202" cy="926030"/>
          </a:xfrm>
          <a:prstGeom prst="bentConnector3">
            <a:avLst>
              <a:gd name="adj1" fmla="val 132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7F089-07AA-49E6-BC52-804AF35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10" y="620688"/>
            <a:ext cx="5328592" cy="1143000"/>
          </a:xfrm>
        </p:spPr>
        <p:txBody>
          <a:bodyPr/>
          <a:lstStyle/>
          <a:p>
            <a:r>
              <a:rPr lang="pt-BR" dirty="0"/>
              <a:t>Premissas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4F2AC-4761-4D80-AAB7-5FC89CCC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10" y="2267744"/>
            <a:ext cx="6264696" cy="3096344"/>
          </a:xfrm>
        </p:spPr>
        <p:txBody>
          <a:bodyPr>
            <a:noAutofit/>
          </a:bodyPr>
          <a:lstStyle/>
          <a:p>
            <a:pPr fontAlgn="base"/>
            <a:r>
              <a:rPr lang="pt-BR" dirty="0">
                <a:latin typeface="+mj-lt"/>
              </a:rPr>
              <a:t>O projeto não pode demorar mais de 6 meses entre planejamento, execução e implementação;</a:t>
            </a:r>
          </a:p>
          <a:p>
            <a:pPr fontAlgn="base"/>
            <a:r>
              <a:rPr lang="pt-BR" dirty="0">
                <a:latin typeface="+mj-lt"/>
              </a:rPr>
              <a:t>O orçamento para o projeto será calculado através da quantidade de ponto de função;</a:t>
            </a:r>
          </a:p>
          <a:p>
            <a:pPr fontAlgn="base"/>
            <a:r>
              <a:rPr lang="pt-BR" dirty="0">
                <a:latin typeface="+mj-lt"/>
              </a:rPr>
              <a:t>O design deverá ser de fácil entendimento e autoexplicável;</a:t>
            </a:r>
          </a:p>
          <a:p>
            <a:pPr fontAlgn="base"/>
            <a:r>
              <a:rPr lang="pt-BR" dirty="0">
                <a:latin typeface="+mj-lt"/>
              </a:rPr>
              <a:t>O banco de dados será SQL;</a:t>
            </a:r>
          </a:p>
          <a:p>
            <a:pPr fontAlgn="base"/>
            <a:r>
              <a:rPr lang="pt-BR" dirty="0">
                <a:latin typeface="+mj-lt"/>
              </a:rPr>
              <a:t>Deverá ser desenvolvido em JAVA;</a:t>
            </a:r>
          </a:p>
          <a:p>
            <a:pPr marL="0" indent="0">
              <a:lnSpc>
                <a:spcPct val="150000"/>
              </a:lnSpc>
              <a:buNone/>
            </a:pPr>
            <a:endParaRPr lang="pt-BR" sz="3200" dirty="0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E1CF699-00AA-4D81-8EE7-0945C65B9F01}"/>
              </a:ext>
            </a:extLst>
          </p:cNvPr>
          <p:cNvCxnSpPr/>
          <p:nvPr/>
        </p:nvCxnSpPr>
        <p:spPr>
          <a:xfrm flipV="1">
            <a:off x="7896200" y="836712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77AE417-B9B9-4C1C-AC92-33A5566E734F}"/>
              </a:ext>
            </a:extLst>
          </p:cNvPr>
          <p:cNvCxnSpPr>
            <a:cxnSpLocks/>
          </p:cNvCxnSpPr>
          <p:nvPr/>
        </p:nvCxnSpPr>
        <p:spPr>
          <a:xfrm>
            <a:off x="8040216" y="2267744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EAD352B-583B-44B8-83F5-976B8593754C}"/>
              </a:ext>
            </a:extLst>
          </p:cNvPr>
          <p:cNvCxnSpPr/>
          <p:nvPr/>
        </p:nvCxnSpPr>
        <p:spPr>
          <a:xfrm flipV="1">
            <a:off x="7896200" y="2827851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0951D6E-65F2-477D-8238-B3D2D781B587}"/>
              </a:ext>
            </a:extLst>
          </p:cNvPr>
          <p:cNvCxnSpPr>
            <a:cxnSpLocks/>
          </p:cNvCxnSpPr>
          <p:nvPr/>
        </p:nvCxnSpPr>
        <p:spPr>
          <a:xfrm flipV="1">
            <a:off x="9372363" y="4916082"/>
            <a:ext cx="1800202" cy="926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168B24-0F1C-4C46-85A8-8400111DF770}"/>
              </a:ext>
            </a:extLst>
          </p:cNvPr>
          <p:cNvCxnSpPr/>
          <p:nvPr/>
        </p:nvCxnSpPr>
        <p:spPr>
          <a:xfrm flipV="1">
            <a:off x="9072939" y="573325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68195B4-7599-40B7-97FD-0E2938A03D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29162" y="4896274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760D2AE-0D93-4DD0-9B52-2ABB2EBDE1E2}"/>
              </a:ext>
            </a:extLst>
          </p:cNvPr>
          <p:cNvCxnSpPr/>
          <p:nvPr/>
        </p:nvCxnSpPr>
        <p:spPr>
          <a:xfrm flipV="1">
            <a:off x="9072939" y="3387958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3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7F089-07AA-49E6-BC52-804AF35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636071"/>
            <a:ext cx="5328592" cy="1143000"/>
          </a:xfrm>
        </p:spPr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4F2AC-4761-4D80-AAB7-5FC89CCC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159" y="2297019"/>
            <a:ext cx="6264696" cy="309634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/>
              <a:t>Apenas o analista da empresa terá permissão para acessar os dados coletados;</a:t>
            </a:r>
          </a:p>
          <a:p>
            <a:pPr marL="0" indent="0">
              <a:lnSpc>
                <a:spcPct val="150000"/>
              </a:lnSpc>
              <a:buNone/>
            </a:pPr>
            <a:endParaRPr lang="pt-BR" sz="3200" dirty="0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E1CF699-00AA-4D81-8EE7-0945C65B9F01}"/>
              </a:ext>
            </a:extLst>
          </p:cNvPr>
          <p:cNvCxnSpPr/>
          <p:nvPr/>
        </p:nvCxnSpPr>
        <p:spPr>
          <a:xfrm flipV="1">
            <a:off x="7896200" y="836712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77AE417-B9B9-4C1C-AC92-33A5566E734F}"/>
              </a:ext>
            </a:extLst>
          </p:cNvPr>
          <p:cNvCxnSpPr>
            <a:cxnSpLocks/>
          </p:cNvCxnSpPr>
          <p:nvPr/>
        </p:nvCxnSpPr>
        <p:spPr>
          <a:xfrm>
            <a:off x="8040216" y="2267744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EAD352B-583B-44B8-83F5-976B8593754C}"/>
              </a:ext>
            </a:extLst>
          </p:cNvPr>
          <p:cNvCxnSpPr/>
          <p:nvPr/>
        </p:nvCxnSpPr>
        <p:spPr>
          <a:xfrm flipV="1">
            <a:off x="6672064" y="3028392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0951D6E-65F2-477D-8238-B3D2D781B587}"/>
              </a:ext>
            </a:extLst>
          </p:cNvPr>
          <p:cNvCxnSpPr>
            <a:cxnSpLocks/>
          </p:cNvCxnSpPr>
          <p:nvPr/>
        </p:nvCxnSpPr>
        <p:spPr>
          <a:xfrm flipV="1">
            <a:off x="6570016" y="5661721"/>
            <a:ext cx="1800202" cy="926030"/>
          </a:xfrm>
          <a:prstGeom prst="bentConnector3">
            <a:avLst>
              <a:gd name="adj1" fmla="val 185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168B24-0F1C-4C46-85A8-8400111DF770}"/>
              </a:ext>
            </a:extLst>
          </p:cNvPr>
          <p:cNvCxnSpPr/>
          <p:nvPr/>
        </p:nvCxnSpPr>
        <p:spPr>
          <a:xfrm flipV="1">
            <a:off x="9072939" y="573325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68195B4-7599-40B7-97FD-0E2938A03D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97079" y="3783276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760D2AE-0D93-4DD0-9B52-2ABB2EBDE1E2}"/>
              </a:ext>
            </a:extLst>
          </p:cNvPr>
          <p:cNvCxnSpPr/>
          <p:nvPr/>
        </p:nvCxnSpPr>
        <p:spPr>
          <a:xfrm flipV="1">
            <a:off x="9072939" y="3387958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8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7F089-07AA-49E6-BC52-804AF35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10" y="1124744"/>
            <a:ext cx="5328592" cy="1143000"/>
          </a:xfrm>
        </p:spPr>
        <p:txBody>
          <a:bodyPr/>
          <a:lstStyle/>
          <a:p>
            <a:r>
              <a:rPr lang="pt-BR" dirty="0"/>
              <a:t>Fora do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4F2AC-4761-4D80-AAB7-5FC89CCC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20" y="2821360"/>
            <a:ext cx="6264696" cy="1512168"/>
          </a:xfrm>
        </p:spPr>
        <p:txBody>
          <a:bodyPr>
            <a:noAutofit/>
          </a:bodyPr>
          <a:lstStyle/>
          <a:p>
            <a:pPr fontAlgn="base"/>
            <a:r>
              <a:rPr lang="pt-BR" dirty="0"/>
              <a:t>O analista de sistemas não será responsável pelo cálculo de orçamento do projeto</a:t>
            </a:r>
          </a:p>
          <a:p>
            <a:pPr fontAlgn="base"/>
            <a:r>
              <a:rPr lang="pt-BR" dirty="0"/>
              <a:t>O desenvolvedor não será responsável por tratar dos dados obtidos;</a:t>
            </a:r>
          </a:p>
          <a:p>
            <a:pPr marL="0" indent="0">
              <a:lnSpc>
                <a:spcPct val="150000"/>
              </a:lnSpc>
              <a:buNone/>
            </a:pPr>
            <a:endParaRPr lang="pt-BR" sz="3200" dirty="0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E1CF699-00AA-4D81-8EE7-0945C65B9F01}"/>
              </a:ext>
            </a:extLst>
          </p:cNvPr>
          <p:cNvCxnSpPr/>
          <p:nvPr/>
        </p:nvCxnSpPr>
        <p:spPr>
          <a:xfrm flipV="1">
            <a:off x="7896200" y="836712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77AE417-B9B9-4C1C-AC92-33A5566E734F}"/>
              </a:ext>
            </a:extLst>
          </p:cNvPr>
          <p:cNvCxnSpPr>
            <a:cxnSpLocks/>
          </p:cNvCxnSpPr>
          <p:nvPr/>
        </p:nvCxnSpPr>
        <p:spPr>
          <a:xfrm>
            <a:off x="8040216" y="2267744"/>
            <a:ext cx="2232248" cy="209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EAD352B-583B-44B8-83F5-976B8593754C}"/>
              </a:ext>
            </a:extLst>
          </p:cNvPr>
          <p:cNvCxnSpPr/>
          <p:nvPr/>
        </p:nvCxnSpPr>
        <p:spPr>
          <a:xfrm flipV="1">
            <a:off x="7896200" y="2827851"/>
            <a:ext cx="3096344" cy="576064"/>
          </a:xfrm>
          <a:prstGeom prst="bentConnector3">
            <a:avLst>
              <a:gd name="adj1" fmla="val 20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0951D6E-65F2-477D-8238-B3D2D781B587}"/>
              </a:ext>
            </a:extLst>
          </p:cNvPr>
          <p:cNvCxnSpPr>
            <a:cxnSpLocks/>
          </p:cNvCxnSpPr>
          <p:nvPr/>
        </p:nvCxnSpPr>
        <p:spPr>
          <a:xfrm flipV="1">
            <a:off x="9372363" y="4916082"/>
            <a:ext cx="1800202" cy="926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168B24-0F1C-4C46-85A8-8400111DF770}"/>
              </a:ext>
            </a:extLst>
          </p:cNvPr>
          <p:cNvCxnSpPr/>
          <p:nvPr/>
        </p:nvCxnSpPr>
        <p:spPr>
          <a:xfrm flipV="1">
            <a:off x="9072939" y="5733256"/>
            <a:ext cx="3096344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68195B4-7599-40B7-97FD-0E2938A03D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29162" y="4896274"/>
            <a:ext cx="1146279" cy="660005"/>
          </a:xfrm>
          <a:prstGeom prst="bentConnector3">
            <a:avLst>
              <a:gd name="adj1" fmla="val -12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760D2AE-0D93-4DD0-9B52-2ABB2EBDE1E2}"/>
              </a:ext>
            </a:extLst>
          </p:cNvPr>
          <p:cNvCxnSpPr/>
          <p:nvPr/>
        </p:nvCxnSpPr>
        <p:spPr>
          <a:xfrm flipV="1">
            <a:off x="9072939" y="3387958"/>
            <a:ext cx="3096344" cy="576064"/>
          </a:xfrm>
          <a:prstGeom prst="bentConnector3">
            <a:avLst>
              <a:gd name="adj1" fmla="val 4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260648"/>
            <a:ext cx="9144000" cy="811560"/>
          </a:xfrm>
        </p:spPr>
        <p:txBody>
          <a:bodyPr rtlCol="0"/>
          <a:lstStyle/>
          <a:p>
            <a:pPr rtl="0"/>
            <a:r>
              <a:rPr lang="pt-BR" dirty="0"/>
              <a:t>Requisitos de negócio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046146C-A3DE-4B5E-8BE0-150A11978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07666"/>
              </p:ext>
            </p:extLst>
          </p:nvPr>
        </p:nvGraphicFramePr>
        <p:xfrm>
          <a:off x="767408" y="1340768"/>
          <a:ext cx="1072919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38">
                  <a:extLst>
                    <a:ext uri="{9D8B030D-6E8A-4147-A177-3AD203B41FA5}">
                      <a16:colId xmlns:a16="http://schemas.microsoft.com/office/drawing/2014/main" val="163128240"/>
                    </a:ext>
                  </a:extLst>
                </a:gridCol>
                <a:gridCol w="9261754">
                  <a:extLst>
                    <a:ext uri="{9D8B030D-6E8A-4147-A177-3AD203B41FA5}">
                      <a16:colId xmlns:a16="http://schemas.microsoft.com/office/drawing/2014/main" val="3134183428"/>
                    </a:ext>
                  </a:extLst>
                </a:gridCol>
              </a:tblGrid>
              <a:tr h="128136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 sistema deverá fornecer os dados básicos relativos aos Clientes cadastrados. Permitirá tanto o cadastro, quanto edição dos dados.</a:t>
                      </a:r>
                      <a:endParaRPr lang="pt-BR" b="0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4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 sistema irá consistir os tipos de dados para aceitar do tipo </a:t>
                      </a:r>
                      <a:r>
                        <a:rPr lang="pt-BR" sz="18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para os campos Nome e Observações, Date para o campo Data Nascimento e uma </a:t>
                      </a:r>
                      <a:r>
                        <a:rPr lang="pt-BR" sz="18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pt-B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listará todos os registros de uma tabela externa de Estado Civil que serão gravados como </a:t>
                      </a:r>
                      <a:r>
                        <a:rPr lang="pt-BR" sz="18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pt-BR" b="1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5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Disponibilidade - O sistema deve estar disponível em toda rede interna da empresa, durante 24 horas, 7 dias por semana.</a:t>
                      </a:r>
                      <a:endParaRPr lang="pt-BR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7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Acessibilidade - Os dados devem estar disponibilizados na Bases de Dados.</a:t>
                      </a:r>
                      <a:endParaRPr lang="pt-BR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3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 sistema deve ser atualizado regularmente.</a:t>
                      </a:r>
                      <a:endParaRPr lang="pt-BR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 sistema deve disponibilizar os dados dos cadastros para consulta para os usuários logados no sistema que tiverem permissão concedida.</a:t>
                      </a:r>
                      <a:endParaRPr lang="pt-BR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2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RQ7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 sistema deve manter um log de alteração dos registros, para saber quando e por quem foi Incluído ou Alterado.</a:t>
                      </a:r>
                      <a:endParaRPr lang="pt-BR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8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930</Words>
  <Application>Microsoft Office PowerPoint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Candara</vt:lpstr>
      <vt:lpstr>Consolas</vt:lpstr>
      <vt:lpstr>Computador Técnico 16x9</vt:lpstr>
      <vt:lpstr>CadVet – Cadastro de Clientes</vt:lpstr>
      <vt:lpstr>Tela</vt:lpstr>
      <vt:lpstr>O que é o CadVet</vt:lpstr>
      <vt:lpstr>Objetivo do sistema</vt:lpstr>
      <vt:lpstr>Resultados a serem alcançados</vt:lpstr>
      <vt:lpstr>Premissas</vt:lpstr>
      <vt:lpstr>Restrições</vt:lpstr>
      <vt:lpstr>Fora do escopo</vt:lpstr>
      <vt:lpstr>Requisitos de negócio</vt:lpstr>
      <vt:lpstr>Regras de negócio</vt:lpstr>
      <vt:lpstr>Análise de Ponto de Função </vt:lpstr>
      <vt:lpstr>Análise de Ponto de Função </vt:lpstr>
      <vt:lpstr>Análise de Ponto de Função </vt:lpstr>
      <vt:lpstr>Análise de Ponto de Função </vt:lpstr>
      <vt:lpstr>Análise de Ponto de Função </vt:lpstr>
      <vt:lpstr>Análise de Ponto de Função 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2020-06-29T17:19:00Z</dcterms:created>
  <dcterms:modified xsi:type="dcterms:W3CDTF">2020-06-29T21:37:34Z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