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IBM Plex Sans" panose="020B0604020202020204" charset="0"/>
      <p:regular r:id="rId22"/>
      <p:bold r:id="rId23"/>
      <p:italic r:id="rId24"/>
      <p:boldItalic r:id="rId25"/>
    </p:embeddedFont>
    <p:embeddedFont>
      <p:font typeface="IBM Plex Sans SemiBold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Roboto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18" y="96"/>
      </p:cViewPr>
      <p:guideLst>
        <p:guide pos="3840"/>
        <p:guide pos="483"/>
        <p:guide orient="horz" pos="436"/>
        <p:guide orient="horz" pos="3793"/>
        <p:guide pos="7197"/>
        <p:guide pos="2162"/>
        <p:guide pos="3341"/>
        <p:guide pos="4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673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9c2089a5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19c2089a5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224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d9864cbd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d9864cbd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07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bb69f178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bb69f178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075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c23e60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c23e60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278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bed80e78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bed80e78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87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bed80e789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bed80e789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870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bb69f178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bb69f178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201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c23e6044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c23e6044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14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d9864cbd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d9864cbd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666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19c2089a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19c2089a5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6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bb69f17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bb69f17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7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bed80e78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bed80e78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7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bed80e78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bed80e78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bfb4c5fa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bfb4c5fa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800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c23e6044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c23e6044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451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c23e6044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c23e6044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195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d9864cbd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d9864cbd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94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c23e6044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c23e6044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70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(01)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(02)">
  <p:cSld name="BLANK_1">
    <p:bg>
      <p:bgPr>
        <a:solidFill>
          <a:srgbClr val="6E32E0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(03)">
  <p:cSld name="BLANK_1_1">
    <p:bg>
      <p:bgPr>
        <a:solidFill>
          <a:srgbClr val="00000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— Текст (01)">
  <p:cSld name="3_Только заголовок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1)">
  <p:cSld name="2_Только заголовок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2)">
  <p:cSld name="2_Только заголовок_1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3)">
  <p:cSld name="2_Только заголовок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4)">
  <p:cSld name="2_Только заголовок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5)">
  <p:cSld name="2_Только заголовок_1_2"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1 - Заголовок | Текст">
  <p:cSld name="2_Только заголовок_1_2_3">
    <p:bg>
      <p:bgPr>
        <a:solidFill>
          <a:srgbClr val="6E32E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4)">
  <p:cSld name="20_Только заголовок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2 - Заголовок | Текст">
  <p:cSld name="2_Только заголовок_1_2_3_1">
    <p:bg>
      <p:bgPr>
        <a:solidFill>
          <a:srgbClr val="6E32E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3 - Заголовок | Текст">
  <p:cSld name="2_Только заголовок_1_2_3_1_1">
    <p:bg>
      <p:bgPr>
        <a:solidFill>
          <a:srgbClr val="6E32E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4 - Заголовок | Текст">
  <p:cSld name="2_Только заголовок_1_2_3_1_1_1">
    <p:bg>
      <p:bgPr>
        <a:solidFill>
          <a:srgbClr val="6E32E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5 - Заголовок | Текст">
  <p:cSld name="2_Только заголовок_1_2_3_1_1_1_1">
    <p:bg>
      <p:bgPr>
        <a:solidFill>
          <a:srgbClr val="6E32E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6 - Заголовок | Текст">
  <p:cSld name="2_Только заголовок_1_2_3_1_1_1_1_1">
    <p:bg>
      <p:bgPr>
        <a:solidFill>
          <a:srgbClr val="6E32E0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7 - Заголовок | Текст">
  <p:cSld name="2_Только заголовок_1_2_3_1_1_1_1_1_1">
    <p:bg>
      <p:bgPr>
        <a:solidFill>
          <a:srgbClr val="6E32E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8 - Заголовок | Текст">
  <p:cSld name="2_Только заголовок_1_2_3_1_1_1_1_1_1_1">
    <p:bg>
      <p:bgPr>
        <a:solidFill>
          <a:srgbClr val="6E32E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| 09 - Заголовок | Текст">
  <p:cSld name="2_Только заголовок_1_2_3_1_1_1_1_1_1_1_1">
    <p:bg>
      <p:bgPr>
        <a:solidFill>
          <a:srgbClr val="6E32E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ubTitle" idx="2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(01)">
  <p:cSld name="2_Только заголовок_1_2_2"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2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4)">
  <p:cSld name="2_Только заголовок_1_2_2_1"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>
            <a:spLocks noGrp="1"/>
          </p:cNvSpPr>
          <p:nvPr>
            <p:ph type="subTitle" idx="1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subTitle" idx="2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ubTitle" idx="3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5)">
  <p:cSld name="20_Только заголовок_3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3)">
  <p:cSld name="2_Только заголовок_1_2_2_1_2"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sz="20000" b="1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sz="20000" b="1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0" b="1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sz="20000" b="1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>
            <a:spLocks noGrp="1"/>
          </p:cNvSpPr>
          <p:nvPr>
            <p:ph type="subTitle" idx="2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subTitle" idx="3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1)">
  <p:cSld name="2_Только заголовок_1_2_2_1_1"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3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| Текст | Текст (02)">
  <p:cSld name="2_Только заголовок_1_2_2_1_1_2">
    <p:bg>
      <p:bgPr>
        <a:solidFill>
          <a:srgbClr val="6E32E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>
            <a:spLocks noGrp="1"/>
          </p:cNvSpPr>
          <p:nvPr>
            <p:ph type="subTitle" idx="1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subTitle" idx="2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subTitle" idx="3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| Текст (01)">
  <p:cSld name="2_Только заголовок_1_2_2_1_1_1"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subTitle" idx="1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>
            <a:spLocks noGrp="1"/>
          </p:cNvSpPr>
          <p:nvPr>
            <p:ph type="subTitle" idx="2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subTitle" idx="3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subTitle" idx="4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| Текст (02) 1">
  <p:cSld name="2_Только заголовок_1_2_2_1_1_1_2">
    <p:bg>
      <p:bgPr>
        <a:solidFill>
          <a:srgbClr val="6E32E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subTitle" idx="1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>
            <a:spLocks noGrp="1"/>
          </p:cNvSpPr>
          <p:nvPr>
            <p:ph type="subTitle" idx="2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subTitle" idx="3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ubTitle" idx="4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(01) 1">
  <p:cSld name="2_Только заголовок_1_2_2_1_1_1_1"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subTitle" idx="2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subTitle" idx="3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| Текст | Текст (02)">
  <p:cSld name="2_Только заголовок_1_2_2_1_1_1_1_1">
    <p:bg>
      <p:bgPr>
        <a:solidFill>
          <a:srgbClr val="6E32E0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subTitle" idx="2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subTitle" idx="3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6)">
  <p:cSld name="2_Только заголовок_1_2_1"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1)">
  <p:cSld name="2_Только заголовок_1_2_1_2"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(01)">
  <p:cSld name="2_Только заголовок_1_2_1_2_1"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body" idx="1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sz="28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4)">
  <p:cSld name="20_Только заголовок_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sz="220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(02)">
  <p:cSld name="2_Только заголовок_1_2_1_2_1_1">
    <p:bg>
      <p:bgPr>
        <a:solidFill>
          <a:srgbClr val="6E32E0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body" idx="1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(03)">
  <p:cSld name="2_Только заголовок_1_2_1_2_1_1_1"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>
            <a:spLocks noGrp="1"/>
          </p:cNvSpPr>
          <p:nvPr>
            <p:ph type="body" idx="1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sz="28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7)">
  <p:cSld name="2_Только заголовок_1_2_1_1">
    <p:bg>
      <p:bgPr>
        <a:solidFill>
          <a:srgbClr val="000000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(08)">
  <p:cSld name="2_Только заголовок_1_2_1_1_1">
    <p:bg>
      <p:bgPr>
        <a:solidFill>
          <a:srgbClr val="6E32E0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2) Название урока">
  <p:cSld name="5_Титульный слайд"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>
            <a:spLocks noGrp="1"/>
          </p:cNvSpPr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sz="720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7" name="Google Shape;237;p46"/>
          <p:cNvSpPr txBox="1">
            <a:spLocks noGrp="1"/>
          </p:cNvSpPr>
          <p:nvPr>
            <p:ph type="subTitle" idx="1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>
            <a:spLocks noGrp="1"/>
          </p:cNvSpPr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sz="720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subTitle" idx="1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(01) Название урока 1">
  <p:cSld name="4_Титульный слайд_1">
    <p:bg>
      <p:bgPr>
        <a:solidFill>
          <a:srgbClr val="6E32E0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>
            <a:spLocks noGrp="1"/>
          </p:cNvSpPr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sz="720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5" name="Google Shape;245;p48"/>
          <p:cNvSpPr txBox="1">
            <a:spLocks noGrp="1"/>
          </p:cNvSpPr>
          <p:nvPr>
            <p:ph type="subTitle" idx="1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| Текст — Текст — Текст (01)">
  <p:cSld name="11_Только заголовок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>
            <a:spLocks noGrp="1"/>
          </p:cNvSpPr>
          <p:nvPr>
            <p:ph type="subTitle" idx="1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subTitle" idx="2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49"/>
          <p:cNvSpPr txBox="1">
            <a:spLocks noGrp="1"/>
          </p:cNvSpPr>
          <p:nvPr>
            <p:ph type="subTitle" idx="3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Заголовок и текст">
  <p:cSld name="18_Только заголовок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>
            <a:spLocks noGrp="1"/>
          </p:cNvSpPr>
          <p:nvPr>
            <p:ph type="body" idx="1"/>
          </p:nvPr>
        </p:nvSpPr>
        <p:spPr>
          <a:xfrm>
            <a:off x="775296" y="2641600"/>
            <a:ext cx="10650000" cy="3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8" name="Google Shape;258;p50"/>
          <p:cNvSpPr txBox="1">
            <a:spLocks noGrp="1"/>
          </p:cNvSpPr>
          <p:nvPr>
            <p:ph type="body" idx="2"/>
          </p:nvPr>
        </p:nvSpPr>
        <p:spPr>
          <a:xfrm>
            <a:off x="690846" y="1496260"/>
            <a:ext cx="108102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9" name="Google Shape;259;p50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0" name="Google Shape;260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2)">
  <p:cSld name="20_Только заголовок_2_1">
    <p:bg>
      <p:bgPr>
        <a:solidFill>
          <a:srgbClr val="6E32E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— Текст (03)">
  <p:cSld name="20_Только заголовок_2_1_1">
    <p:bg>
      <p:bgPr>
        <a:solidFill>
          <a:srgbClr val="000000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sz="2200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(01)">
  <p:cSld name="20_Только заголовок_2_1_1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sz="4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(02)">
  <p:cSld name="20_Только заголовок_2_1_1_1_1">
    <p:bg>
      <p:bgPr>
        <a:solidFill>
          <a:srgbClr val="6E32E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(03)">
  <p:cSld name="20_Только заголовок_2_1_1_1_1_1">
    <p:bg>
      <p:bgPr>
        <a:solidFill>
          <a:srgbClr val="00000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sz="44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slideLayout" Target="../slideLayouts/slideLayout43.xml"/><Relationship Id="rId47" Type="http://schemas.openxmlformats.org/officeDocument/2006/relationships/slideLayout" Target="../slideLayouts/slideLayout48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41.xml"/><Relationship Id="rId45" Type="http://schemas.openxmlformats.org/officeDocument/2006/relationships/slideLayout" Target="../slideLayouts/slideLayout46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slideLayout" Target="../slideLayouts/slideLayout45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openxmlformats.org/officeDocument/2006/relationships/slideLayout" Target="../slideLayouts/slideLayout44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4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21.xml"/><Relationship Id="rId4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 txBox="1">
            <a:spLocks noGrp="1"/>
          </p:cNvSpPr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Структурные паттерны</a:t>
            </a:r>
            <a:endParaRPr/>
          </a:p>
        </p:txBody>
      </p:sp>
      <p:sp>
        <p:nvSpPr>
          <p:cNvPr id="266" name="Google Shape;266;p51"/>
          <p:cNvSpPr txBox="1">
            <a:spLocks noGrp="1"/>
          </p:cNvSpPr>
          <p:nvPr>
            <p:ph type="subTitle" idx="1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Обзор структурных паттернов.  </a:t>
            </a:r>
            <a:r>
              <a:rPr lang="ru-RU" dirty="0" err="1"/>
              <a:t>Adapter</a:t>
            </a:r>
            <a:r>
              <a:rPr lang="ru-RU" dirty="0"/>
              <a:t>, </a:t>
            </a:r>
            <a:r>
              <a:rPr lang="ru-RU" dirty="0" err="1"/>
              <a:t>Composite</a:t>
            </a:r>
            <a:r>
              <a:rPr lang="ru-RU" dirty="0"/>
              <a:t>, </a:t>
            </a:r>
            <a:r>
              <a:rPr lang="ru-RU" dirty="0" err="1"/>
              <a:t>Decorator</a:t>
            </a:r>
            <a:r>
              <a:rPr lang="ru-RU" dirty="0"/>
              <a:t>, </a:t>
            </a:r>
            <a:r>
              <a:rPr lang="ru-RU" dirty="0" err="1"/>
              <a:t>Facade</a:t>
            </a:r>
            <a:r>
              <a:rPr lang="ru-RU" dirty="0"/>
              <a:t>, </a:t>
            </a:r>
            <a:r>
              <a:rPr lang="ru-RU" dirty="0" err="1"/>
              <a:t>Proxy</a:t>
            </a:r>
            <a:endParaRPr dirty="0"/>
          </a:p>
        </p:txBody>
      </p:sp>
      <p:sp>
        <p:nvSpPr>
          <p:cNvPr id="267" name="Google Shape;267;p51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Урок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6619800" cy="111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Фасад</a:t>
            </a:r>
            <a:endParaRPr/>
          </a:p>
        </p:txBody>
      </p:sp>
      <p:sp>
        <p:nvSpPr>
          <p:cNvPr id="326" name="Google Shape;326;p60"/>
          <p:cNvSpPr txBox="1"/>
          <p:nvPr/>
        </p:nvSpPr>
        <p:spPr>
          <a:xfrm>
            <a:off x="766775" y="1929000"/>
            <a:ext cx="477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2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Определяет интерфейс более высокого уровня, который упрощает использование подсистемы.</a:t>
            </a:r>
            <a:endParaRPr sz="22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27" name="Google Shape;3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00" y="692150"/>
            <a:ext cx="3286903" cy="4930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body" idx="1"/>
          </p:nvPr>
        </p:nvSpPr>
        <p:spPr>
          <a:xfrm>
            <a:off x="690850" y="2774675"/>
            <a:ext cx="8066100" cy="27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Позволяет сослаться на объект более изощрённо, чем это возможно с простым указателем.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3" name="Google Shape;333;p61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Заместитель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Практическое задание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>
            <a:spLocks noGrp="1"/>
          </p:cNvSpPr>
          <p:nvPr>
            <p:ph type="subTitle" idx="2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>
                <a:solidFill>
                  <a:schemeClr val="lt1"/>
                </a:solidFill>
              </a:rPr>
              <a:t>Применять структурные шаблоны в своём коде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344" name="Google Shape;344;p63"/>
          <p:cNvSpPr txBox="1">
            <a:spLocks noGrp="1"/>
          </p:cNvSpPr>
          <p:nvPr>
            <p:ph type="subTitle" idx="1"/>
          </p:nvPr>
        </p:nvSpPr>
        <p:spPr>
          <a:xfrm>
            <a:off x="6788475" y="692175"/>
            <a:ext cx="5146500" cy="23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/>
              <a:t>Выбирать подходящий структурный шаблон</a:t>
            </a:r>
            <a:endParaRPr b="0"/>
          </a:p>
        </p:txBody>
      </p:sp>
      <p:sp>
        <p:nvSpPr>
          <p:cNvPr id="345" name="Google Shape;345;p63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50559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этой самостоятельной работе тренируем умения: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>
                <a:solidFill>
                  <a:schemeClr val="lt1"/>
                </a:solidFill>
              </a:rPr>
              <a:t>Для использования структурных шаблонов в своём коде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1" name="Google Shape;351;p64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Зачем: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>
            <a:spLocks noGrp="1"/>
          </p:cNvSpPr>
          <p:nvPr>
            <p:ph type="body" idx="2"/>
          </p:nvPr>
        </p:nvSpPr>
        <p:spPr>
          <a:xfrm>
            <a:off x="6582825" y="2351825"/>
            <a:ext cx="5429400" cy="215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Создать декоратор для получения связки url-view в приложении, чтобы можно было добавлять url, как во фреймворке Flask @app(‘/some_url/’).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57" name="Google Shape;357;p65"/>
          <p:cNvSpPr txBox="1">
            <a:spLocks noGrp="1"/>
          </p:cNvSpPr>
          <p:nvPr>
            <p:ph type="body" idx="1"/>
          </p:nvPr>
        </p:nvSpPr>
        <p:spPr>
          <a:xfrm>
            <a:off x="619875" y="2351825"/>
            <a:ext cx="53133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>
                <a:solidFill>
                  <a:srgbClr val="434343"/>
                </a:solidFill>
              </a:rPr>
              <a:t>Можно сделать всё или одно на выбор, применив при этом один из структурны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8" name="Google Shape;358;p65"/>
          <p:cNvSpPr txBox="1"/>
          <p:nvPr/>
        </p:nvSpPr>
        <p:spPr>
          <a:xfrm>
            <a:off x="690850" y="560850"/>
            <a:ext cx="4681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>
                <a:latin typeface="IBM Plex Sans"/>
                <a:ea typeface="IBM Plex Sans"/>
                <a:cs typeface="IBM Plex Sans"/>
                <a:sym typeface="IBM Plex Sans"/>
              </a:rPr>
              <a:t>Последовательность действий:</a:t>
            </a:r>
            <a:endParaRPr sz="44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>
            <a:spLocks noGrp="1"/>
          </p:cNvSpPr>
          <p:nvPr>
            <p:ph type="body" idx="2"/>
          </p:nvPr>
        </p:nvSpPr>
        <p:spPr>
          <a:xfrm>
            <a:off x="6297150" y="2351825"/>
            <a:ext cx="57150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 startAt="3"/>
            </a:pPr>
            <a:r>
              <a:rPr lang="ru-RU"/>
              <a:t>Добавить подкатегории. Т. е., категория курса может входить в другую категорию, а может не входить, и вложенность будет любая. Например:, «Программирование -&gt; Веб -&gt; Python -&gt; Django». После на страницу списка категорий добавить вывод количества курсов в каждой из категорий. Например, Программирование — 10, Веб — 5, Python — 3, …</a:t>
            </a:r>
            <a:endParaRPr/>
          </a:p>
        </p:txBody>
      </p:sp>
      <p:sp>
        <p:nvSpPr>
          <p:cNvPr id="364" name="Google Shape;364;p66"/>
          <p:cNvSpPr txBox="1">
            <a:spLocks noGrp="1"/>
          </p:cNvSpPr>
          <p:nvPr>
            <p:ph type="body" idx="1"/>
          </p:nvPr>
        </p:nvSpPr>
        <p:spPr>
          <a:xfrm>
            <a:off x="619875" y="2351825"/>
            <a:ext cx="53133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 startAt="2"/>
            </a:pPr>
            <a:r>
              <a:rPr lang="ru-RU"/>
              <a:t>Добавить декоратор @debug для view; если мы указываем этот декоратор над view, то в терминал выводятся название функции и время её выполнения.</a:t>
            </a:r>
            <a:endParaRPr/>
          </a:p>
        </p:txBody>
      </p:sp>
      <p:sp>
        <p:nvSpPr>
          <p:cNvPr id="365" name="Google Shape;365;p66"/>
          <p:cNvSpPr txBox="1"/>
          <p:nvPr/>
        </p:nvSpPr>
        <p:spPr>
          <a:xfrm>
            <a:off x="690850" y="560850"/>
            <a:ext cx="4681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>
                <a:latin typeface="IBM Plex Sans"/>
                <a:ea typeface="IBM Plex Sans"/>
                <a:cs typeface="IBM Plex Sans"/>
                <a:sym typeface="IBM Plex Sans"/>
              </a:rPr>
              <a:t>Последовательность действий:</a:t>
            </a:r>
            <a:endParaRPr sz="44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 txBox="1">
            <a:spLocks noGrp="1"/>
          </p:cNvSpPr>
          <p:nvPr>
            <p:ph type="body" idx="2"/>
          </p:nvPr>
        </p:nvSpPr>
        <p:spPr>
          <a:xfrm>
            <a:off x="6297150" y="2351825"/>
            <a:ext cx="57150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 startAt="5"/>
            </a:pPr>
            <a:r>
              <a:rPr lang="ru-RU"/>
              <a:t>По желанию можно добавить любой другой полезный функционал</a:t>
            </a:r>
            <a:endParaRPr/>
          </a:p>
        </p:txBody>
      </p:sp>
      <p:sp>
        <p:nvSpPr>
          <p:cNvPr id="371" name="Google Shape;371;p67"/>
          <p:cNvSpPr txBox="1">
            <a:spLocks noGrp="1"/>
          </p:cNvSpPr>
          <p:nvPr>
            <p:ph type="body" idx="1"/>
          </p:nvPr>
        </p:nvSpPr>
        <p:spPr>
          <a:xfrm>
            <a:off x="619875" y="2351825"/>
            <a:ext cx="53133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ru-RU"/>
              <a:t>Добавить два новых вида WSGI-application. Первый — логирующий (такой же, как основной, только для каждого запроса выводит информацию (тип запроса и параметры) в консоль. Второй — фейковый (на все запросы пользователя отвечает: 200 OK, Hello from Fake).</a:t>
            </a:r>
            <a:endParaRPr/>
          </a:p>
        </p:txBody>
      </p:sp>
      <p:sp>
        <p:nvSpPr>
          <p:cNvPr id="372" name="Google Shape;372;p67"/>
          <p:cNvSpPr txBox="1"/>
          <p:nvPr/>
        </p:nvSpPr>
        <p:spPr>
          <a:xfrm>
            <a:off x="690850" y="560850"/>
            <a:ext cx="4681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>
                <a:latin typeface="IBM Plex Sans"/>
                <a:ea typeface="IBM Plex Sans"/>
                <a:cs typeface="IBM Plex Sans"/>
                <a:sym typeface="IBM Plex Sans"/>
              </a:rPr>
              <a:t>Последовательность действий:</a:t>
            </a:r>
            <a:endParaRPr sz="44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68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Структурные паттерны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ru-RU"/>
              <a:t>Практика</a:t>
            </a:r>
            <a:endParaRPr/>
          </a:p>
        </p:txBody>
      </p:sp>
      <p:sp>
        <p:nvSpPr>
          <p:cNvPr id="273" name="Google Shape;273;p52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49470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урока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Структурные паттерны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>
            <a:spLocks noGrp="1"/>
          </p:cNvSpPr>
          <p:nvPr>
            <p:ph type="body" idx="1"/>
          </p:nvPr>
        </p:nvSpPr>
        <p:spPr>
          <a:xfrm>
            <a:off x="766775" y="2440125"/>
            <a:ext cx="4851600" cy="26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1"/>
                </a:solidFill>
              </a:rPr>
              <a:t>Определяют, как из классов и объектов образуются более крупные структуры.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4" name="Google Shape;284;p54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10125600" cy="90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Структурные паттерны</a:t>
            </a:r>
            <a:endParaRPr/>
          </a:p>
        </p:txBody>
      </p:sp>
      <p:pic>
        <p:nvPicPr>
          <p:cNvPr id="285" name="Google Shape;285;p54" descr="blocks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650" y="2057375"/>
            <a:ext cx="3641749" cy="28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 dirty="0"/>
              <a:t>Адаптер</a:t>
            </a:r>
            <a:endParaRPr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 dirty="0"/>
              <a:t>Компоновщик</a:t>
            </a:r>
            <a:endParaRPr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 dirty="0"/>
              <a:t>Декоратор </a:t>
            </a:r>
            <a:endParaRPr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 dirty="0"/>
              <a:t>Фасад </a:t>
            </a:r>
            <a:endParaRPr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ru-RU" dirty="0"/>
              <a:t>Заместитель (Прокси)</a:t>
            </a:r>
            <a:endParaRPr dirty="0"/>
          </a:p>
        </p:txBody>
      </p:sp>
      <p:sp>
        <p:nvSpPr>
          <p:cNvPr id="291" name="Google Shape;291;p55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4947000" cy="54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Структурные паттерны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6324600" cy="111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Адаптер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6"/>
          <p:cNvSpPr txBox="1"/>
          <p:nvPr/>
        </p:nvSpPr>
        <p:spPr>
          <a:xfrm>
            <a:off x="766775" y="1929000"/>
            <a:ext cx="6121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2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Преобразует интерфейс одного класса в интерфейс другого, который ожидают клиенты. </a:t>
            </a:r>
            <a:endParaRPr sz="22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275" y="692150"/>
            <a:ext cx="3326800" cy="49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984" y="543470"/>
            <a:ext cx="7144158" cy="48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1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>
            <a:spLocks noGrp="1"/>
          </p:cNvSpPr>
          <p:nvPr>
            <p:ph type="subTitle" idx="2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Позволяет клиентам единообразно трактовать индивидуальные и составные объекты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311" name="Google Shape;311;p58"/>
          <p:cNvSpPr txBox="1">
            <a:spLocks noGrp="1"/>
          </p:cNvSpPr>
          <p:nvPr>
            <p:ph type="subTitle" idx="1"/>
          </p:nvPr>
        </p:nvSpPr>
        <p:spPr>
          <a:xfrm>
            <a:off x="6788475" y="692175"/>
            <a:ext cx="5146500" cy="23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dirty="0"/>
              <a:t>Компонует объекты в древовидные иерархические структуры для представления иерархий «часть — целое»</a:t>
            </a:r>
            <a:endParaRPr b="0" dirty="0"/>
          </a:p>
        </p:txBody>
      </p:sp>
      <p:sp>
        <p:nvSpPr>
          <p:cNvPr id="312" name="Google Shape;312;p58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5055900" cy="111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Компоновщик</a:t>
            </a:r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75" y="1930525"/>
            <a:ext cx="4587479" cy="30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745" y="5106535"/>
            <a:ext cx="3363005" cy="1751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>
            <a:spLocks noGrp="1"/>
          </p:cNvSpPr>
          <p:nvPr>
            <p:ph type="title"/>
          </p:nvPr>
        </p:nvSpPr>
        <p:spPr>
          <a:xfrm>
            <a:off x="690850" y="692150"/>
            <a:ext cx="6619800" cy="111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Декоратор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9"/>
          <p:cNvSpPr txBox="1"/>
          <p:nvPr/>
        </p:nvSpPr>
        <p:spPr>
          <a:xfrm>
            <a:off x="766775" y="1929000"/>
            <a:ext cx="477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2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Динамически добавляет объекту новые обязанности.</a:t>
            </a:r>
            <a:endParaRPr sz="22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20" name="Google Shape;3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050" y="692150"/>
            <a:ext cx="5051952" cy="331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350</Words>
  <Application>Microsoft Office PowerPoint</Application>
  <PresentationFormat>Широкоэкранный</PresentationFormat>
  <Paragraphs>45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Roboto</vt:lpstr>
      <vt:lpstr>Times New Roman</vt:lpstr>
      <vt:lpstr>IBM Plex Sans SemiBold</vt:lpstr>
      <vt:lpstr>Arial</vt:lpstr>
      <vt:lpstr>IBM Plex Sans</vt:lpstr>
      <vt:lpstr>Roboto Medium</vt:lpstr>
      <vt:lpstr>Тема Office</vt:lpstr>
      <vt:lpstr>Тема Office</vt:lpstr>
      <vt:lpstr>Структурные паттерны</vt:lpstr>
      <vt:lpstr>План урока</vt:lpstr>
      <vt:lpstr>Структурные паттерны</vt:lpstr>
      <vt:lpstr>Структурные паттерны</vt:lpstr>
      <vt:lpstr>Структурные паттерны</vt:lpstr>
      <vt:lpstr>Адаптер  </vt:lpstr>
      <vt:lpstr>Презентация PowerPoint</vt:lpstr>
      <vt:lpstr>Компоновщик</vt:lpstr>
      <vt:lpstr>Декоратор </vt:lpstr>
      <vt:lpstr>Фасад</vt:lpstr>
      <vt:lpstr>Заместитель</vt:lpstr>
      <vt:lpstr>Практическое задание </vt:lpstr>
      <vt:lpstr>В этой самостоятельной работе тренируем умения:</vt:lpstr>
      <vt:lpstr>Зачем:  </vt:lpstr>
      <vt:lpstr>Презентация PowerPoint</vt:lpstr>
      <vt:lpstr>Презентация PowerPoint</vt:lpstr>
      <vt:lpstr>Презентация PowerPoint</vt:lpstr>
      <vt:lpstr>Спасибо! Каждый день вы становитесь лучше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Структурные паттерны</dc:title>
  <cp:lastModifiedBy>Дмитрий</cp:lastModifiedBy>
  <cp:revision>7</cp:revision>
  <dcterms:modified xsi:type="dcterms:W3CDTF">2021-02-13T07:15:54Z</dcterms:modified>
</cp:coreProperties>
</file>