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86" r:id="rId9"/>
    <p:sldId id="287" r:id="rId10"/>
    <p:sldId id="262" r:id="rId11"/>
    <p:sldId id="263" r:id="rId12"/>
    <p:sldId id="264" r:id="rId13"/>
    <p:sldId id="265" r:id="rId14"/>
    <p:sldId id="266" r:id="rId15"/>
    <p:sldId id="288" r:id="rId16"/>
    <p:sldId id="267" r:id="rId17"/>
    <p:sldId id="268" r:id="rId18"/>
    <p:sldId id="269" r:id="rId19"/>
    <p:sldId id="289" r:id="rId20"/>
    <p:sldId id="270" r:id="rId21"/>
    <p:sldId id="290" r:id="rId22"/>
    <p:sldId id="291" r:id="rId23"/>
    <p:sldId id="271" r:id="rId24"/>
    <p:sldId id="272" r:id="rId25"/>
    <p:sldId id="273" r:id="rId26"/>
    <p:sldId id="274" r:id="rId27"/>
    <p:sldId id="292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12192000" cy="6858000"/>
  <p:notesSz cx="6858000" cy="9144000"/>
  <p:embeddedFontLst>
    <p:embeddedFont>
      <p:font typeface="IBM Plex Sans" panose="020B0604020202020204" charset="0"/>
      <p:regular r:id="rId41"/>
      <p:bold r:id="rId42"/>
      <p:italic r:id="rId43"/>
      <p:boldItalic r:id="rId44"/>
    </p:embeddedFont>
    <p:embeddedFont>
      <p:font typeface="IBM Plex Sans SemiBold" panose="020B0604020202020204" charset="0"/>
      <p:regular r:id="rId45"/>
      <p:bold r:id="rId46"/>
      <p:italic r:id="rId47"/>
      <p:boldItalic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  <p:embeddedFont>
      <p:font typeface="Roboto Medium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4" y="96"/>
      </p:cViewPr>
      <p:guideLst>
        <p:guide pos="3840"/>
        <p:guide pos="483"/>
        <p:guide orient="horz" pos="436"/>
        <p:guide orient="horz" pos="3793"/>
        <p:guide pos="7197"/>
        <p:guide pos="2162"/>
        <p:guide pos="3341"/>
        <p:guide pos="4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bb69f178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bb69f178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bb69f17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bb69f17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bb69f178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bb69f178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bb69f178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bb69f178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bb69f178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bb69f178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84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69f178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69f178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b69f17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b69f17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bb69f178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bb69f178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69f178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69f178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87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bb69f178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bb69f178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b69f17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b69f17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69f178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69f178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5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69f178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69f178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87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bb69f178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bb69f178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19c2089a5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19c2089a5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bb69f17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bb69f17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bb69f178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bb69f178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bb69f178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bb69f178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bb69f178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bb69f178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bb69f178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bb69f178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bb69f178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bb69f178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bb69f178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bb69f178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bb69f17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bb69f17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bb69f178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bb69f178a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b69f178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b69f178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bb69f178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bb69f178a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bb69f178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bb69f178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bb69f178a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bb69f178a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bb69f178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bb69f178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19c2089a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19c2089a5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bb69f178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bb69f178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b69f178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b69f178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19c2089a5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19c2089a5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bb69f178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bb69f178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74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bb69f178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bb69f178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14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bb69f178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bb69f178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1)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2)">
  <p:cSld name="BLANK_1">
    <p:bg>
      <p:bgPr>
        <a:solidFill>
          <a:srgbClr val="6E32E0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3)">
  <p:cSld name="BLANK_1_1">
    <p:bg>
      <p:bgPr>
        <a:solidFill>
          <a:srgbClr val="00000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— Текст (01)">
  <p:cSld name="3_Только заголовок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1)">
  <p:cSld name="2_Только заголовок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2)">
  <p:cSld name="2_Только заголовок_1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3)">
  <p:cSld name="2_Только заголовок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4)">
  <p:cSld name="2_Только заголовок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5)">
  <p:cSld name="2_Только заголовок_1_2"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1 - Заголовок | Текст">
  <p:cSld name="2_Только заголовок_1_2_3">
    <p:bg>
      <p:bgPr>
        <a:solidFill>
          <a:srgbClr val="6E32E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4)">
  <p:cSld name="20_Только заголовок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2 - Заголовок | Текст">
  <p:cSld name="2_Только заголовок_1_2_3_1">
    <p:bg>
      <p:bgPr>
        <a:solidFill>
          <a:srgbClr val="6E32E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3 - Заголовок | Текст">
  <p:cSld name="2_Только заголовок_1_2_3_1_1">
    <p:bg>
      <p:bgPr>
        <a:solidFill>
          <a:srgbClr val="6E32E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4 - Заголовок | Текст">
  <p:cSld name="2_Только заголовок_1_2_3_1_1_1">
    <p:bg>
      <p:bgPr>
        <a:solidFill>
          <a:srgbClr val="6E32E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5 - Заголовок | Текст">
  <p:cSld name="2_Только заголовок_1_2_3_1_1_1_1">
    <p:bg>
      <p:bgPr>
        <a:solidFill>
          <a:srgbClr val="6E32E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6 - Заголовок | Текст">
  <p:cSld name="2_Только заголовок_1_2_3_1_1_1_1_1">
    <p:bg>
      <p:bgPr>
        <a:solidFill>
          <a:srgbClr val="6E32E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7 - Заголовок | Текст">
  <p:cSld name="2_Только заголовок_1_2_3_1_1_1_1_1_1">
    <p:bg>
      <p:bgPr>
        <a:solidFill>
          <a:srgbClr val="6E32E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8 - Заголовок | Текст">
  <p:cSld name="2_Только заголовок_1_2_3_1_1_1_1_1_1_1">
    <p:bg>
      <p:bgPr>
        <a:solidFill>
          <a:srgbClr val="6E32E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9 - Заголовок | Текст">
  <p:cSld name="2_Только заголовок_1_2_3_1_1_1_1_1_1_1_1">
    <p:bg>
      <p:bgPr>
        <a:solidFill>
          <a:srgbClr val="6E32E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(01)">
  <p:cSld name="2_Только заголовок_1_2_2"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2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4)">
  <p:cSld name="2_Только заголовок_1_2_2_1"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>
            <a:spLocks noGrp="1"/>
          </p:cNvSpPr>
          <p:nvPr>
            <p:ph type="subTitle" idx="1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ubTitle" idx="2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3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5)">
  <p:cSld name="20_Только заголовок_3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3)">
  <p:cSld name="2_Только заголовок_1_2_2_1_2"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sz="20000" b="1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sz="20000" b="1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>
            <a:spLocks noGrp="1"/>
          </p:cNvSpPr>
          <p:nvPr>
            <p:ph type="subTitle" idx="2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3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1)">
  <p:cSld name="2_Только заголовок_1_2_2_1_1"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3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2)">
  <p:cSld name="2_Только заголовок_1_2_2_1_1_2">
    <p:bg>
      <p:bgPr>
        <a:solidFill>
          <a:srgbClr val="6E32E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>
            <a:spLocks noGrp="1"/>
          </p:cNvSpPr>
          <p:nvPr>
            <p:ph type="subTitle" idx="1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subTitle" idx="2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subTitle" idx="3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| Текст (01)">
  <p:cSld name="2_Только заголовок_1_2_2_1_1_1"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>
            <a:spLocks noGrp="1"/>
          </p:cNvSpPr>
          <p:nvPr>
            <p:ph type="subTitle" idx="2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subTitle" idx="3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ubTitle" idx="4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| Текст (02) 1">
  <p:cSld name="2_Только заголовок_1_2_2_1_1_1_2">
    <p:bg>
      <p:bgPr>
        <a:solidFill>
          <a:srgbClr val="6E32E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subTitle" idx="1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>
            <a:spLocks noGrp="1"/>
          </p:cNvSpPr>
          <p:nvPr>
            <p:ph type="subTitle" idx="2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3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4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(01) 1">
  <p:cSld name="2_Только заголовок_1_2_2_1_1_1_1"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subTitle" idx="2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subTitle" idx="3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(02)">
  <p:cSld name="2_Только заголовок_1_2_2_1_1_1_1_1">
    <p:bg>
      <p:bgPr>
        <a:solidFill>
          <a:srgbClr val="6E32E0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2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subTitle" idx="3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6)">
  <p:cSld name="2_Только заголовок_1_2_1"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1)">
  <p:cSld name="2_Только заголовок_1_2_1_2"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1)">
  <p:cSld name="2_Только заголовок_1_2_1_2_1"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body" idx="1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4)">
  <p:cSld name="20_Только заголовок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2)">
  <p:cSld name="2_Только заголовок_1_2_1_2_1_1">
    <p:bg>
      <p:bgPr>
        <a:solidFill>
          <a:srgbClr val="6E32E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body" idx="1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3)">
  <p:cSld name="2_Только заголовок_1_2_1_2_1_1_1"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body" idx="1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7)">
  <p:cSld name="2_Только заголовок_1_2_1_1">
    <p:bg>
      <p:bgPr>
        <a:solidFill>
          <a:srgbClr val="00000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8)">
  <p:cSld name="2_Только заголовок_1_2_1_1_1">
    <p:bg>
      <p:bgPr>
        <a:solidFill>
          <a:srgbClr val="6E32E0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2) Название урока">
  <p:cSld name="5_Титульный слайд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>
            <a:spLocks noGrp="1"/>
          </p:cNvSpPr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sz="720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7" name="Google Shape;237;p46"/>
          <p:cNvSpPr txBox="1">
            <a:spLocks noGrp="1"/>
          </p:cNvSpPr>
          <p:nvPr>
            <p:ph type="subTitle" idx="1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sz="720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ubTitle" idx="1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1) Название урока 1">
  <p:cSld name="4_Титульный слайд_1">
    <p:bg>
      <p:bgPr>
        <a:solidFill>
          <a:srgbClr val="6E32E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sz="720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subTitle" idx="1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— Текст — Текст (01)">
  <p:cSld name="11_Только заголовок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>
            <a:spLocks noGrp="1"/>
          </p:cNvSpPr>
          <p:nvPr>
            <p:ph type="subTitle" idx="1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subTitle" idx="2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subTitle" idx="3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2)">
  <p:cSld name="20_Только заголовок_2_1">
    <p:bg>
      <p:bgPr>
        <a:solidFill>
          <a:srgbClr val="6E32E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3)">
  <p:cSld name="20_Только заголовок_2_1_1">
    <p:bg>
      <p:bgPr>
        <a:solidFill>
          <a:srgbClr val="000000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1)">
  <p:cSld name="20_Только заголовок_2_1_1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2)">
  <p:cSld name="20_Только заголовок_2_1_1_1_1">
    <p:bg>
      <p:bgPr>
        <a:solidFill>
          <a:srgbClr val="6E32E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3)">
  <p:cSld name="20_Только заголовок_2_1_1_1_1_1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4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6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slideLayout" Target="../slideLayouts/slideLayout45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openxmlformats.org/officeDocument/2006/relationships/slideLayout" Target="../slideLayouts/slideLayout44.xml"/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4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21.xml"/><Relationship Id="rId4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ope.org/zope2/zope2book/ZPT.html" TargetMode="External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>
            <a:spLocks noGrp="1"/>
          </p:cNvSpPr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Паттерны веб-представления</a:t>
            </a:r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subTitle" idx="1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Паттерны веб-представления. WSGI-фреймворк. Шаблонизатор.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lt1"/>
                </a:solidFill>
              </a:rPr>
              <a:t>Представление</a:t>
            </a:r>
            <a:endParaRPr b="1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ru-RU">
                <a:solidFill>
                  <a:schemeClr val="lt1"/>
                </a:solidFill>
              </a:rPr>
              <a:t>Отображает данные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MVC: как это работает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>
            <a:spLocks noGrp="1"/>
          </p:cNvSpPr>
          <p:nvPr>
            <p:ph type="subTitle" idx="3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Концентрация усилий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58"/>
          <p:cNvSpPr txBox="1">
            <a:spLocks noGrp="1"/>
          </p:cNvSpPr>
          <p:nvPr>
            <p:ph type="subTitle" idx="2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Множествен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ность вариаций представлений</a:t>
            </a:r>
            <a:endParaRPr/>
          </a:p>
        </p:txBody>
      </p:sp>
      <p:sp>
        <p:nvSpPr>
          <p:cNvPr id="318" name="Google Shape;318;p58"/>
          <p:cNvSpPr txBox="1">
            <a:spLocks noGrp="1"/>
          </p:cNvSpPr>
          <p:nvPr>
            <p:ph type="subTitle" idx="1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Простота модификации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subTitle" idx="4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Параллельная разработка</a:t>
            </a:r>
            <a:endParaRPr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MVC: что даёт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>
            <a:spLocks noGrp="1"/>
          </p:cNvSpPr>
          <p:nvPr>
            <p:ph type="body" idx="1"/>
          </p:nvPr>
        </p:nvSpPr>
        <p:spPr>
          <a:xfrm>
            <a:off x="690850" y="3561825"/>
            <a:ext cx="4228800" cy="7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u="sng">
                <a:solidFill>
                  <a:srgbClr val="6E32E0"/>
                </a:solidFill>
                <a:hlinkClick r:id="rId3"/>
              </a:rPr>
              <a:t>https://www.djangoproject.com </a:t>
            </a:r>
            <a:endParaRPr>
              <a:solidFill>
                <a:srgbClr val="6E32E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9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MVC: фреймворки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" name="Google Shape;32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3659267"/>
            <a:ext cx="1683558" cy="58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>
            <a:spLocks noGrp="1"/>
          </p:cNvSpPr>
          <p:nvPr>
            <p:ph type="body" idx="1"/>
          </p:nvPr>
        </p:nvSpPr>
        <p:spPr>
          <a:xfrm>
            <a:off x="690850" y="2951800"/>
            <a:ext cx="10810200" cy="316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Один URL → один обработчик  → одно представление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60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Page Controller (Контроллер страниц): идея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Page Controller (Контроллер страниц): идея</a:t>
            </a: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A4BFC3-EA93-475C-A3F4-D6FA9881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3" y="2051000"/>
            <a:ext cx="4734544" cy="38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9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1"/>
          <p:cNvSpPr txBox="1">
            <a:spLocks noGrp="1"/>
          </p:cNvSpPr>
          <p:nvPr>
            <p:ph type="subTitle" idx="3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Прямолиней-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ность</a:t>
            </a:r>
            <a:endParaRPr/>
          </a:p>
        </p:txBody>
      </p:sp>
      <p:sp>
        <p:nvSpPr>
          <p:cNvPr id="339" name="Google Shape;339;p61"/>
          <p:cNvSpPr txBox="1">
            <a:spLocks noGrp="1"/>
          </p:cNvSpPr>
          <p:nvPr>
            <p:ph type="subTitle" idx="2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Простота</a:t>
            </a:r>
            <a:endParaRPr/>
          </a:p>
        </p:txBody>
      </p:sp>
      <p:sp>
        <p:nvSpPr>
          <p:cNvPr id="340" name="Google Shape;340;p61"/>
          <p:cNvSpPr txBox="1">
            <a:spLocks noGrp="1"/>
          </p:cNvSpPr>
          <p:nvPr>
            <p:ph type="subTitle" idx="1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Подмножество MVC</a:t>
            </a:r>
            <a:endParaRPr/>
          </a:p>
        </p:txBody>
      </p:sp>
      <p:sp>
        <p:nvSpPr>
          <p:cNvPr id="341" name="Google Shape;341;p61"/>
          <p:cNvSpPr txBox="1">
            <a:spLocks noGrp="1"/>
          </p:cNvSpPr>
          <p:nvPr>
            <p:ph type="subTitle" idx="4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Отделяет логику от представления</a:t>
            </a:r>
            <a:endParaRPr/>
          </a:p>
        </p:txBody>
      </p:sp>
      <p:sp>
        <p:nvSpPr>
          <p:cNvPr id="342" name="Google Shape;342;p61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Page Controller: что даёт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>
            <a:spLocks noGrp="1"/>
          </p:cNvSpPr>
          <p:nvPr>
            <p:ph type="body" idx="1"/>
          </p:nvPr>
        </p:nvSpPr>
        <p:spPr>
          <a:xfrm>
            <a:off x="766775" y="5075425"/>
            <a:ext cx="7131300" cy="7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u="sng">
                <a:solidFill>
                  <a:srgbClr val="6E32E0"/>
                </a:solidFill>
                <a:hlinkClick r:id="rId3"/>
              </a:rPr>
              <a:t>https://docs.zope.org/zope2/zope2book/ZPT.html</a:t>
            </a:r>
            <a:endParaRPr/>
          </a:p>
        </p:txBody>
      </p:sp>
      <p:sp>
        <p:nvSpPr>
          <p:cNvPr id="348" name="Google Shape;348;p62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Page Controller: реализации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9" name="Google Shape;349;p62" descr="149px-PHP-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76" y="3305915"/>
            <a:ext cx="1278173" cy="68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2" descr="asplogo-squa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825" y="3018516"/>
            <a:ext cx="1278173" cy="127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2" descr="jsp-ico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99989" y="2735025"/>
            <a:ext cx="880013" cy="161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9675" y="3305914"/>
            <a:ext cx="1981436" cy="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690850" y="2774675"/>
            <a:ext cx="10810200" cy="33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Централизовать общие правила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63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Front Controller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(Контроллер запросов): идея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</a:t>
            </a:r>
            <a:r>
              <a:rPr lang="ru-RU" dirty="0"/>
              <a:t> </a:t>
            </a:r>
            <a:r>
              <a:rPr lang="ru-RU" dirty="0" err="1"/>
              <a:t>Controller</a:t>
            </a:r>
            <a:endParaRPr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54FE7C-B243-4EF8-866D-9FEA5F57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42" y="2047682"/>
            <a:ext cx="4965455" cy="35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1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>
            <a:spLocks noGrp="1"/>
          </p:cNvSpPr>
          <p:nvPr>
            <p:ph type="subTitle" idx="1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Контроль</a:t>
            </a:r>
            <a:endParaRPr/>
          </a:p>
        </p:txBody>
      </p:sp>
      <p:sp>
        <p:nvSpPr>
          <p:cNvPr id="364" name="Google Shape;364;p64"/>
          <p:cNvSpPr txBox="1">
            <a:spLocks noGrp="1"/>
          </p:cNvSpPr>
          <p:nvPr>
            <p:ph type="subTitle" idx="2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Координация</a:t>
            </a:r>
            <a:endParaRPr/>
          </a:p>
        </p:txBody>
      </p:sp>
      <p:sp>
        <p:nvSpPr>
          <p:cNvPr id="365" name="Google Shape;365;p64"/>
          <p:cNvSpPr txBox="1">
            <a:spLocks noGrp="1"/>
          </p:cNvSpPr>
          <p:nvPr>
            <p:ph type="subTitle" idx="3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Конфигурируемость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Front Controller: что даёт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 dirty="0"/>
              <a:t>9 уроков по 2 часа. 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dirty="0"/>
              <a:t>Практические задания. 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dirty="0"/>
              <a:t>Видеозапись будет. 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dirty="0"/>
              <a:t>Задавайте вопросы.</a:t>
            </a:r>
            <a:endParaRPr dirty="0"/>
          </a:p>
        </p:txBody>
      </p:sp>
      <p:sp>
        <p:nvSpPr>
          <p:cNvPr id="268" name="Google Shape;268;p5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Регламент</a:t>
            </a:r>
            <a:endParaRPr dirty="0"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FC </a:t>
            </a:r>
            <a:r>
              <a:rPr lang="ru-RU" dirty="0"/>
              <a:t>и </a:t>
            </a:r>
            <a:r>
              <a:rPr lang="en-US" dirty="0"/>
              <a:t>PC </a:t>
            </a:r>
            <a:r>
              <a:rPr lang="ru-RU" dirty="0"/>
              <a:t>в </a:t>
            </a:r>
            <a:r>
              <a:rPr lang="en-US" dirty="0"/>
              <a:t>Django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BE24B9-815B-4954-A1C6-211697520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53" y="1901651"/>
            <a:ext cx="5599612" cy="39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6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FC </a:t>
            </a:r>
            <a:r>
              <a:rPr lang="ru-RU" dirty="0"/>
              <a:t>и </a:t>
            </a:r>
            <a:r>
              <a:rPr lang="en-US" dirty="0"/>
              <a:t>PC </a:t>
            </a:r>
            <a:r>
              <a:rPr lang="ru-RU" dirty="0"/>
              <a:t>в </a:t>
            </a:r>
            <a:r>
              <a:rPr lang="en-US" dirty="0"/>
              <a:t>Django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FE1DEE-A30C-4436-A7FC-E60BD6E1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90" y="1657102"/>
            <a:ext cx="6773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9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>
            <a:spLocks noGrp="1"/>
          </p:cNvSpPr>
          <p:nvPr>
            <p:ph type="subTitle" idx="2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Уже реализован в готовых фреймворках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372" name="Google Shape;372;p65"/>
          <p:cNvSpPr txBox="1">
            <a:spLocks noGrp="1"/>
          </p:cNvSpPr>
          <p:nvPr>
            <p:ph type="subTitle" idx="1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Уделить внимание оптимизации кода</a:t>
            </a:r>
            <a:endParaRPr b="0"/>
          </a:p>
        </p:txBody>
      </p:sp>
      <p:sp>
        <p:nvSpPr>
          <p:cNvPr id="373" name="Google Shape;373;p6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Front Controller: особенности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WSGI-фреймворк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8F93A3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97B6D47-5583-4D7E-B2CC-5979B5C2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34" y="2434604"/>
            <a:ext cx="9751631" cy="2658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0C0780-F386-4E3C-9C5E-E4F2DF8EB3D6}"/>
              </a:ext>
            </a:extLst>
          </p:cNvPr>
          <p:cNvSpPr txBox="1"/>
          <p:nvPr/>
        </p:nvSpPr>
        <p:spPr>
          <a:xfrm>
            <a:off x="10751949" y="3411136"/>
            <a:ext cx="127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0">
              <a:solidFill>
                <a:schemeClr val="lt1"/>
              </a:solidFill>
            </a:endParaRPr>
          </a:p>
        </p:txBody>
      </p:sp>
      <p:sp>
        <p:nvSpPr>
          <p:cNvPr id="384" name="Google Shape;384;p67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WSGI-фреймворк</a:t>
            </a:r>
            <a:endParaRPr/>
          </a:p>
        </p:txBody>
      </p:sp>
      <p:pic>
        <p:nvPicPr>
          <p:cNvPr id="385" name="Google Shape;3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50" y="2558223"/>
            <a:ext cx="10015850" cy="2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8"/>
          <p:cNvSpPr txBox="1">
            <a:spLocks noGrp="1"/>
          </p:cNvSpPr>
          <p:nvPr>
            <p:ph type="body" idx="1"/>
          </p:nvPr>
        </p:nvSpPr>
        <p:spPr>
          <a:xfrm>
            <a:off x="691025" y="692150"/>
            <a:ext cx="10778700" cy="145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4400" b="1"/>
              <a:t>simple_wsgi.py</a:t>
            </a:r>
            <a:endParaRPr sz="4400" b="1"/>
          </a:p>
        </p:txBody>
      </p:sp>
      <p:pic>
        <p:nvPicPr>
          <p:cNvPr id="391" name="Google Shape;391;p68"/>
          <p:cNvPicPr preferRelativeResize="0"/>
          <p:nvPr/>
        </p:nvPicPr>
        <p:blipFill rotWithShape="1">
          <a:blip r:embed="rId3">
            <a:alphaModFix/>
          </a:blip>
          <a:srcRect l="6690"/>
          <a:stretch/>
        </p:blipFill>
        <p:spPr>
          <a:xfrm>
            <a:off x="766776" y="1771575"/>
            <a:ext cx="9407100" cy="440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2DE751-CE9C-4472-AF3C-CAC695BD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95" y="962667"/>
            <a:ext cx="5442722" cy="45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5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Реализуем Page Controller и Front Controller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Использование шаблонизатора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>
            <a:spLocks noGrp="1"/>
          </p:cNvSpPr>
          <p:nvPr>
            <p:ph type="body" idx="1"/>
          </p:nvPr>
        </p:nvSpPr>
        <p:spPr>
          <a:xfrm>
            <a:off x="691025" y="234950"/>
            <a:ext cx="10778700" cy="145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4400" b="1"/>
              <a:t>templator.py</a:t>
            </a:r>
            <a:endParaRPr sz="4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400" b="1"/>
          </a:p>
        </p:txBody>
      </p:sp>
      <p:pic>
        <p:nvPicPr>
          <p:cNvPr id="407" name="Google Shape;407;p71"/>
          <p:cNvPicPr preferRelativeResize="0"/>
          <p:nvPr/>
        </p:nvPicPr>
        <p:blipFill rotWithShape="1">
          <a:blip r:embed="rId3">
            <a:alphaModFix/>
          </a:blip>
          <a:srcRect l="5394" t="9521" r="6172" b="9988"/>
          <a:stretch/>
        </p:blipFill>
        <p:spPr>
          <a:xfrm>
            <a:off x="691025" y="1277025"/>
            <a:ext cx="8357725" cy="46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>
            <a:spLocks noGrp="1"/>
          </p:cNvSpPr>
          <p:nvPr>
            <p:ph type="subTitle" idx="2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Принципы объектно-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ориентированного программирования</a:t>
            </a:r>
            <a:endParaRPr/>
          </a:p>
        </p:txBody>
      </p:sp>
      <p:sp>
        <p:nvSpPr>
          <p:cNvPr id="274" name="Google Shape;274;p52"/>
          <p:cNvSpPr txBox="1">
            <a:spLocks noGrp="1"/>
          </p:cNvSpPr>
          <p:nvPr>
            <p:ph type="subTitle" idx="1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Архитектура приложений</a:t>
            </a:r>
            <a:endParaRPr/>
          </a:p>
        </p:txBody>
      </p:sp>
      <p:sp>
        <p:nvSpPr>
          <p:cNvPr id="275" name="Google Shape;275;p52"/>
          <p:cNvSpPr txBox="1">
            <a:spLocks noGrp="1"/>
          </p:cNvSpPr>
          <p:nvPr>
            <p:ph type="subTitle" idx="3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Паттерны проектирования</a:t>
            </a:r>
            <a:endParaRPr/>
          </a:p>
        </p:txBody>
      </p:sp>
      <p:sp>
        <p:nvSpPr>
          <p:cNvPr id="276" name="Google Shape;276;p52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будем изучать на курсе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Практическое задание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3"/>
          <p:cNvSpPr txBox="1">
            <a:spLocks noGrp="1"/>
          </p:cNvSpPr>
          <p:nvPr>
            <p:ph type="subTitle" idx="2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Использовать шаблонизатор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418" name="Google Shape;418;p73"/>
          <p:cNvSpPr txBox="1">
            <a:spLocks noGrp="1"/>
          </p:cNvSpPr>
          <p:nvPr>
            <p:ph type="subTitle" idx="1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Использовать паттерны Page Controller, Front Controller</a:t>
            </a:r>
            <a:endParaRPr b="0"/>
          </a:p>
        </p:txBody>
      </p:sp>
      <p:sp>
        <p:nvSpPr>
          <p:cNvPr id="419" name="Google Shape;419;p73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50664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этой самостоятельной работе тренируем умения: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subTitle" idx="2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Использовать шаблонизаторы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74"/>
          <p:cNvSpPr txBox="1">
            <a:spLocks noGrp="1"/>
          </p:cNvSpPr>
          <p:nvPr>
            <p:ph type="subTitle" idx="1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Понимать и применять паттерны Page и Front Controllers, понимать, как устроены и работают WSGI-фреймворки</a:t>
            </a:r>
            <a:endParaRPr/>
          </a:p>
        </p:txBody>
      </p:sp>
      <p:sp>
        <p:nvSpPr>
          <p:cNvPr id="426" name="Google Shape;426;p74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50664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Смысл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5"/>
          <p:cNvSpPr txBox="1">
            <a:spLocks noGrp="1"/>
          </p:cNvSpPr>
          <p:nvPr>
            <p:ph type="body" idx="1"/>
          </p:nvPr>
        </p:nvSpPr>
        <p:spPr>
          <a:xfrm>
            <a:off x="6788501" y="692150"/>
            <a:ext cx="50754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Создать репозиторий для нового проекта (Gitlab, GitHub, ...).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 помощью uwsgi или gunicorn запустить пример simple_wsgi.py, проверить, что он работает 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ru-RU"/>
              <a:t>Написать свой WSGI-фреймворк, используя паттерны Page Controller и Front Controller. </a:t>
            </a:r>
            <a:endParaRPr/>
          </a:p>
        </p:txBody>
      </p:sp>
      <p:sp>
        <p:nvSpPr>
          <p:cNvPr id="432" name="Google Shape;432;p7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Последовательность действий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105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Описание работы фреймворка: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6"/>
          <p:cNvSpPr txBox="1">
            <a:spLocks noGrp="1"/>
          </p:cNvSpPr>
          <p:nvPr>
            <p:ph type="title"/>
          </p:nvPr>
        </p:nvSpPr>
        <p:spPr>
          <a:xfrm>
            <a:off x="690900" y="2470150"/>
            <a:ext cx="10810200" cy="287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 sz="2200" b="0"/>
              <a:t>возможность отвечать на get-запросы пользователя (код ответа + html-страница);</a:t>
            </a:r>
            <a:endParaRPr sz="2200" b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 sz="2200" b="0"/>
              <a:t>для разных url-адресов отвечать разными страницами;</a:t>
            </a:r>
            <a:endParaRPr sz="2200" b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 sz="2200" b="0"/>
              <a:t>page controller — возможность без изменения фреймворка добавить view для обработки нового адреса;</a:t>
            </a:r>
            <a:endParaRPr sz="2200" b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 sz="2200" b="0"/>
              <a:t>front controller — возможность без изменения фреймворка менять обработку всех запросов.</a:t>
            </a:r>
            <a:endParaRPr sz="2200" b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7"/>
          <p:cNvSpPr txBox="1">
            <a:spLocks noGrp="1"/>
          </p:cNvSpPr>
          <p:nvPr>
            <p:ph type="body" idx="1"/>
          </p:nvPr>
        </p:nvSpPr>
        <p:spPr>
          <a:xfrm>
            <a:off x="6788501" y="692150"/>
            <a:ext cx="50754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ru-RU"/>
              <a:t>Реализовать рендеринг страниц с помощью шаблонизатора Jinja2. Документацию по этой библиотеке можно найти в дополнительных материалах.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200"/>
              <a:buAutoNum type="arabicPeriod" startAt="4"/>
            </a:pPr>
            <a:r>
              <a:rPr lang="ru-RU"/>
              <a:t>Добавить любый полезный функционал в фреймворк, например обработку наличия (отсутствия) слеша в конце адреса.</a:t>
            </a:r>
            <a:endParaRPr/>
          </a:p>
        </p:txBody>
      </p:sp>
      <p:sp>
        <p:nvSpPr>
          <p:cNvPr id="444" name="Google Shape;444;p7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Последовательность действий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8"/>
          <p:cNvSpPr txBox="1">
            <a:spLocks noGrp="1"/>
          </p:cNvSpPr>
          <p:nvPr>
            <p:ph type="body" idx="1"/>
          </p:nvPr>
        </p:nvSpPr>
        <p:spPr>
          <a:xfrm>
            <a:off x="6788501" y="692150"/>
            <a:ext cx="50754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6"/>
            </a:pPr>
            <a:r>
              <a:rPr lang="ru-RU"/>
              <a:t>Добавить для демонстрации две любые разные страницы (например, главная и about, или любые другие).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6"/>
            </a:pPr>
            <a:r>
              <a:rPr lang="ru-RU"/>
              <a:t>Сдать ДЗ в виде ссылки на репозиторий.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200"/>
              <a:buAutoNum type="arabicPeriod" startAt="6"/>
            </a:pPr>
            <a:r>
              <a:rPr lang="ru-RU"/>
              <a:t>В readme указать пример, как запустить фреймворк с помощью uwsgi и/или gunicorn.</a:t>
            </a:r>
            <a:endParaRPr/>
          </a:p>
        </p:txBody>
      </p:sp>
      <p:sp>
        <p:nvSpPr>
          <p:cNvPr id="450" name="Google Shape;450;p78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Последовательность действий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9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>
            <a:spLocks noGrp="1"/>
          </p:cNvSpPr>
          <p:nvPr>
            <p:ph type="subTitle" idx="1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Использовать лучшие практики, а не изобретать велосипед</a:t>
            </a:r>
            <a:endParaRPr/>
          </a:p>
        </p:txBody>
      </p:sp>
      <p:sp>
        <p:nvSpPr>
          <p:cNvPr id="282" name="Google Shape;282;p53"/>
          <p:cNvSpPr txBox="1">
            <a:spLocks noGrp="1"/>
          </p:cNvSpPr>
          <p:nvPr>
            <p:ph type="subTitle" idx="2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Разговаривать на одном языке с продвинутыми коллегами</a:t>
            </a: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3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Увеличить вашу ценность как специалиста</a:t>
            </a:r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Это позволит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>
            <a:spLocks noGrp="1"/>
          </p:cNvSpPr>
          <p:nvPr>
            <p:ph type="subTitle" idx="3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работают WSGI-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фреймворки</a:t>
            </a:r>
            <a:endParaRPr/>
          </a:p>
        </p:txBody>
      </p:sp>
      <p:sp>
        <p:nvSpPr>
          <p:cNvPr id="290" name="Google Shape;290;p54"/>
          <p:cNvSpPr txBox="1">
            <a:spLocks noGrp="1"/>
          </p:cNvSpPr>
          <p:nvPr>
            <p:ph type="subTitle" idx="2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MVC, Page controller, Front controller</a:t>
            </a:r>
            <a:endParaRPr/>
          </a:p>
        </p:txBody>
      </p:sp>
      <p:sp>
        <p:nvSpPr>
          <p:cNvPr id="291" name="Google Shape;291;p54"/>
          <p:cNvSpPr txBox="1">
            <a:spLocks noGrp="1"/>
          </p:cNvSpPr>
          <p:nvPr>
            <p:ph type="subTitle" idx="4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написать свой WSGI-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фреймворк</a:t>
            </a:r>
            <a:endParaRPr/>
          </a:p>
        </p:txBody>
      </p:sp>
      <p:sp>
        <p:nvSpPr>
          <p:cNvPr id="292" name="Google Shape;292;p54"/>
          <p:cNvSpPr txBox="1">
            <a:spLocks noGrp="1"/>
          </p:cNvSpPr>
          <p:nvPr>
            <p:ph type="subTitle" idx="1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использовать шаблонизатор</a:t>
            </a:r>
            <a:endParaRPr/>
          </a:p>
        </p:txBody>
      </p:sp>
      <p:sp>
        <p:nvSpPr>
          <p:cNvPr id="293" name="Google Shape;293;p54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 этом уроке разберем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Паттерны веб-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представления данных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05;p56">
            <a:extLst>
              <a:ext uri="{FF2B5EF4-FFF2-40B4-BE49-F238E27FC236}">
                <a16:creationId xmlns:a16="http://schemas.microsoft.com/office/drawing/2014/main" id="{13BD2D6E-A769-4D11-BBA7-79C428B0C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846" y="692150"/>
            <a:ext cx="10610427" cy="7460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MVC и </a:t>
            </a:r>
            <a:r>
              <a:rPr lang="en-US" dirty="0"/>
              <a:t>MVT</a:t>
            </a:r>
            <a:r>
              <a:rPr lang="ru-RU" dirty="0"/>
              <a:t> «на пальцах»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BD784-7646-4C91-AD75-5B9D48BE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9" y="1631137"/>
            <a:ext cx="824980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05;p56">
            <a:extLst>
              <a:ext uri="{FF2B5EF4-FFF2-40B4-BE49-F238E27FC236}">
                <a16:creationId xmlns:a16="http://schemas.microsoft.com/office/drawing/2014/main" id="{13BD2D6E-A769-4D11-BBA7-79C428B0C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846" y="692150"/>
            <a:ext cx="10610427" cy="7460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MVC и </a:t>
            </a:r>
            <a:r>
              <a:rPr lang="en-US" dirty="0"/>
              <a:t>MVT</a:t>
            </a:r>
            <a:r>
              <a:rPr lang="ru-RU" dirty="0"/>
              <a:t> «на пальцах»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B0D60F-407A-40C3-9DB5-78E086B5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21" y="1833378"/>
            <a:ext cx="8240275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>
            <a:spLocks noGrp="1"/>
          </p:cNvSpPr>
          <p:nvPr>
            <p:ph type="subTitle" idx="2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Контроллер</a:t>
            </a:r>
            <a:endParaRPr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 b="0">
                <a:solidFill>
                  <a:schemeClr val="lt1"/>
                </a:solidFill>
              </a:rPr>
              <a:t>Принимает запросы</a:t>
            </a:r>
            <a:endParaRPr b="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 b="0">
                <a:solidFill>
                  <a:schemeClr val="lt1"/>
                </a:solidFill>
              </a:rPr>
              <a:t>Взаимодействует с моделью</a:t>
            </a:r>
            <a:endParaRPr b="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 b="0">
                <a:solidFill>
                  <a:schemeClr val="lt1"/>
                </a:solidFill>
              </a:rPr>
              <a:t>Выбирает представление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304" name="Google Shape;304;p56"/>
          <p:cNvSpPr txBox="1">
            <a:spLocks noGrp="1"/>
          </p:cNvSpPr>
          <p:nvPr>
            <p:ph type="subTitle" idx="1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Модель  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 b="0"/>
              <a:t>Автономна</a:t>
            </a:r>
            <a:endParaRPr b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 b="0"/>
              <a:t>Тестируема</a:t>
            </a:r>
            <a:endParaRPr b="0"/>
          </a:p>
        </p:txBody>
      </p:sp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MVC: как это работает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486</Words>
  <Application>Microsoft Office PowerPoint</Application>
  <PresentationFormat>Широкоэкранный</PresentationFormat>
  <Paragraphs>109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IBM Plex Sans SemiBold</vt:lpstr>
      <vt:lpstr>Arial</vt:lpstr>
      <vt:lpstr>IBM Plex Sans</vt:lpstr>
      <vt:lpstr>Times New Roman</vt:lpstr>
      <vt:lpstr>Roboto Medium</vt:lpstr>
      <vt:lpstr>Roboto</vt:lpstr>
      <vt:lpstr>Тема Office</vt:lpstr>
      <vt:lpstr>Тема Office</vt:lpstr>
      <vt:lpstr>Паттерны веб-представления</vt:lpstr>
      <vt:lpstr>Регламент</vt:lpstr>
      <vt:lpstr>Что будем изучать на курсе</vt:lpstr>
      <vt:lpstr>Это позволит</vt:lpstr>
      <vt:lpstr>На этом уроке разберем</vt:lpstr>
      <vt:lpstr>Паттерны веб- представления данных  </vt:lpstr>
      <vt:lpstr>MVC и MVT «на пальцах»</vt:lpstr>
      <vt:lpstr>MVC и MVT «на пальцах»</vt:lpstr>
      <vt:lpstr>MVC: как это работает</vt:lpstr>
      <vt:lpstr>MVC: как это работает</vt:lpstr>
      <vt:lpstr>MVC: что даёт </vt:lpstr>
      <vt:lpstr>MVC: фреймворки  </vt:lpstr>
      <vt:lpstr>Page Controller (Контроллер страниц): идея</vt:lpstr>
      <vt:lpstr>Page Controller (Контроллер страниц): идея</vt:lpstr>
      <vt:lpstr>Page Controller: что даёт </vt:lpstr>
      <vt:lpstr>Page Controller: реализации    </vt:lpstr>
      <vt:lpstr>Front Controller  (Контроллер запросов): идея</vt:lpstr>
      <vt:lpstr>Front Controller</vt:lpstr>
      <vt:lpstr>Front Controller: что даёт</vt:lpstr>
      <vt:lpstr>FC и PC в Django</vt:lpstr>
      <vt:lpstr>FC и PC в Django</vt:lpstr>
      <vt:lpstr>Front Controller: особенности</vt:lpstr>
      <vt:lpstr>WSGI-фреймворк   </vt:lpstr>
      <vt:lpstr>WSGI-фреймворк</vt:lpstr>
      <vt:lpstr>Презентация PowerPoint</vt:lpstr>
      <vt:lpstr>Презентация PowerPoint</vt:lpstr>
      <vt:lpstr>Реализуем Page Controller и Front Controller</vt:lpstr>
      <vt:lpstr>Использование шаблонизатора   </vt:lpstr>
      <vt:lpstr>Презентация PowerPoint</vt:lpstr>
      <vt:lpstr>Практическое задание</vt:lpstr>
      <vt:lpstr>В этой самостоятельной работе тренируем умения:  </vt:lpstr>
      <vt:lpstr>Смысл</vt:lpstr>
      <vt:lpstr>Последовательность действий</vt:lpstr>
      <vt:lpstr>Описание работы фреймворка: </vt:lpstr>
      <vt:lpstr>Последовательность действий</vt:lpstr>
      <vt:lpstr>Последовательность действий</vt:lpstr>
      <vt:lpstr>Спасибо! Каждый день вы становитесь лучше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веб-представления</dc:title>
  <cp:lastModifiedBy>Дмитрий</cp:lastModifiedBy>
  <cp:revision>16</cp:revision>
  <dcterms:modified xsi:type="dcterms:W3CDTF">2021-01-26T13:36:44Z</dcterms:modified>
</cp:coreProperties>
</file>