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77357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806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bb43c170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cbb43c17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2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bb43c170_0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cbb43c17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3850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bb43c170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cbb43c1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35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bb43c170_0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cbb43c17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745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bb43c170_0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cbb43c17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1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bb43c170_0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cbb43c17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195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bb43c170_0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cbb43c1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43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b9ed812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8ab9ed81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626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cf1e2481_0_1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bcf1e248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37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735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e6d8e2ca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8e6d8e2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47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90c5ec42_0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d90c5ec4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83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d013bce6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bd013bce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81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bb43c170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cbb43c1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3258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bb43c170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cbb43c17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23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cf1e2481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bcf1e248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406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cf1e2481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bcf1e248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62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bb43c170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2cbb43c17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28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70400" y="634550"/>
            <a:ext cx="50457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Архитектуры и шаблоны проектирования Python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588733" y="1099593"/>
            <a:ext cx="33534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lang="en-US" sz="2000" b="1">
                <a:solidFill>
                  <a:srgbClr val="4C5D6E"/>
                </a:solidFill>
              </a:rPr>
              <a:t>7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570400" y="1627300"/>
            <a:ext cx="47283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4000" dirty="0" err="1">
                <a:solidFill>
                  <a:srgbClr val="4C5D6E"/>
                </a:solidFill>
              </a:rPr>
              <a:t>Архитектурные</a:t>
            </a:r>
            <a:r>
              <a:rPr lang="en-US" sz="4000" dirty="0">
                <a:solidFill>
                  <a:srgbClr val="4C5D6E"/>
                </a:solidFill>
              </a:rPr>
              <a:t> </a:t>
            </a:r>
            <a:r>
              <a:rPr lang="en-US" sz="4000" dirty="0" err="1">
                <a:solidFill>
                  <a:srgbClr val="4C5D6E"/>
                </a:solidFill>
              </a:rPr>
              <a:t>системные</a:t>
            </a:r>
            <a:r>
              <a:rPr lang="en-US" sz="4000" dirty="0">
                <a:solidFill>
                  <a:srgbClr val="4C5D6E"/>
                </a:solidFill>
              </a:rPr>
              <a:t> </a:t>
            </a:r>
            <a:r>
              <a:rPr lang="en-US" sz="4000" dirty="0" err="1">
                <a:solidFill>
                  <a:srgbClr val="4C5D6E"/>
                </a:solidFill>
              </a:rPr>
              <a:t>паттерны</a:t>
            </a:r>
            <a:endParaRPr sz="4000" dirty="0"/>
          </a:p>
        </p:txBody>
      </p:sp>
      <p:sp>
        <p:nvSpPr>
          <p:cNvPr id="90" name="Google Shape;90;p18"/>
          <p:cNvSpPr/>
          <p:nvPr/>
        </p:nvSpPr>
        <p:spPr>
          <a:xfrm>
            <a:off x="3570400" y="3513700"/>
            <a:ext cx="4804200" cy="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Font typeface="Arial"/>
              <a:buNone/>
            </a:pPr>
            <a:r>
              <a:rPr lang="en-US" sz="2400">
                <a:solidFill>
                  <a:srgbClr val="99A8B7"/>
                </a:solidFill>
              </a:rPr>
              <a:t>Архитектурные системные паттерны. Обзор базовых паттернов/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00" y="1159200"/>
            <a:ext cx="2473200" cy="2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Value Object: «Против»</a:t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3376075" y="2088650"/>
            <a:ext cx="4620600" cy="18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Множество классов. 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Потребление памяти.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141" name="Google Shape;141;p26" descr="of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2275475"/>
            <a:ext cx="1536350" cy="14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4259775" y="1367000"/>
            <a:ext cx="37371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Реестр (Registry): идея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4296950" y="2747800"/>
            <a:ext cx="3699900" cy="11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 err="1">
                <a:solidFill>
                  <a:srgbClr val="2C2D30"/>
                </a:solidFill>
              </a:rPr>
              <a:t>Глобальный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объект</a:t>
            </a:r>
            <a:r>
              <a:rPr lang="en-US" sz="1600" dirty="0">
                <a:solidFill>
                  <a:srgbClr val="2C2D30"/>
                </a:solidFill>
              </a:rPr>
              <a:t>, </a:t>
            </a:r>
            <a:r>
              <a:rPr lang="en-US" sz="1600" dirty="0" err="1">
                <a:solidFill>
                  <a:srgbClr val="2C2D30"/>
                </a:solidFill>
              </a:rPr>
              <a:t>который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используется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другими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объектами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для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поиска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общих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объектов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или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служб</a:t>
            </a:r>
            <a:r>
              <a:rPr lang="en-US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3">
            <a:alphaModFix/>
          </a:blip>
          <a:srcRect r="14755"/>
          <a:stretch/>
        </p:blipFill>
        <p:spPr>
          <a:xfrm>
            <a:off x="532100" y="1405875"/>
            <a:ext cx="3313423" cy="258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Объектно-реляционные паттерны</a:t>
            </a:r>
            <a:endParaRPr sz="3200">
              <a:solidFill>
                <a:srgbClr val="F3F7F5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098" y="207994"/>
            <a:ext cx="3446866" cy="23361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>
            <a:off x="1201300" y="331400"/>
            <a:ext cx="6795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Преобразователь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данных</a:t>
            </a:r>
            <a:r>
              <a:rPr lang="en-US" sz="3200" dirty="0">
                <a:solidFill>
                  <a:srgbClr val="4C5D6E"/>
                </a:solidFill>
              </a:rPr>
              <a:t> (Data Mapper): </a:t>
            </a:r>
            <a:r>
              <a:rPr lang="en-US" sz="3200" dirty="0" err="1">
                <a:solidFill>
                  <a:srgbClr val="4C5D6E"/>
                </a:solidFill>
              </a:rPr>
              <a:t>идея</a:t>
            </a:r>
            <a:endParaRPr dirty="0"/>
          </a:p>
        </p:txBody>
      </p:sp>
      <p:sp>
        <p:nvSpPr>
          <p:cNvPr id="159" name="Google Shape;159;p29"/>
          <p:cNvSpPr/>
          <p:nvPr/>
        </p:nvSpPr>
        <p:spPr>
          <a:xfrm>
            <a:off x="1269100" y="1918976"/>
            <a:ext cx="6727800" cy="23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 err="1">
                <a:solidFill>
                  <a:srgbClr val="2C2D30"/>
                </a:solidFill>
              </a:rPr>
              <a:t>Слой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преобразователей</a:t>
            </a:r>
            <a:r>
              <a:rPr lang="en-US" sz="1600" dirty="0">
                <a:solidFill>
                  <a:srgbClr val="2C2D30"/>
                </a:solidFill>
              </a:rPr>
              <a:t>, </a:t>
            </a:r>
            <a:r>
              <a:rPr lang="en-US" sz="1600" dirty="0" err="1">
                <a:solidFill>
                  <a:srgbClr val="2C2D30"/>
                </a:solidFill>
              </a:rPr>
              <a:t>который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передаёт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данные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между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объектами</a:t>
            </a:r>
            <a:r>
              <a:rPr lang="en-US" sz="1600" dirty="0">
                <a:solidFill>
                  <a:srgbClr val="2C2D30"/>
                </a:solidFill>
              </a:rPr>
              <a:t> и </a:t>
            </a:r>
            <a:r>
              <a:rPr lang="en-US" sz="1600" dirty="0" err="1">
                <a:solidFill>
                  <a:srgbClr val="2C2D30"/>
                </a:solidFill>
              </a:rPr>
              <a:t>базой</a:t>
            </a:r>
            <a:r>
              <a:rPr lang="en-US" sz="1600" dirty="0">
                <a:solidFill>
                  <a:srgbClr val="2C2D30"/>
                </a:solidFill>
              </a:rPr>
              <a:t>, </a:t>
            </a:r>
            <a:r>
              <a:rPr lang="en-US" sz="1600" dirty="0" err="1">
                <a:solidFill>
                  <a:srgbClr val="2C2D30"/>
                </a:solidFill>
              </a:rPr>
              <a:t>сохраняя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последние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независимыми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друг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от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друга</a:t>
            </a:r>
            <a:r>
              <a:rPr lang="en-US" sz="1600" dirty="0">
                <a:solidFill>
                  <a:srgbClr val="2C2D30"/>
                </a:solidFill>
              </a:rPr>
              <a:t> и </a:t>
            </a:r>
            <a:r>
              <a:rPr lang="en-US" sz="1600" dirty="0" err="1">
                <a:solidFill>
                  <a:srgbClr val="2C2D30"/>
                </a:solidFill>
              </a:rPr>
              <a:t>от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самого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преобразователя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lang="en-US"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1201300" y="331400"/>
            <a:ext cx="6795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Единица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работы</a:t>
            </a:r>
            <a:r>
              <a:rPr lang="en-US" sz="3200" dirty="0">
                <a:solidFill>
                  <a:srgbClr val="4C5D6E"/>
                </a:solidFill>
              </a:rPr>
              <a:t> (Unit of Work): </a:t>
            </a:r>
            <a:r>
              <a:rPr lang="en-US" sz="3200" dirty="0" err="1">
                <a:solidFill>
                  <a:srgbClr val="4C5D6E"/>
                </a:solidFill>
              </a:rPr>
              <a:t>идея</a:t>
            </a:r>
            <a:endParaRPr dirty="0"/>
          </a:p>
        </p:txBody>
      </p:sp>
      <p:sp>
        <p:nvSpPr>
          <p:cNvPr id="165" name="Google Shape;165;p30"/>
          <p:cNvSpPr/>
          <p:nvPr/>
        </p:nvSpPr>
        <p:spPr>
          <a:xfrm>
            <a:off x="1269100" y="1886401"/>
            <a:ext cx="6727800" cy="23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Отслеживает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изменения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данных</a:t>
            </a:r>
            <a:r>
              <a:rPr lang="en-US" sz="1600" dirty="0">
                <a:solidFill>
                  <a:srgbClr val="2C2D30"/>
                </a:solidFill>
              </a:rPr>
              <a:t> в </a:t>
            </a:r>
            <a:r>
              <a:rPr lang="en-US" sz="1600" dirty="0" err="1">
                <a:solidFill>
                  <a:srgbClr val="2C2D30"/>
                </a:solidFill>
              </a:rPr>
              <a:t>доменной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модели</a:t>
            </a:r>
            <a:r>
              <a:rPr lang="en-US" sz="1600" dirty="0">
                <a:solidFill>
                  <a:srgbClr val="2C2D30"/>
                </a:solidFill>
              </a:rPr>
              <a:t> в </a:t>
            </a:r>
            <a:r>
              <a:rPr lang="en-US" sz="1600" dirty="0" err="1">
                <a:solidFill>
                  <a:srgbClr val="2C2D30"/>
                </a:solidFill>
              </a:rPr>
              <a:t>рамках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бизнес-транзакции</a:t>
            </a:r>
            <a:r>
              <a:rPr lang="en-US" sz="1600" dirty="0">
                <a:solidFill>
                  <a:srgbClr val="2C2D30"/>
                </a:solidFill>
              </a:rPr>
              <a:t>. 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После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закрытия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бизнес-транзакции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все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изменения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модели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попадают</a:t>
            </a:r>
            <a:r>
              <a:rPr lang="en-US" sz="1600" dirty="0">
                <a:solidFill>
                  <a:srgbClr val="2C2D30"/>
                </a:solidFill>
              </a:rPr>
              <a:t> в БД в </a:t>
            </a:r>
            <a:r>
              <a:rPr lang="en-US" sz="1600" dirty="0" err="1">
                <a:solidFill>
                  <a:srgbClr val="2C2D30"/>
                </a:solidFill>
              </a:rPr>
              <a:t>виде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единой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транзакции</a:t>
            </a:r>
            <a:r>
              <a:rPr lang="en-US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904875"/>
            <a:ext cx="5143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0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/>
          <p:nvPr/>
        </p:nvSpPr>
        <p:spPr>
          <a:xfrm>
            <a:off x="1201300" y="331400"/>
            <a:ext cx="67956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Коллекция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en-US" sz="3200" dirty="0" err="1">
                <a:solidFill>
                  <a:srgbClr val="4C5D6E"/>
                </a:solidFill>
              </a:rPr>
              <a:t>объектов</a:t>
            </a:r>
            <a:r>
              <a:rPr lang="en-US" sz="3200" dirty="0">
                <a:solidFill>
                  <a:srgbClr val="4C5D6E"/>
                </a:solidFill>
              </a:rPr>
              <a:t> (Identity Map): </a:t>
            </a:r>
            <a:r>
              <a:rPr lang="en-US" sz="3200" dirty="0" err="1">
                <a:solidFill>
                  <a:srgbClr val="4C5D6E"/>
                </a:solidFill>
              </a:rPr>
              <a:t>идея</a:t>
            </a:r>
            <a:endParaRPr dirty="0"/>
          </a:p>
        </p:txBody>
      </p:sp>
      <p:sp>
        <p:nvSpPr>
          <p:cNvPr id="171" name="Google Shape;171;p31"/>
          <p:cNvSpPr/>
          <p:nvPr/>
        </p:nvSpPr>
        <p:spPr>
          <a:xfrm>
            <a:off x="1269100" y="1925501"/>
            <a:ext cx="6727800" cy="23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Гарантирует</a:t>
            </a:r>
            <a:r>
              <a:rPr lang="en-US" sz="1600" dirty="0">
                <a:solidFill>
                  <a:srgbClr val="2C2D30"/>
                </a:solidFill>
              </a:rPr>
              <a:t>, </a:t>
            </a:r>
            <a:r>
              <a:rPr lang="en-US" sz="1600" dirty="0" err="1">
                <a:solidFill>
                  <a:srgbClr val="2C2D30"/>
                </a:solidFill>
              </a:rPr>
              <a:t>что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каждый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объект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будет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загружен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из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базы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данных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только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один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раз</a:t>
            </a:r>
            <a:r>
              <a:rPr lang="en-US" sz="1600" dirty="0">
                <a:solidFill>
                  <a:srgbClr val="2C2D30"/>
                </a:solidFill>
              </a:rPr>
              <a:t>, </a:t>
            </a:r>
            <a:r>
              <a:rPr lang="en-US" sz="1600" dirty="0" err="1">
                <a:solidFill>
                  <a:srgbClr val="2C2D30"/>
                </a:solidFill>
              </a:rPr>
              <a:t>сохраняя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его</a:t>
            </a:r>
            <a:r>
              <a:rPr lang="en-US" sz="1600" dirty="0">
                <a:solidFill>
                  <a:srgbClr val="2C2D30"/>
                </a:solidFill>
              </a:rPr>
              <a:t> в </a:t>
            </a:r>
            <a:r>
              <a:rPr lang="en-US" sz="1600" dirty="0" err="1">
                <a:solidFill>
                  <a:srgbClr val="2C2D30"/>
                </a:solidFill>
              </a:rPr>
              <a:t>специальной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коллекции</a:t>
            </a:r>
            <a:r>
              <a:rPr lang="en-US" sz="1600" dirty="0">
                <a:solidFill>
                  <a:srgbClr val="2C2D30"/>
                </a:solidFill>
              </a:rPr>
              <a:t>. </a:t>
            </a:r>
            <a:endParaRPr sz="1600" dirty="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 dirty="0" err="1">
                <a:solidFill>
                  <a:srgbClr val="2C2D30"/>
                </a:solidFill>
              </a:rPr>
              <a:t>При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получении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запроса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просматривает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коллекцию</a:t>
            </a:r>
            <a:r>
              <a:rPr lang="en-US" sz="1600" dirty="0">
                <a:solidFill>
                  <a:srgbClr val="2C2D30"/>
                </a:solidFill>
              </a:rPr>
              <a:t> в </a:t>
            </a:r>
            <a:r>
              <a:rPr lang="en-US" sz="1600" dirty="0" err="1">
                <a:solidFill>
                  <a:srgbClr val="2C2D30"/>
                </a:solidFill>
              </a:rPr>
              <a:t>поисках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нужного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объекта</a:t>
            </a:r>
            <a:r>
              <a:rPr lang="en-US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задание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1133850" y="691225"/>
            <a:ext cx="6859200" cy="3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 этой самостоятельной работе тренируем умения:</a:t>
            </a:r>
            <a:endParaRPr sz="1350" b="1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Применять архитектурные системные паттерны.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Применять архитектурные системные паттерны  в своём коде.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Зачем:</a:t>
            </a:r>
            <a:endParaRPr sz="1350" b="1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Для использования архитектурных системных паттернов в своём коде.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Последовательность действий:</a:t>
            </a:r>
            <a:endParaRPr sz="1350" b="1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350"/>
              <a:buFont typeface="Arial"/>
              <a:buAutoNum type="arabicPeriod"/>
            </a:pPr>
            <a:r>
              <a:rPr lang="en-US" sz="135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Добавить базу данных к своему проекту, используя паттерн Data Mapper.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350"/>
              <a:buFont typeface="Arial"/>
              <a:buAutoNum type="arabicPeriod"/>
            </a:pPr>
            <a:r>
              <a:rPr lang="en-US" sz="135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Использовать паттерн Unit of Work.</a:t>
            </a:r>
            <a:endParaRPr sz="1350">
              <a:solidFill>
                <a:srgbClr val="2C2D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350"/>
              <a:buFont typeface="Arial"/>
              <a:buAutoNum type="arabicPeriod"/>
            </a:pPr>
            <a:r>
              <a:rPr lang="en-US" sz="1350">
                <a:solidFill>
                  <a:srgbClr val="2C2D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Можно попробовать дополнительно реализовать Identity Map.</a:t>
            </a:r>
            <a:endParaRPr sz="180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</a:t>
            </a:r>
            <a:r>
              <a:rPr lang="en-US" sz="3200">
                <a:solidFill>
                  <a:srgbClr val="4C5D6E"/>
                </a:solidFill>
              </a:rPr>
              <a:t>урока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1142399" y="1781113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Архитектурные системные паттерны.</a:t>
            </a:r>
            <a:endParaRPr sz="200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Базовые паттерны.</a:t>
            </a:r>
            <a:endParaRPr sz="2000">
              <a:solidFill>
                <a:srgbClr val="2C2D30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Char char="●"/>
            </a:pPr>
            <a:r>
              <a:rPr lang="en-US" sz="2000">
                <a:solidFill>
                  <a:srgbClr val="2C2D30"/>
                </a:solidFill>
              </a:rPr>
              <a:t>Объектно-реляционные паттерны.</a:t>
            </a:r>
            <a:endParaRPr sz="20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Архитектурные системные паттерны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3886975" y="500100"/>
            <a:ext cx="41097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Мартин Фаулер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3886975" y="1946925"/>
            <a:ext cx="4109700" cy="22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Автор ряда книг и статей по архитектуре ПО, объектно-ориентированному анализу и разработке, языку UML, рефакторингу, экстремальному программированию и предметно-ориентированным языкам программирования.</a:t>
            </a:r>
            <a:endParaRPr sz="1600">
              <a:solidFill>
                <a:srgbClr val="2C2D3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u="sng">
                <a:solidFill>
                  <a:srgbClr val="38A3D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 </a:t>
            </a:r>
            <a:endParaRPr sz="1600">
              <a:solidFill>
                <a:srgbClr val="38A3D5"/>
              </a:solidFill>
            </a:endParaRPr>
          </a:p>
        </p:txBody>
      </p:sp>
      <p:pic>
        <p:nvPicPr>
          <p:cNvPr id="109" name="Google Shape;109;p21" descr="800px-Webysther_20150414193208_-_Martin_Fowler.jpg"/>
          <p:cNvPicPr preferRelativeResize="0"/>
          <p:nvPr/>
        </p:nvPicPr>
        <p:blipFill rotWithShape="1">
          <a:blip r:embed="rId4">
            <a:alphaModFix/>
          </a:blip>
          <a:srcRect b="-826"/>
          <a:stretch/>
        </p:blipFill>
        <p:spPr>
          <a:xfrm>
            <a:off x="567275" y="500100"/>
            <a:ext cx="2905450" cy="36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3886975" y="500100"/>
            <a:ext cx="4109700" cy="1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«Шаблоны корпоративных приложений»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886975" y="2048237"/>
            <a:ext cx="4109700" cy="2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>
                <a:solidFill>
                  <a:srgbClr val="2C2D30"/>
                </a:solidFill>
              </a:rPr>
              <a:t>Описано более 50 архитектурных паттернов.</a:t>
            </a:r>
            <a:endParaRPr sz="1600">
              <a:solidFill>
                <a:srgbClr val="38A3D5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50" y="444725"/>
            <a:ext cx="2700750" cy="39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1122050" y="932050"/>
            <a:ext cx="6854400" cy="3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Базовые паттерны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 err="1">
                <a:solidFill>
                  <a:srgbClr val="4C5D6E"/>
                </a:solidFill>
              </a:rPr>
              <a:t>Объект-Значение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endParaRPr sz="3200" dirty="0">
              <a:solidFill>
                <a:srgbClr val="4C5D6E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 dirty="0">
                <a:solidFill>
                  <a:srgbClr val="4C5D6E"/>
                </a:solidFill>
              </a:rPr>
              <a:t>(Value Object): </a:t>
            </a:r>
            <a:r>
              <a:rPr lang="en-US" sz="3200" dirty="0" err="1">
                <a:solidFill>
                  <a:srgbClr val="4C5D6E"/>
                </a:solidFill>
              </a:rPr>
              <a:t>идея</a:t>
            </a:r>
            <a:endParaRPr dirty="0"/>
          </a:p>
        </p:txBody>
      </p:sp>
      <p:sp>
        <p:nvSpPr>
          <p:cNvPr id="127" name="Google Shape;127;p24"/>
          <p:cNvSpPr/>
          <p:nvPr/>
        </p:nvSpPr>
        <p:spPr>
          <a:xfrm>
            <a:off x="1142401" y="1879300"/>
            <a:ext cx="68544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 err="1">
                <a:solidFill>
                  <a:srgbClr val="2C2D30"/>
                </a:solidFill>
              </a:rPr>
              <a:t>Небольшие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простые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объекты</a:t>
            </a:r>
            <a:r>
              <a:rPr lang="en-US" sz="1600" dirty="0">
                <a:solidFill>
                  <a:srgbClr val="2C2D30"/>
                </a:solidFill>
              </a:rPr>
              <a:t>, </a:t>
            </a:r>
            <a:r>
              <a:rPr lang="en-US" sz="1600" dirty="0" err="1">
                <a:solidFill>
                  <a:srgbClr val="2C2D30"/>
                </a:solidFill>
              </a:rPr>
              <a:t>равенство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которых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не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основано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на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равенстве</a:t>
            </a:r>
            <a:r>
              <a:rPr lang="en-US" sz="1600" dirty="0">
                <a:solidFill>
                  <a:srgbClr val="2C2D30"/>
                </a:solidFill>
              </a:rPr>
              <a:t> </a:t>
            </a:r>
            <a:r>
              <a:rPr lang="en-US" sz="1600" dirty="0" err="1">
                <a:solidFill>
                  <a:srgbClr val="2C2D30"/>
                </a:solidFill>
              </a:rPr>
              <a:t>идентификаторов</a:t>
            </a:r>
            <a:r>
              <a:rPr lang="en-US" sz="1600" dirty="0">
                <a:solidFill>
                  <a:srgbClr val="2C2D30"/>
                </a:solidFill>
              </a:rPr>
              <a:t>.</a:t>
            </a:r>
            <a:endParaRPr sz="1600" dirty="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80" y="515711"/>
            <a:ext cx="7588217" cy="37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4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Value Object: «За»</a:t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3376075" y="2088650"/>
            <a:ext cx="4620600" cy="18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Выразительный код.  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Легко читается.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Избавляет от ошибок Aliasing bug. </a:t>
            </a:r>
            <a:endParaRPr sz="1600">
              <a:solidFill>
                <a:srgbClr val="2C2D30"/>
              </a:solidFill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en-US" sz="1600">
                <a:solidFill>
                  <a:srgbClr val="2C2D30"/>
                </a:solidFill>
              </a:rPr>
              <a:t>Потокобезопасны.</a:t>
            </a:r>
            <a:endParaRPr sz="1600">
              <a:solidFill>
                <a:srgbClr val="2C2D30"/>
              </a:solidFill>
            </a:endParaRPr>
          </a:p>
        </p:txBody>
      </p:sp>
      <p:pic>
        <p:nvPicPr>
          <p:cNvPr id="134" name="Google Shape;134;p25" descr="good-157436_960_7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400" y="2174500"/>
            <a:ext cx="1639925" cy="1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315</Words>
  <Application>Microsoft Office PowerPoint</Application>
  <PresentationFormat>Экран (16:9)</PresentationFormat>
  <Paragraphs>48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Helvetica Neue</vt:lpstr>
      <vt:lpstr>Avenir</vt:lpstr>
      <vt:lpstr>Arial</vt:lpstr>
      <vt:lpstr>New_Template7</vt:lpstr>
      <vt:lpstr>Архитектуры и шаблоны проектирования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Вопросы участников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Архитектуры и шаблоны проектирования Python</dc:title>
  <dc:creator>Администратор</dc:creator>
  <cp:lastModifiedBy>Дмитрий</cp:lastModifiedBy>
  <cp:revision>10</cp:revision>
  <dcterms:modified xsi:type="dcterms:W3CDTF">2021-05-18T17:29:36Z</dcterms:modified>
</cp:coreProperties>
</file>