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57" r:id="rId3"/>
    <p:sldId id="259" r:id="rId4"/>
    <p:sldId id="270" r:id="rId5"/>
    <p:sldId id="274" r:id="rId6"/>
    <p:sldId id="272" r:id="rId7"/>
    <p:sldId id="265" r:id="rId8"/>
    <p:sldId id="273" r:id="rId9"/>
    <p:sldId id="276" r:id="rId10"/>
    <p:sldId id="278" r:id="rId11"/>
    <p:sldId id="277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65960443-65FD-413D-A9DE-F2FD6E6027C7}">
          <p14:sldIdLst>
            <p14:sldId id="258"/>
            <p14:sldId id="257"/>
            <p14:sldId id="259"/>
            <p14:sldId id="270"/>
            <p14:sldId id="274"/>
            <p14:sldId id="272"/>
            <p14:sldId id="265"/>
            <p14:sldId id="273"/>
            <p14:sldId id="276"/>
            <p14:sldId id="278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ia" initials="S" lastIdx="1" clrIdx="0">
    <p:extLst>
      <p:ext uri="{19B8F6BF-5375-455C-9EA6-DF929625EA0E}">
        <p15:presenceInfo xmlns:p15="http://schemas.microsoft.com/office/powerpoint/2012/main" userId="Son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ZIDORO HENRIQUE DE MELO" userId="10b5d7b19009f71c" providerId="LiveId" clId="{B18ED69C-18B3-4BE6-AA71-BF50BE90AE8D}"/>
    <pc:docChg chg="custSel addSld modSld modSection">
      <pc:chgData name="IZIDORO HENRIQUE DE MELO" userId="10b5d7b19009f71c" providerId="LiveId" clId="{B18ED69C-18B3-4BE6-AA71-BF50BE90AE8D}" dt="2023-06-13T23:02:28.710" v="40" actId="931"/>
      <pc:docMkLst>
        <pc:docMk/>
      </pc:docMkLst>
      <pc:sldChg chg="addSp delSp modSp add mod">
        <pc:chgData name="IZIDORO HENRIQUE DE MELO" userId="10b5d7b19009f71c" providerId="LiveId" clId="{B18ED69C-18B3-4BE6-AA71-BF50BE90AE8D}" dt="2023-06-13T23:02:28.710" v="40" actId="931"/>
        <pc:sldMkLst>
          <pc:docMk/>
          <pc:sldMk cId="936194026" sldId="279"/>
        </pc:sldMkLst>
        <pc:spChg chg="add del mod">
          <ac:chgData name="IZIDORO HENRIQUE DE MELO" userId="10b5d7b19009f71c" providerId="LiveId" clId="{B18ED69C-18B3-4BE6-AA71-BF50BE90AE8D}" dt="2023-06-13T23:02:28.710" v="40" actId="931"/>
          <ac:spMkLst>
            <pc:docMk/>
            <pc:sldMk cId="936194026" sldId="279"/>
            <ac:spMk id="5" creationId="{2AACE819-FEDC-D7EB-FFEE-7A0FE2200554}"/>
          </ac:spMkLst>
        </pc:spChg>
        <pc:spChg chg="mod">
          <ac:chgData name="IZIDORO HENRIQUE DE MELO" userId="10b5d7b19009f71c" providerId="LiveId" clId="{B18ED69C-18B3-4BE6-AA71-BF50BE90AE8D}" dt="2023-06-13T23:01:29.584" v="39" actId="20577"/>
          <ac:spMkLst>
            <pc:docMk/>
            <pc:sldMk cId="936194026" sldId="279"/>
            <ac:spMk id="6" creationId="{0ADBCD29-C56C-4DEE-B6F8-8165AA9AD4FD}"/>
          </ac:spMkLst>
        </pc:spChg>
        <pc:spChg chg="del">
          <ac:chgData name="IZIDORO HENRIQUE DE MELO" userId="10b5d7b19009f71c" providerId="LiveId" clId="{B18ED69C-18B3-4BE6-AA71-BF50BE90AE8D}" dt="2023-06-13T23:00:44.290" v="3" actId="478"/>
          <ac:spMkLst>
            <pc:docMk/>
            <pc:sldMk cId="936194026" sldId="279"/>
            <ac:spMk id="7" creationId="{FBF67B89-7047-4FDE-A0EA-887185AFCB37}"/>
          </ac:spMkLst>
        </pc:spChg>
        <pc:picChg chg="del">
          <ac:chgData name="IZIDORO HENRIQUE DE MELO" userId="10b5d7b19009f71c" providerId="LiveId" clId="{B18ED69C-18B3-4BE6-AA71-BF50BE90AE8D}" dt="2023-06-13T23:00:39.065" v="1" actId="478"/>
          <ac:picMkLst>
            <pc:docMk/>
            <pc:sldMk cId="936194026" sldId="279"/>
            <ac:picMk id="3" creationId="{E02797AF-DEF7-C4FE-B32D-17F7A558CCD3}"/>
          </ac:picMkLst>
        </pc:picChg>
        <pc:picChg chg="add mod">
          <ac:chgData name="IZIDORO HENRIQUE DE MELO" userId="10b5d7b19009f71c" providerId="LiveId" clId="{B18ED69C-18B3-4BE6-AA71-BF50BE90AE8D}" dt="2023-06-13T23:02:28.710" v="40" actId="931"/>
          <ac:picMkLst>
            <pc:docMk/>
            <pc:sldMk cId="936194026" sldId="279"/>
            <ac:picMk id="9" creationId="{745568CF-9A63-5F18-9EE2-054716F721A5}"/>
          </ac:picMkLst>
        </pc:picChg>
        <pc:picChg chg="del">
          <ac:chgData name="IZIDORO HENRIQUE DE MELO" userId="10b5d7b19009f71c" providerId="LiveId" clId="{B18ED69C-18B3-4BE6-AA71-BF50BE90AE8D}" dt="2023-06-13T23:00:41.200" v="2" actId="478"/>
          <ac:picMkLst>
            <pc:docMk/>
            <pc:sldMk cId="936194026" sldId="279"/>
            <ac:picMk id="10" creationId="{A3650D9E-5863-E1EC-1DDD-3C14F20EFA2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9501B-D72E-4CFE-B86F-9C2536C31EE2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E0A25-023F-4E1D-9635-4AFD680CB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6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E0A25-023F-4E1D-9635-4AFD680CB46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13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606D-DCA9-4A86-B0AF-70E9555BD97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3F49-8A89-4903-9FB7-4159F96AF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14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606D-DCA9-4A86-B0AF-70E9555BD97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3F49-8A89-4903-9FB7-4159F96AF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77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606D-DCA9-4A86-B0AF-70E9555BD97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3F49-8A89-4903-9FB7-4159F96AF0F6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016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606D-DCA9-4A86-B0AF-70E9555BD97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3F49-8A89-4903-9FB7-4159F96AF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890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606D-DCA9-4A86-B0AF-70E9555BD97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3F49-8A89-4903-9FB7-4159F96AF0F6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001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606D-DCA9-4A86-B0AF-70E9555BD97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3F49-8A89-4903-9FB7-4159F96AF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660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606D-DCA9-4A86-B0AF-70E9555BD97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3F49-8A89-4903-9FB7-4159F96AF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447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606D-DCA9-4A86-B0AF-70E9555BD97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3F49-8A89-4903-9FB7-4159F96AF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88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606D-DCA9-4A86-B0AF-70E9555BD97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3F49-8A89-4903-9FB7-4159F96AF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81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606D-DCA9-4A86-B0AF-70E9555BD97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3F49-8A89-4903-9FB7-4159F96AF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26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606D-DCA9-4A86-B0AF-70E9555BD97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3F49-8A89-4903-9FB7-4159F96AF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48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606D-DCA9-4A86-B0AF-70E9555BD97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3F49-8A89-4903-9FB7-4159F96AF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6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606D-DCA9-4A86-B0AF-70E9555BD97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3F49-8A89-4903-9FB7-4159F96AF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63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606D-DCA9-4A86-B0AF-70E9555BD97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3F49-8A89-4903-9FB7-4159F96AF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05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606D-DCA9-4A86-B0AF-70E9555BD97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3F49-8A89-4903-9FB7-4159F96AF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01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606D-DCA9-4A86-B0AF-70E9555BD97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3F49-8A89-4903-9FB7-4159F96AF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04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606D-DCA9-4A86-B0AF-70E9555BD97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0F3F49-8A89-4903-9FB7-4159F96AF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97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rms.gle/YyfQdA21FxMk4yvV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0DA3B-000F-4985-B27F-88DCCA6E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6217" y="2687781"/>
            <a:ext cx="6780185" cy="103054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ORGÂNICOS DE CASA</a:t>
            </a:r>
          </a:p>
        </p:txBody>
      </p:sp>
      <p:pic>
        <p:nvPicPr>
          <p:cNvPr id="4" name="Picture 2" descr="Artes Visuais no(a) FMU - Faculdades Metropolitanas Unidas | Amigo Ed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621" y="248441"/>
            <a:ext cx="1428750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gm1.ggpht.com/Z6PwLagKmb2QazRAFgkzRfTSlLDgDhqlE3xKBOFJ0H91_IAzTv9hpyEoWOHuHHIl8boJx5-HAEbKIdmmrsft_n9Bvu1yvXZnlvwOqWqJ2jHmtt8uCktiAW3b09xS2tLN6xaF4qdaqdd-GNpHMzW9CVVQf6enJPtAGBzL1pyUzDXvj6MypxFhBVeYusQW9HD8iExfpeirUPDvkWWUeqUA5r3KouRNlPR-XP-A8_j-O9cuDXlF54uDfBUj8mP63VWh09BGZok3-O52QN8xvl2IsUNe-V3sDIXIajQUPybbmsgg_cc0iaI_WdAWgbqtj93QhN4t-S2KvZGWW7hroGW4VOGln9ETjrcOhLcbxyrT4FKrK4PZ0tIKUHyskzG3Uv2noEWgwo7bpCtfFfSEmQJ_mdolSPdzl0Geu8u5aISSDAw1A-5y3B9DPK2OTTduC3gzb7hJpmj9kDfK1dKDweQ2dqa49Af-bs_P-y4RJRJLizzWJgodgYSj4eyx55wyOS0IAaX0IQOtnlqxxEotVq9bduv0iBcFNJBVki4kMDO1Bh5og-2_x3azOunBd-S9ftwAmsztYz6dmsqTGWpmxcluaMDS0_3GSflSbZsOQI1Lpgvh-Lmes1-XxEKp0smKm6ToAhkV0-wN38P0OxusdaYmAgkE_Er9qqrmEIdGHi58wzC7bmd8o3zkxokHZWLCa5AHxDCRU3jqPSi-TJd0qGEgZruagsi97ebTgsGlcQOQ0aImJ00lckYus97eEeGQh0WStfXRbXjdFjxeyw=s0-l75-ft-l75-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70" y="1328438"/>
            <a:ext cx="7507432" cy="341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7">
            <a:extLst>
              <a:ext uri="{FF2B5EF4-FFF2-40B4-BE49-F238E27FC236}">
                <a16:creationId xmlns:a16="http://schemas.microsoft.com/office/drawing/2014/main" id="{DB3CC160-34C6-4305-A2E0-B13DE463E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1299" y="3839283"/>
            <a:ext cx="4968297" cy="599152"/>
          </a:xfrm>
        </p:spPr>
        <p:txBody>
          <a:bodyPr>
            <a:normAutofit fontScale="85000" lnSpcReduction="20000"/>
          </a:bodyPr>
          <a:lstStyle/>
          <a:p>
            <a:r>
              <a:rPr lang="pt-BR" sz="1600" dirty="0">
                <a:solidFill>
                  <a:schemeClr val="tx1"/>
                </a:solidFill>
              </a:rPr>
              <a:t>Feira Inclusiva de Orgânicos </a:t>
            </a:r>
          </a:p>
          <a:p>
            <a:r>
              <a:rPr lang="pt-BR" sz="1600" dirty="0">
                <a:solidFill>
                  <a:schemeClr val="tx1"/>
                </a:solidFill>
              </a:rPr>
              <a:t>para Pequenos Agricultores na Web</a:t>
            </a:r>
          </a:p>
        </p:txBody>
      </p:sp>
    </p:spTree>
    <p:extLst>
      <p:ext uri="{BB962C8B-B14F-4D97-AF65-F5344CB8AC3E}">
        <p14:creationId xmlns:p14="http://schemas.microsoft.com/office/powerpoint/2010/main" val="2984107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tes Visuais no(a) FMU - Faculdades Metropolitanas Unidas | Amigo Ed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039" y="317713"/>
            <a:ext cx="1428750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ADBCD29-C56C-4DEE-B6F8-8165AA9AD4FD}"/>
              </a:ext>
            </a:extLst>
          </p:cNvPr>
          <p:cNvSpPr txBox="1">
            <a:spLocks/>
          </p:cNvSpPr>
          <p:nvPr/>
        </p:nvSpPr>
        <p:spPr>
          <a:xfrm>
            <a:off x="372534" y="312085"/>
            <a:ext cx="673484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Próximos Passos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BF67B89-7047-4FDE-A0EA-887185AFC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4" y="893976"/>
            <a:ext cx="9602739" cy="3176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600" dirty="0"/>
          </a:p>
          <a:p>
            <a:r>
              <a:rPr lang="pt-BR" sz="2000" dirty="0">
                <a:solidFill>
                  <a:schemeClr val="tx1"/>
                </a:solidFill>
              </a:rPr>
              <a:t>Expansão da Rede de Entregas;</a:t>
            </a:r>
          </a:p>
          <a:p>
            <a:r>
              <a:rPr lang="pt-BR" sz="2000" dirty="0">
                <a:solidFill>
                  <a:schemeClr val="tx1"/>
                </a:solidFill>
              </a:rPr>
              <a:t>Distribuir os Produtos em Atacado (podendo até realizar parcerias com mercados de bairros);</a:t>
            </a:r>
          </a:p>
          <a:p>
            <a:r>
              <a:rPr lang="pt-BR" sz="2000" dirty="0">
                <a:solidFill>
                  <a:schemeClr val="tx1"/>
                </a:solidFill>
              </a:rPr>
              <a:t>Possibilitar as formas de pagamento(carteira digital, VR/VA).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66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tes Visuais no(a) FMU - Faculdades Metropolitanas Unidas | Amigo Ed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039" y="317713"/>
            <a:ext cx="1428750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ADBCD29-C56C-4DEE-B6F8-8165AA9AD4FD}"/>
              </a:ext>
            </a:extLst>
          </p:cNvPr>
          <p:cNvSpPr txBox="1">
            <a:spLocks/>
          </p:cNvSpPr>
          <p:nvPr/>
        </p:nvSpPr>
        <p:spPr>
          <a:xfrm>
            <a:off x="372534" y="312085"/>
            <a:ext cx="673484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Finalização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BF67B89-7047-4FDE-A0EA-887185AFC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5759355"/>
            <a:ext cx="9602739" cy="5404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pt-BR" sz="1600" dirty="0"/>
          </a:p>
          <a:p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Acesse o repositório do site pelo QR Code ao lado: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2797AF-DEF7-C4FE-B32D-17F7A558C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1" y="1103667"/>
            <a:ext cx="9863128" cy="42872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3650D9E-5863-E1EC-1DDD-3C14F20EF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045" y="5478634"/>
            <a:ext cx="1377182" cy="11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tes Visuais no(a) FMU - Faculdades Metropolitanas Unidas | Amigo Ed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039" y="317713"/>
            <a:ext cx="1428750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ADBCD29-C56C-4DEE-B6F8-8165AA9AD4FD}"/>
              </a:ext>
            </a:extLst>
          </p:cNvPr>
          <p:cNvSpPr txBox="1">
            <a:spLocks/>
          </p:cNvSpPr>
          <p:nvPr/>
        </p:nvSpPr>
        <p:spPr>
          <a:xfrm>
            <a:off x="372534" y="312085"/>
            <a:ext cx="673484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UML – Diagrama de Classe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745568CF-9A63-5F18-9EE2-054716F72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0" y="2160588"/>
            <a:ext cx="8550018" cy="3881437"/>
          </a:xfrm>
        </p:spPr>
      </p:pic>
    </p:spTree>
    <p:extLst>
      <p:ext uri="{BB962C8B-B14F-4D97-AF65-F5344CB8AC3E}">
        <p14:creationId xmlns:p14="http://schemas.microsoft.com/office/powerpoint/2010/main" val="93619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253073" y="196514"/>
            <a:ext cx="7002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Integrantes do Grupo:</a:t>
            </a:r>
          </a:p>
        </p:txBody>
      </p:sp>
      <p:sp>
        <p:nvSpPr>
          <p:cNvPr id="5" name="Retângulo 4"/>
          <p:cNvSpPr/>
          <p:nvPr/>
        </p:nvSpPr>
        <p:spPr>
          <a:xfrm>
            <a:off x="3676042" y="2809041"/>
            <a:ext cx="2419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GABRIELA FRANCO DE  OLIVEIRA </a:t>
            </a:r>
          </a:p>
          <a:p>
            <a:pPr algn="ctr"/>
            <a:r>
              <a:rPr lang="pt-BR" sz="1200" dirty="0"/>
              <a:t>RA: 1910733</a:t>
            </a:r>
          </a:p>
        </p:txBody>
      </p:sp>
      <p:sp>
        <p:nvSpPr>
          <p:cNvPr id="6" name="Retângulo 5"/>
          <p:cNvSpPr/>
          <p:nvPr/>
        </p:nvSpPr>
        <p:spPr>
          <a:xfrm>
            <a:off x="9340476" y="2809040"/>
            <a:ext cx="2137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/>
              <a:t>IZIDORO HENRIQUE DE MELO</a:t>
            </a:r>
          </a:p>
          <a:p>
            <a:pPr algn="ctr"/>
            <a:r>
              <a:rPr lang="pt-BR" sz="1200" dirty="0"/>
              <a:t>RA: 1880039</a:t>
            </a:r>
          </a:p>
        </p:txBody>
      </p:sp>
      <p:sp>
        <p:nvSpPr>
          <p:cNvPr id="7" name="Retângulo 6"/>
          <p:cNvSpPr/>
          <p:nvPr/>
        </p:nvSpPr>
        <p:spPr>
          <a:xfrm>
            <a:off x="992633" y="5015862"/>
            <a:ext cx="1411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/>
              <a:t>JESSICA OLIVEIRA </a:t>
            </a:r>
          </a:p>
          <a:p>
            <a:pPr algn="ctr"/>
            <a:r>
              <a:rPr lang="pt-BR" sz="1200" dirty="0"/>
              <a:t>RA: 2614922</a:t>
            </a:r>
          </a:p>
        </p:txBody>
      </p:sp>
      <p:sp>
        <p:nvSpPr>
          <p:cNvPr id="8" name="Retângulo 7"/>
          <p:cNvSpPr/>
          <p:nvPr/>
        </p:nvSpPr>
        <p:spPr>
          <a:xfrm>
            <a:off x="6351462" y="2823396"/>
            <a:ext cx="2822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GUSTAVO RIBEIRO DE CARVALHO </a:t>
            </a:r>
          </a:p>
          <a:p>
            <a:pPr algn="ctr"/>
            <a:r>
              <a:rPr lang="pt-BR" sz="1200" dirty="0"/>
              <a:t>RA: 2337054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747106" y="5013243"/>
            <a:ext cx="1982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/>
              <a:t>RAFAEL SILVA DE OLIVEIRA </a:t>
            </a:r>
          </a:p>
          <a:p>
            <a:pPr algn="ctr"/>
            <a:r>
              <a:rPr lang="pt-BR" sz="1200" dirty="0"/>
              <a:t>RA: 2346101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872894" y="5015862"/>
            <a:ext cx="3214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/>
              <a:t>MICAEL WILLIAM COSTA DE OLIVEIRA LISBOA </a:t>
            </a:r>
          </a:p>
          <a:p>
            <a:pPr algn="ctr"/>
            <a:r>
              <a:rPr lang="pt-BR" sz="1200" dirty="0"/>
              <a:t>RA: 3028110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862210" y="5013244"/>
            <a:ext cx="3093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VINICIUS AUGUSTO BRITTO DE OLIVEIRA </a:t>
            </a:r>
          </a:p>
          <a:p>
            <a:pPr algn="ctr"/>
            <a:r>
              <a:rPr lang="pt-BR" sz="1200" dirty="0"/>
              <a:t>RA: 6989040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56102" y="2827471"/>
            <a:ext cx="3093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FELIPE ALEXANDRE FEITOSA DOS SANTOS </a:t>
            </a:r>
          </a:p>
          <a:p>
            <a:pPr algn="ctr"/>
            <a:r>
              <a:rPr lang="pt-BR" sz="1200" dirty="0"/>
              <a:t>RA: 2897855 </a:t>
            </a:r>
          </a:p>
        </p:txBody>
      </p:sp>
      <p:pic>
        <p:nvPicPr>
          <p:cNvPr id="1026" name="Picture 2" descr="Artes Visuais no(a) FMU - Faculdades Metropolitanas Unidas | Amigo Ed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039" y="317713"/>
            <a:ext cx="1428750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m1.ggpht.com/w6Dbagl9aIPvKFXIbV0rdxVb6ao7n4ihuMWQdnGedlO_JunhyQCxddwvL5yI55PtIDf-yCqiwKZlgwjY7pWlg6CRfLfFISI9V7TvidqCBNRuczB114cbhLSjkfDFKpPr5o97mIJVUUzrB1j4n9rttSmUIvXZPn4yG_A8VtyxyLqxlOn7Bg_fcriL3v9CGm2ctgiO6wKAXgehcpKuTNO-h1MuXnEIwo753DsF42MI1FCH7jNlaSblig9Lwh7GvcBx7rHGZafBQuNB_6hCKd_twI6WS0u3q-_SZeVAeoEmjlU1MB54mO2F7Tr-BJWdK8ATwR9PCHbzI_Z-elc3VQXmfQHt6muK2Wd3QsF2RQe4piWtNBIBJ8-OuFbmhruI2Q-ajN9gGf29Cp4vmdDz4W6fPhmg-m9Q8tQwSAKBLD09B_Bn64ivG0vTHoGY6EfAueL_yOoPSrYumd5WvDrqViMSpv0yPt33C8AlAdEbTRcNfdXOoAIZyeh1NBMJxVMg7JMVB_oZcCYe-s6hhUueS7sVG5x_L5Nf37GxCd-sCjkxZzoQiTZkD7uj2PFdejT87reHxeR5-NJN2cDytZVzI_ZHFTghcC9qgNNYq6Hm34k3Qs0u2zCMABVCLM0M2v2yvoKnqyxBlJUWRNZryAa2P1OqJ15KfQ34b9wC3FXsF9c2tJ-uQt9f9HE_sduFuKYYrkZ3LA_KC0ERHoWPObeqtE79330Cg1tFlooNQ5TALQkjIMfj5lEj0yvbdCfza6hhYsISx9jVlfHGdu76ZQ=s0-l75-ft-l75-ft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826" y="1380473"/>
            <a:ext cx="1163782" cy="1296232"/>
          </a:xfrm>
          <a:prstGeom prst="rect">
            <a:avLst/>
          </a:prstGeom>
          <a:noFill/>
          <a:ln w="127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20" y="1351082"/>
            <a:ext cx="1325317" cy="135528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50" y="3539002"/>
            <a:ext cx="1087761" cy="1364426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416" y="3539002"/>
            <a:ext cx="1026719" cy="1354845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9088" y="3536844"/>
            <a:ext cx="1485783" cy="1354845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91D23EF-BD36-D758-1A19-BADF8C1419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50" y="1380473"/>
            <a:ext cx="1163782" cy="135291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494C78C-52F4-C725-D10C-38AD1C9CDF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352" y="1351082"/>
            <a:ext cx="1163783" cy="135291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783D9CB-8824-11E8-5491-A1881CE7F4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824" y="3539002"/>
            <a:ext cx="1485783" cy="142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9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BCD29-C56C-4DEE-B6F8-8165AA9A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79" y="401782"/>
            <a:ext cx="6734848" cy="581891"/>
          </a:xfrm>
        </p:spPr>
        <p:txBody>
          <a:bodyPr>
            <a:normAutofit/>
          </a:bodyPr>
          <a:lstStyle/>
          <a:p>
            <a:r>
              <a:rPr lang="pt-BR" sz="2800" dirty="0"/>
              <a:t>Produto Ofertado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C1E72-5B27-438E-BB7E-15B0CC40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79" y="1230152"/>
            <a:ext cx="8596668" cy="4863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Modelo de negócios B2C, pois o mesmo segue a modernização digital na comercialização da feira tradicional, para uma plataforma web. Desta maneira, irá proporcionar um alcance maior entre o produtor e o cliente.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Nosso principal foco são os pequenos produtores/agricultores familiares e o consumidor final.</a:t>
            </a:r>
          </a:p>
          <a:p>
            <a:pPr marL="0" indent="0">
              <a:buNone/>
            </a:pP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produtor irá entrar para a venda digital, realizando vendas diretas para os consumidores através de um website ou aplicativo. Conseguindo assim, reduzir as taxas pagas aos varejistas e app de compras de mercado (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IFood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Rappi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Daki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 possibilitando o seu aumento na margem de lucro e menor custo para o consumidor final.</a:t>
            </a:r>
          </a:p>
          <a:p>
            <a:pPr marL="0" indent="0">
              <a:buNone/>
            </a:pP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Também será possível garantir o acesso aos produtos orgânicos direto do campo, tendo em mente, preocupações de escolhas mais saudáveis e livres de agrotóxicos.</a:t>
            </a:r>
          </a:p>
        </p:txBody>
      </p:sp>
      <p:pic>
        <p:nvPicPr>
          <p:cNvPr id="4" name="Picture 2" descr="Artes Visuais no(a) FMU - Faculdades Metropolitanas Unidas | Amigo Ed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166" y="401782"/>
            <a:ext cx="1428750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54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BCD29-C56C-4DEE-B6F8-8165AA9A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79" y="401782"/>
            <a:ext cx="6734848" cy="581891"/>
          </a:xfrm>
        </p:spPr>
        <p:txBody>
          <a:bodyPr>
            <a:normAutofit/>
          </a:bodyPr>
          <a:lstStyle/>
          <a:p>
            <a:r>
              <a:rPr lang="pt-BR" sz="2800" dirty="0"/>
              <a:t>Problema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C1E72-5B27-438E-BB7E-15B0CC40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79" y="1173253"/>
            <a:ext cx="8596668" cy="1783551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Falta de Inclusão dentro do Mercado;</a:t>
            </a:r>
          </a:p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Falta de Domínio da Ferramenta;</a:t>
            </a:r>
          </a:p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Falta de Infraestrutura Tecnológica;</a:t>
            </a:r>
          </a:p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Falta de Abrangência na Entregas para o País (Brasil)</a:t>
            </a:r>
          </a:p>
        </p:txBody>
      </p:sp>
      <p:pic>
        <p:nvPicPr>
          <p:cNvPr id="4" name="Picture 2" descr="Artes Visuais no(a) FMU - Faculdades Metropolitanas Unidas | Amigo Ed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166" y="401782"/>
            <a:ext cx="1428750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66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tes Visuais no(a) FMU - Faculdades Metropolitanas Unidas | Amigo Ed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166" y="401782"/>
            <a:ext cx="1428750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D79349D-A4E7-D97E-9322-7BE548A37678}"/>
              </a:ext>
            </a:extLst>
          </p:cNvPr>
          <p:cNvSpPr txBox="1">
            <a:spLocks/>
          </p:cNvSpPr>
          <p:nvPr/>
        </p:nvSpPr>
        <p:spPr>
          <a:xfrm>
            <a:off x="613820" y="401782"/>
            <a:ext cx="6734848" cy="58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Soluções 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543A031-80CA-88D0-74B1-4863217F5293}"/>
              </a:ext>
            </a:extLst>
          </p:cNvPr>
          <p:cNvSpPr txBox="1">
            <a:spLocks/>
          </p:cNvSpPr>
          <p:nvPr/>
        </p:nvSpPr>
        <p:spPr>
          <a:xfrm>
            <a:off x="490531" y="1110360"/>
            <a:ext cx="8596668" cy="486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Inserção do Agricultor na Ferramenta através de Cursos, Vídeos-Aulas e Tutoriais para Dominação do Programa;</a:t>
            </a:r>
          </a:p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Profissionalização da esquipe envolvida;</a:t>
            </a:r>
          </a:p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Implantação de Gestão Profissional;</a:t>
            </a:r>
          </a:p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Busca da Tecnologia Profissional, podendo trazer maior produtividade para seu negócio;</a:t>
            </a:r>
          </a:p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Empregabilidade, Play de Banco de Digital, dentre outros.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5654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BCD29-C56C-4DEE-B6F8-8165AA9A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79" y="401782"/>
            <a:ext cx="6734848" cy="581891"/>
          </a:xfrm>
        </p:spPr>
        <p:txBody>
          <a:bodyPr>
            <a:normAutofit/>
          </a:bodyPr>
          <a:lstStyle/>
          <a:p>
            <a:r>
              <a:rPr lang="pt-BR" sz="2800" dirty="0"/>
              <a:t> Mercado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C1E72-5B27-438E-BB7E-15B0CC40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79" y="1086314"/>
            <a:ext cx="8596668" cy="5160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Baseamos nos principais players de mercado que atuam no segmento de mercado, feiras, podemos destacar os sites/apps: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Ifood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Daki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Rappi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meio desses, aplicamos uma breve pesquisa de comportamento de compra através do Google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Forms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(link: 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https://forms.gle/YyfQdA21FxMk4yvV8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Observando esses aplicativos, podemos perceber que o atendimento sempre compõe um grande varejista ou tech do seguimento, onde dificilmente existe o nicho de produtos exclusivamente orgânico. 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Sendo que a proposta do Orgânicos de Casa, visa atender diretamente o produtor x consumidor final com produtos orgânicos, livre de agrotóxicos. 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Dessa maneira, é possível reduzir o repasse que seria para custear a operação se fosse comercializado nos players tradicionais, o que possibilita a margem de lucro para o produtor e em consequência, reduz o valor final do produto para o consumir. Nessa matéria do Poder 360º é possível observar a mudança do aumento no comportamento de compra de supermercado do consumidor conforme QR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Code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ao lado.</a:t>
            </a:r>
          </a:p>
        </p:txBody>
      </p:sp>
      <p:pic>
        <p:nvPicPr>
          <p:cNvPr id="4" name="Picture 2" descr="Artes Visuais no(a) FMU - Faculdades Metropolitanas Unidas | Amigo Ed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166" y="401782"/>
            <a:ext cx="1428750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D6C79374-3238-4D1E-6CB7-DE95112F4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53" y="5241440"/>
            <a:ext cx="962987" cy="96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807" y="374073"/>
            <a:ext cx="4268739" cy="554182"/>
          </a:xfrm>
        </p:spPr>
        <p:txBody>
          <a:bodyPr>
            <a:normAutofit/>
          </a:bodyPr>
          <a:lstStyle/>
          <a:p>
            <a:r>
              <a:rPr lang="pt-BR" sz="2800" dirty="0"/>
              <a:t>Concorrência</a:t>
            </a:r>
          </a:p>
        </p:txBody>
      </p:sp>
      <p:pic>
        <p:nvPicPr>
          <p:cNvPr id="5" name="Picture 2" descr="Artes Visuais no(a) FMU - Faculdades Metropolitanas Unidas | Amigo Ed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039" y="317713"/>
            <a:ext cx="1428750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94D4DE-AC00-0BE5-D097-F41E15A48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12" y="121536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Grandes Varejistas, como por exemplo:</a:t>
            </a:r>
          </a:p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Rede Sonda;</a:t>
            </a:r>
          </a:p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Rede Carrefour;</a:t>
            </a:r>
          </a:p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Rede Pão de Açúcar;</a:t>
            </a:r>
          </a:p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Rede Giga Atacadão;</a:t>
            </a:r>
          </a:p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Rede Oba Hortifruti.</a:t>
            </a:r>
          </a:p>
        </p:txBody>
      </p:sp>
    </p:spTree>
    <p:extLst>
      <p:ext uri="{BB962C8B-B14F-4D97-AF65-F5344CB8AC3E}">
        <p14:creationId xmlns:p14="http://schemas.microsoft.com/office/powerpoint/2010/main" val="289356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807" y="374073"/>
            <a:ext cx="4268739" cy="554182"/>
          </a:xfrm>
        </p:spPr>
        <p:txBody>
          <a:bodyPr>
            <a:normAutofit/>
          </a:bodyPr>
          <a:lstStyle/>
          <a:p>
            <a:r>
              <a:rPr lang="pt-BR" sz="2800" dirty="0"/>
              <a:t>Diferenciais</a:t>
            </a:r>
          </a:p>
        </p:txBody>
      </p:sp>
      <p:pic>
        <p:nvPicPr>
          <p:cNvPr id="5" name="Picture 2" descr="Artes Visuais no(a) FMU - Faculdades Metropolitanas Unidas | Amigo Ed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039" y="317713"/>
            <a:ext cx="1428750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94D4DE-AC00-0BE5-D097-F41E15A48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07" y="1235915"/>
            <a:ext cx="8596668" cy="388077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Produtos Orgânicos (Livre de Agrotóxicos e Transgênicos);</a:t>
            </a:r>
          </a:p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Preços Acessíveis;</a:t>
            </a:r>
          </a:p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Conversação do Meio-Ambiente;</a:t>
            </a:r>
          </a:p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Combate ao Desperdício;</a:t>
            </a:r>
          </a:p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Dentro das Normas ONU;</a:t>
            </a:r>
          </a:p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Embalagens Biodegradáveis.</a:t>
            </a:r>
          </a:p>
        </p:txBody>
      </p:sp>
    </p:spTree>
    <p:extLst>
      <p:ext uri="{BB962C8B-B14F-4D97-AF65-F5344CB8AC3E}">
        <p14:creationId xmlns:p14="http://schemas.microsoft.com/office/powerpoint/2010/main" val="396859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807" y="374073"/>
            <a:ext cx="4268739" cy="554182"/>
          </a:xfrm>
        </p:spPr>
        <p:txBody>
          <a:bodyPr>
            <a:normAutofit/>
          </a:bodyPr>
          <a:lstStyle/>
          <a:p>
            <a:r>
              <a:rPr lang="pt-BR" sz="2800" dirty="0"/>
              <a:t>Resultados</a:t>
            </a:r>
          </a:p>
        </p:txBody>
      </p:sp>
      <p:pic>
        <p:nvPicPr>
          <p:cNvPr id="5" name="Picture 2" descr="Artes Visuais no(a) FMU - Faculdades Metropolitanas Unidas | Amigo Ed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039" y="317713"/>
            <a:ext cx="1428750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94D4DE-AC00-0BE5-D097-F41E15A48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07" y="1235915"/>
            <a:ext cx="8596668" cy="388077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Implementação do site na web;</a:t>
            </a:r>
          </a:p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Expansão das vendas; </a:t>
            </a:r>
          </a:p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Melhores técnicas de cultivo da agricultura familiar;</a:t>
            </a:r>
          </a:p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Capacitação do agricultor familiar na inserção mercadológica digital;</a:t>
            </a:r>
          </a:p>
          <a:p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Conhecimentos logística de escoamento de vendas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473643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3280</TotalTime>
  <Words>625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Facetado</vt:lpstr>
      <vt:lpstr>ORGÂNICOS DE CASA</vt:lpstr>
      <vt:lpstr>Apresentação do PowerPoint</vt:lpstr>
      <vt:lpstr>Produto Ofertado</vt:lpstr>
      <vt:lpstr>Problema </vt:lpstr>
      <vt:lpstr>Apresentação do PowerPoint</vt:lpstr>
      <vt:lpstr> Mercado </vt:lpstr>
      <vt:lpstr>Concorrência</vt:lpstr>
      <vt:lpstr>Diferenciais</vt:lpstr>
      <vt:lpstr>Resultados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IZIDORO HENRIQUE DE MELO</dc:creator>
  <cp:lastModifiedBy>IZIDORO HENRIQUE DE MELO</cp:lastModifiedBy>
  <cp:revision>36</cp:revision>
  <dcterms:created xsi:type="dcterms:W3CDTF">2022-04-20T20:15:57Z</dcterms:created>
  <dcterms:modified xsi:type="dcterms:W3CDTF">2023-06-13T23:02:41Z</dcterms:modified>
</cp:coreProperties>
</file>