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0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5" d="100"/>
          <a:sy n="65" d="100"/>
        </p:scale>
        <p:origin x="8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91D9-B60E-464B-B17A-10EC3D6DD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4E3EB-F18F-46B5-8E5E-DBE4D621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34E0-4393-4BA2-AE92-F090FC8A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7984D-F56E-4103-BAD0-D0361EAE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F7BC7-C2DD-4CBB-8A25-CDDA2270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CDF1-3325-4943-A853-26570522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05A05-F483-4B58-A184-8588D1213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F123F-7421-499C-959B-569D60D0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B7837-C8DE-4A43-A219-008A4B05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1771-3F1C-4158-B87B-88906A26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5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C3033-989D-4552-A6C6-221F175CA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6800A-A74C-4DC6-85DB-112819C28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6D6D6-8096-442A-9D60-EC6DE5B7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48374-4D73-407C-8B14-42963424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635A0-895E-4D09-AE65-D07BF894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3421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39750" y="2564904"/>
            <a:ext cx="4512501" cy="13976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48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39552" y="4005064"/>
            <a:ext cx="4512501" cy="641571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3972264" y="1328267"/>
            <a:ext cx="4320480" cy="432048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182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1851" y="836712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51851" y="2708920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51851" y="4581128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96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0B77-806D-4225-B7BF-08AEA57A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5404A-A6AD-487C-8903-E7DF4E1C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8AF4-F09C-440F-9CE1-2465AE51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4CEB3-66E2-4F7B-AD43-93C7D30B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CC7FF-A4BC-4BB1-97A9-DB6193A8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9BE1-8BC4-4CF9-AA7B-63879CB4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66E6C-D389-4332-BA43-BCA6C9952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23D8C-A025-411B-BCBB-7C45EFBC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568D-59DE-4D25-BB43-D5A59DF5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1FBD-887D-4DBD-B7C3-5D9A80EC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EB71-515D-4F5F-ABA5-91C5A0DC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3F1E-AA88-402C-AD73-1469774E1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54B8D-2125-4011-8B2B-0377E796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4CDC0-706F-4B8F-BD18-FCEE32DC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EF9C2-146B-4A59-9951-69E446F5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0FFEC-3BB7-4DCE-A318-A897F6F9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2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169E-2671-4885-85E3-392F60E5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0DCF1-2C18-4A00-B629-3C0808FE0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72FEC-8E12-47EC-98CB-2B2190A1B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696E6-E04D-4FAF-88DA-BD7E3D665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D24E2-B857-411D-AA65-E84AF14F1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0FD47-C649-4260-BA1C-A4102AF1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954D1-BA89-4B02-8412-4F4A79BC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4D62F-8FCC-4686-8DA1-8674AE9A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9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D2A3-76C6-45D5-9860-92F39E88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921C2-641B-4859-A096-E30BBE93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981F1-8957-4F2D-88AF-C917FB44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E422A-1059-4913-A034-6AE2EBE8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2B005-FD57-49A4-B827-864141BC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6C8C6-F51C-41D8-84EF-6C41641C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9CEF0-60DF-41DA-B2ED-D692E096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5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308E-1841-48E9-AC14-BC30D497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E53E-848F-40FE-A399-E96A8F9C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DDF82-1A11-465D-8F2A-5BA90F0E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77281-E18D-43CB-BA2E-4AC33659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C7178-5C02-45E9-BE53-A4422D9A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8BC4E-DDE3-44B6-A2DA-EF5A1490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688B-2251-48BE-AB62-0378F13C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0C8BF-E4DF-485C-9585-0E5DA2D02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71BF-42B7-48D9-9364-A52CBF4D8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EF8D0-8376-4C8A-857D-EDF8826E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844-6D64-4BA7-88FC-2D26B4A1A0C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A3651-DC22-4B70-9699-D94551F2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43D12-2134-4527-AABA-5FC93633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FF580-432A-4F28-B711-DB6A88C6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4909C-7C30-4FA3-9D45-3B66A7B2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C17D-D965-40D3-AE11-895EA4787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93844-6D64-4BA7-88FC-2D26B4A1A0C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4E6D-006C-4C65-8181-DF38A1E9D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5A27-6E06-43ED-9A75-DF34D88B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D23E-92AD-4A0C-961E-E91EC5F1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2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2F7C18-61AC-4CF6-9704-27A1B0862B7E}"/>
              </a:ext>
            </a:extLst>
          </p:cNvPr>
          <p:cNvSpPr txBox="1"/>
          <p:nvPr/>
        </p:nvSpPr>
        <p:spPr>
          <a:xfrm>
            <a:off x="4463819" y="2564904"/>
            <a:ext cx="3360373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7" dirty="0">
                <a:solidFill>
                  <a:srgbClr val="FF0000"/>
                </a:solidFill>
                <a:latin typeface="Berlin Sans FB Demi" panose="020E0802020502020306" pitchFamily="34" charset="0"/>
              </a:rPr>
              <a:t>Hepatitis Detector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9C7358-F91A-4B79-9CA6-06192C39901B}"/>
              </a:ext>
            </a:extLst>
          </p:cNvPr>
          <p:cNvSpPr/>
          <p:nvPr/>
        </p:nvSpPr>
        <p:spPr>
          <a:xfrm>
            <a:off x="9456373" y="5061181"/>
            <a:ext cx="3264363" cy="2061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latin typeface="Bahnschrift Condensed" panose="020B0502040204020203" pitchFamily="34" charset="0"/>
                <a:ea typeface="MS Mincho" panose="020B0400000000000000" pitchFamily="49" charset="-128"/>
                <a:cs typeface="Times New Roman" panose="02020603050405020304" pitchFamily="18" charset="0"/>
              </a:rPr>
              <a:t>Dewayne Eason </a:t>
            </a:r>
          </a:p>
          <a:p>
            <a:r>
              <a:rPr lang="en-US" sz="2133" dirty="0">
                <a:latin typeface="Bahnschrift Condensed" panose="020B0502040204020203" pitchFamily="34" charset="0"/>
                <a:ea typeface="MS Mincho" panose="020B0400000000000000" pitchFamily="49" charset="-128"/>
                <a:cs typeface="Times New Roman" panose="02020603050405020304" pitchFamily="18" charset="0"/>
              </a:rPr>
              <a:t>Linh Nguyen </a:t>
            </a:r>
            <a:endParaRPr lang="en-US" sz="2133" dirty="0">
              <a:latin typeface="Bahnschrift Condensed" panose="020B0502040204020203" pitchFamily="34" charset="0"/>
              <a:ea typeface="MS Mincho" panose="020B0400000000000000" pitchFamily="49" charset="-128"/>
            </a:endParaRPr>
          </a:p>
          <a:p>
            <a:r>
              <a:rPr lang="en-US" sz="2133" dirty="0">
                <a:latin typeface="Bahnschrift Condensed" panose="020B0502040204020203" pitchFamily="34" charset="0"/>
                <a:ea typeface="MS Mincho" panose="020B0400000000000000" pitchFamily="49" charset="-128"/>
                <a:cs typeface="Times New Roman" panose="02020603050405020304" pitchFamily="18" charset="0"/>
              </a:rPr>
              <a:t>Geoff King </a:t>
            </a:r>
            <a:endParaRPr lang="en-US" sz="2133" dirty="0">
              <a:latin typeface="Bahnschrift Condensed" panose="020B0502040204020203" pitchFamily="34" charset="0"/>
              <a:ea typeface="MS Mincho" panose="020B0400000000000000" pitchFamily="49" charset="-128"/>
            </a:endParaRPr>
          </a:p>
          <a:p>
            <a:r>
              <a:rPr lang="en-US" sz="2133" dirty="0">
                <a:latin typeface="Bahnschrift Condensed" panose="020B0502040204020203" pitchFamily="34" charset="0"/>
                <a:ea typeface="MS Mincho" panose="020B0400000000000000" pitchFamily="49" charset="-128"/>
                <a:cs typeface="Times New Roman" panose="02020603050405020304" pitchFamily="18" charset="0"/>
              </a:rPr>
              <a:t>Haroon Ahmad</a:t>
            </a:r>
            <a:endParaRPr lang="en-US" sz="2133" dirty="0">
              <a:latin typeface="Bahnschrift Condensed" panose="020B0502040204020203" pitchFamily="34" charset="0"/>
              <a:ea typeface="MS Mincho" panose="020B0400000000000000" pitchFamily="49" charset="-128"/>
            </a:endParaRPr>
          </a:p>
          <a:p>
            <a:r>
              <a:rPr lang="en-US" sz="2133" dirty="0">
                <a:latin typeface="Bahnschrift Condensed" panose="020B0502040204020203" pitchFamily="34" charset="0"/>
                <a:ea typeface="MS Mincho" panose="020B0400000000000000" pitchFamily="49" charset="-128"/>
                <a:cs typeface="Times New Roman" panose="02020603050405020304" pitchFamily="18" charset="0"/>
              </a:rPr>
              <a:t>Raaghavan Krishnamurthy</a:t>
            </a:r>
            <a:endParaRPr lang="en-US" sz="2133" dirty="0">
              <a:latin typeface="Bahnschrift Condensed" panose="020B0502040204020203" pitchFamily="34" charset="0"/>
              <a:ea typeface="MS Mincho" panose="020B0400000000000000" pitchFamily="49" charset="-128"/>
            </a:endParaRPr>
          </a:p>
          <a:p>
            <a:endParaRPr lang="en-US" sz="2133" dirty="0">
              <a:latin typeface="Bahnschrift Condensed" panose="020B0502040204020203" pitchFamily="34" charset="0"/>
              <a:ea typeface="MS Mincho" panose="020B0400000000000000" pitchFamily="49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06FAA-5DB1-4933-8EE9-1036B5327D0E}"/>
              </a:ext>
            </a:extLst>
          </p:cNvPr>
          <p:cNvSpPr txBox="1"/>
          <p:nvPr/>
        </p:nvSpPr>
        <p:spPr>
          <a:xfrm>
            <a:off x="5423925" y="449363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-</a:t>
            </a:r>
            <a:r>
              <a:rPr lang="en-US" sz="1200" i="1" dirty="0">
                <a:latin typeface="Bahnschrift" panose="020B0502040204020203" pitchFamily="34" charset="0"/>
              </a:rPr>
              <a:t>Predict the presence of Hepatitis</a:t>
            </a:r>
            <a:endParaRPr lang="en-US" sz="1200" dirty="0">
              <a:latin typeface="Bahnschrift" panose="020B0502040204020203" pitchFamily="34" charset="0"/>
            </a:endParaRPr>
          </a:p>
        </p:txBody>
      </p:sp>
      <p:sp>
        <p:nvSpPr>
          <p:cNvPr id="5" name="Block Arc 20">
            <a:extLst>
              <a:ext uri="{FF2B5EF4-FFF2-40B4-BE49-F238E27FC236}">
                <a16:creationId xmlns:a16="http://schemas.microsoft.com/office/drawing/2014/main" id="{A363F7CD-0894-4094-8693-9BBFA4E53339}"/>
              </a:ext>
            </a:extLst>
          </p:cNvPr>
          <p:cNvSpPr>
            <a:spLocks noChangeAspect="1"/>
          </p:cNvSpPr>
          <p:nvPr/>
        </p:nvSpPr>
        <p:spPr>
          <a:xfrm rot="10800000">
            <a:off x="5643845" y="1825970"/>
            <a:ext cx="908445" cy="847559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Oval 47">
            <a:extLst>
              <a:ext uri="{FF2B5EF4-FFF2-40B4-BE49-F238E27FC236}">
                <a16:creationId xmlns:a16="http://schemas.microsoft.com/office/drawing/2014/main" id="{1A204FD5-627A-4DD0-A1F1-6749E5DEBA28}"/>
              </a:ext>
            </a:extLst>
          </p:cNvPr>
          <p:cNvSpPr>
            <a:spLocks noChangeAspect="1"/>
          </p:cNvSpPr>
          <p:nvPr/>
        </p:nvSpPr>
        <p:spPr>
          <a:xfrm>
            <a:off x="6049573" y="2290472"/>
            <a:ext cx="274431" cy="27443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The Core Message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5891" y="762024"/>
            <a:ext cx="12192000" cy="384043"/>
          </a:xfrm>
        </p:spPr>
        <p:txBody>
          <a:bodyPr/>
          <a:lstStyle/>
          <a:p>
            <a:pPr lvl="0"/>
            <a:r>
              <a:rPr lang="en-US" altLang="ko-KR" i="1" dirty="0">
                <a:solidFill>
                  <a:srgbClr val="FFFF00"/>
                </a:solidFill>
              </a:rPr>
              <a:t>The message conveyed from the Project?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7352" y="1629571"/>
            <a:ext cx="387210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HISTORY by HAROON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Image result for history icon">
            <a:extLst>
              <a:ext uri="{FF2B5EF4-FFF2-40B4-BE49-F238E27FC236}">
                <a16:creationId xmlns:a16="http://schemas.microsoft.com/office/drawing/2014/main" id="{D0A86E4E-39C5-4CCA-AF3A-2D1FA1976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9" y="1312067"/>
            <a:ext cx="1184777" cy="111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93C560E-4757-4FAF-B751-8AE5735B0851}"/>
              </a:ext>
            </a:extLst>
          </p:cNvPr>
          <p:cNvSpPr/>
          <p:nvPr/>
        </p:nvSpPr>
        <p:spPr>
          <a:xfrm>
            <a:off x="925231" y="4260676"/>
            <a:ext cx="1081546" cy="103551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facts icon image">
            <a:extLst>
              <a:ext uri="{FF2B5EF4-FFF2-40B4-BE49-F238E27FC236}">
                <a16:creationId xmlns:a16="http://schemas.microsoft.com/office/drawing/2014/main" id="{A435DE87-B07B-4258-9731-473DA80C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83" y="4465369"/>
            <a:ext cx="647322" cy="64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AB43A74-0C89-4ED9-8BA3-A4835AA02556}"/>
              </a:ext>
            </a:extLst>
          </p:cNvPr>
          <p:cNvSpPr txBox="1"/>
          <p:nvPr/>
        </p:nvSpPr>
        <p:spPr>
          <a:xfrm>
            <a:off x="2360415" y="4435413"/>
            <a:ext cx="3045982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FACTS and Why we Decided to Choose this Project by HAROON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7F8D1DE-FAF9-41DB-9B86-5D96806BF5E3}"/>
              </a:ext>
            </a:extLst>
          </p:cNvPr>
          <p:cNvSpPr/>
          <p:nvPr/>
        </p:nvSpPr>
        <p:spPr>
          <a:xfrm rot="5400000">
            <a:off x="3711710" y="3204847"/>
            <a:ext cx="4319728" cy="304061"/>
          </a:xfrm>
          <a:prstGeom prst="triangle">
            <a:avLst>
              <a:gd name="adj" fmla="val 53316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9A8F23F-6E1C-4D92-ADB8-692B2929D57D}"/>
              </a:ext>
            </a:extLst>
          </p:cNvPr>
          <p:cNvSpPr/>
          <p:nvPr/>
        </p:nvSpPr>
        <p:spPr>
          <a:xfrm rot="5400000">
            <a:off x="3868953" y="3204849"/>
            <a:ext cx="4319728" cy="304061"/>
          </a:xfrm>
          <a:prstGeom prst="triangle">
            <a:avLst>
              <a:gd name="adj" fmla="val 53316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A07D915-A68B-4328-B312-FD2AFE359F0D}"/>
              </a:ext>
            </a:extLst>
          </p:cNvPr>
          <p:cNvSpPr/>
          <p:nvPr/>
        </p:nvSpPr>
        <p:spPr>
          <a:xfrm rot="5400000">
            <a:off x="4000822" y="3204845"/>
            <a:ext cx="4319728" cy="304061"/>
          </a:xfrm>
          <a:prstGeom prst="triangle">
            <a:avLst>
              <a:gd name="adj" fmla="val 53316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9ED41A3-A5DE-46F8-B889-DFE84619AF2B}"/>
              </a:ext>
            </a:extLst>
          </p:cNvPr>
          <p:cNvSpPr/>
          <p:nvPr/>
        </p:nvSpPr>
        <p:spPr>
          <a:xfrm rot="5400000">
            <a:off x="4176886" y="3204846"/>
            <a:ext cx="4319728" cy="304061"/>
          </a:xfrm>
          <a:prstGeom prst="triangle">
            <a:avLst>
              <a:gd name="adj" fmla="val 53316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5E43353-D08A-42AF-BA97-5E1C14BB6BA9}"/>
              </a:ext>
            </a:extLst>
          </p:cNvPr>
          <p:cNvSpPr/>
          <p:nvPr/>
        </p:nvSpPr>
        <p:spPr>
          <a:xfrm rot="5400000">
            <a:off x="4313100" y="3204843"/>
            <a:ext cx="4319728" cy="304061"/>
          </a:xfrm>
          <a:prstGeom prst="triangle">
            <a:avLst>
              <a:gd name="adj" fmla="val 53316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AC9DA1B-7243-4543-AEF6-69B7E52C72D2}"/>
              </a:ext>
            </a:extLst>
          </p:cNvPr>
          <p:cNvSpPr/>
          <p:nvPr/>
        </p:nvSpPr>
        <p:spPr>
          <a:xfrm rot="5400000">
            <a:off x="4469433" y="3204840"/>
            <a:ext cx="4319728" cy="304061"/>
          </a:xfrm>
          <a:prstGeom prst="triangle">
            <a:avLst>
              <a:gd name="adj" fmla="val 53316"/>
            </a:avLst>
          </a:prstGeom>
          <a:solidFill>
            <a:schemeClr val="accent4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84BF2E-2495-4B63-9068-0E5B268A84B8}"/>
              </a:ext>
            </a:extLst>
          </p:cNvPr>
          <p:cNvSpPr txBox="1"/>
          <p:nvPr/>
        </p:nvSpPr>
        <p:spPr>
          <a:xfrm>
            <a:off x="7386995" y="2585223"/>
            <a:ext cx="304598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PLACE where we type in the core message by HAROON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The Motivation!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40701"/>
            <a:ext cx="12192000" cy="384043"/>
          </a:xfrm>
        </p:spPr>
        <p:txBody>
          <a:bodyPr/>
          <a:lstStyle/>
          <a:p>
            <a:pPr lvl="0"/>
            <a:r>
              <a:rPr lang="en-US" altLang="ko-KR" i="1" dirty="0">
                <a:solidFill>
                  <a:srgbClr val="FFFF00"/>
                </a:solidFill>
              </a:rPr>
              <a:t>Questions, that lead us to the research</a:t>
            </a:r>
          </a:p>
        </p:txBody>
      </p:sp>
      <p:sp>
        <p:nvSpPr>
          <p:cNvPr id="19" name="Pentagon 5">
            <a:extLst>
              <a:ext uri="{FF2B5EF4-FFF2-40B4-BE49-F238E27FC236}">
                <a16:creationId xmlns:a16="http://schemas.microsoft.com/office/drawing/2014/main" id="{4A356C72-4B5B-47B6-8BEF-A0DA3F14AFDD}"/>
              </a:ext>
            </a:extLst>
          </p:cNvPr>
          <p:cNvSpPr/>
          <p:nvPr/>
        </p:nvSpPr>
        <p:spPr>
          <a:xfrm>
            <a:off x="5129877" y="2019949"/>
            <a:ext cx="5245046" cy="2739436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Pentagon 3">
            <a:extLst>
              <a:ext uri="{FF2B5EF4-FFF2-40B4-BE49-F238E27FC236}">
                <a16:creationId xmlns:a16="http://schemas.microsoft.com/office/drawing/2014/main" id="{CA649EDD-30A3-4ECE-AFAD-E7E5E61EDB0C}"/>
              </a:ext>
            </a:extLst>
          </p:cNvPr>
          <p:cNvSpPr/>
          <p:nvPr/>
        </p:nvSpPr>
        <p:spPr>
          <a:xfrm>
            <a:off x="1195986" y="2019949"/>
            <a:ext cx="5364088" cy="2739620"/>
          </a:xfrm>
          <a:prstGeom prst="homePlat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98B68-8E25-46B0-8732-A71315D5A19C}"/>
              </a:ext>
            </a:extLst>
          </p:cNvPr>
          <p:cNvSpPr txBox="1"/>
          <p:nvPr/>
        </p:nvSpPr>
        <p:spPr>
          <a:xfrm>
            <a:off x="1286208" y="2274838"/>
            <a:ext cx="3991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How ML can help diagnose hepatitis in Advance?</a:t>
            </a:r>
          </a:p>
          <a:p>
            <a:endParaRPr lang="en-US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What about a tool, which helps doctor to take care of the prediction, before taking next action?</a:t>
            </a:r>
          </a:p>
          <a:p>
            <a:endParaRPr 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AF8FE-F95B-4EE1-AB5A-8D505B145455}"/>
              </a:ext>
            </a:extLst>
          </p:cNvPr>
          <p:cNvSpPr txBox="1"/>
          <p:nvPr/>
        </p:nvSpPr>
        <p:spPr>
          <a:xfrm>
            <a:off x="6365402" y="2511066"/>
            <a:ext cx="3360373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7" dirty="0">
                <a:solidFill>
                  <a:srgbClr val="FF0000"/>
                </a:solidFill>
                <a:latin typeface="Berlin Sans FB Demi" panose="020E0802020502020306" pitchFamily="34" charset="0"/>
              </a:rPr>
              <a:t>Hepatitis Detector</a:t>
            </a:r>
          </a:p>
        </p:txBody>
      </p:sp>
      <p:sp>
        <p:nvSpPr>
          <p:cNvPr id="23" name="Block Arc 20">
            <a:extLst>
              <a:ext uri="{FF2B5EF4-FFF2-40B4-BE49-F238E27FC236}">
                <a16:creationId xmlns:a16="http://schemas.microsoft.com/office/drawing/2014/main" id="{9200638A-773D-4BC8-974D-4549E7ECDB90}"/>
              </a:ext>
            </a:extLst>
          </p:cNvPr>
          <p:cNvSpPr>
            <a:spLocks noChangeAspect="1"/>
          </p:cNvSpPr>
          <p:nvPr/>
        </p:nvSpPr>
        <p:spPr>
          <a:xfrm rot="10800000">
            <a:off x="7390583" y="2087102"/>
            <a:ext cx="908445" cy="847559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Oval 47">
            <a:extLst>
              <a:ext uri="{FF2B5EF4-FFF2-40B4-BE49-F238E27FC236}">
                <a16:creationId xmlns:a16="http://schemas.microsoft.com/office/drawing/2014/main" id="{D7F415DD-8C41-466A-A8FA-F440D5BD6B14}"/>
              </a:ext>
            </a:extLst>
          </p:cNvPr>
          <p:cNvSpPr>
            <a:spLocks noChangeAspect="1"/>
          </p:cNvSpPr>
          <p:nvPr/>
        </p:nvSpPr>
        <p:spPr>
          <a:xfrm>
            <a:off x="7796311" y="2551604"/>
            <a:ext cx="274431" cy="27443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6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19" grpId="0" animBg="1"/>
      <p:bldP spid="20" grpId="0" animBg="1"/>
      <p:bldP spid="4" grpId="0"/>
      <p:bldP spid="22" grpId="0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15FD6-7715-456C-8292-332893FFA257}"/>
              </a:ext>
            </a:extLst>
          </p:cNvPr>
          <p:cNvSpPr txBox="1"/>
          <p:nvPr/>
        </p:nvSpPr>
        <p:spPr>
          <a:xfrm>
            <a:off x="4162881" y="77135"/>
            <a:ext cx="6025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The Data Set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DD5CA-FB77-452F-ABC2-9345CE006EF0}"/>
              </a:ext>
            </a:extLst>
          </p:cNvPr>
          <p:cNvSpPr/>
          <p:nvPr/>
        </p:nvSpPr>
        <p:spPr>
          <a:xfrm>
            <a:off x="4700410" y="707536"/>
            <a:ext cx="3030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i="1" dirty="0">
                <a:solidFill>
                  <a:srgbClr val="FFFF00"/>
                </a:solidFill>
              </a:rPr>
              <a:t>The fuel to our analysis and model</a:t>
            </a:r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4F581DEA-9714-477E-A0C7-28EB86411386}"/>
              </a:ext>
            </a:extLst>
          </p:cNvPr>
          <p:cNvSpPr/>
          <p:nvPr/>
        </p:nvSpPr>
        <p:spPr>
          <a:xfrm>
            <a:off x="2004647" y="1531118"/>
            <a:ext cx="3440723" cy="568906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https://www.openml.org/d/269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B1399-90C2-486B-96B7-5AB645BA5F5F}"/>
              </a:ext>
            </a:extLst>
          </p:cNvPr>
          <p:cNvSpPr txBox="1"/>
          <p:nvPr/>
        </p:nvSpPr>
        <p:spPr>
          <a:xfrm>
            <a:off x="2926097" y="1069453"/>
            <a:ext cx="146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Openml.org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B006880-492C-4F29-A2FB-7C05775B9339}"/>
              </a:ext>
            </a:extLst>
          </p:cNvPr>
          <p:cNvSpPr/>
          <p:nvPr/>
        </p:nvSpPr>
        <p:spPr>
          <a:xfrm>
            <a:off x="5486401" y="1705708"/>
            <a:ext cx="509953" cy="228600"/>
          </a:xfrm>
          <a:prstGeom prst="rightArrow">
            <a:avLst/>
          </a:prstGeom>
          <a:solidFill>
            <a:schemeClr val="dk1">
              <a:alpha val="47000"/>
            </a:schemeClr>
          </a:solidFill>
          <a:effectLst>
            <a:glow rad="673100">
              <a:schemeClr val="accent1">
                <a:alpha val="0"/>
              </a:schemeClr>
            </a:glow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25B4B736-7A36-4538-ACF2-9324589C8A8C}"/>
              </a:ext>
            </a:extLst>
          </p:cNvPr>
          <p:cNvSpPr/>
          <p:nvPr/>
        </p:nvSpPr>
        <p:spPr>
          <a:xfrm>
            <a:off x="6037385" y="1531118"/>
            <a:ext cx="1354015" cy="568906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Million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95E3C2-7B1E-49AC-84CC-B30B163E6C12}"/>
              </a:ext>
            </a:extLst>
          </p:cNvPr>
          <p:cNvSpPr txBox="1"/>
          <p:nvPr/>
        </p:nvSpPr>
        <p:spPr>
          <a:xfrm>
            <a:off x="6037385" y="1076868"/>
            <a:ext cx="146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Data Points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5A7AF9D-736A-41A3-A47A-BB1840805A96}"/>
              </a:ext>
            </a:extLst>
          </p:cNvPr>
          <p:cNvSpPr/>
          <p:nvPr/>
        </p:nvSpPr>
        <p:spPr>
          <a:xfrm>
            <a:off x="7432431" y="1705708"/>
            <a:ext cx="509953" cy="228600"/>
          </a:xfrm>
          <a:prstGeom prst="rightArrow">
            <a:avLst/>
          </a:prstGeom>
          <a:solidFill>
            <a:schemeClr val="dk1">
              <a:alpha val="47000"/>
            </a:schemeClr>
          </a:solidFill>
          <a:effectLst>
            <a:glow rad="673100">
              <a:schemeClr val="accent1">
                <a:alpha val="0"/>
              </a:schemeClr>
            </a:glow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3">
            <a:extLst>
              <a:ext uri="{FF2B5EF4-FFF2-40B4-BE49-F238E27FC236}">
                <a16:creationId xmlns:a16="http://schemas.microsoft.com/office/drawing/2014/main" id="{31257DC8-ABBE-4A18-B9A0-DE715B616BD9}"/>
              </a:ext>
            </a:extLst>
          </p:cNvPr>
          <p:cNvSpPr/>
          <p:nvPr/>
        </p:nvSpPr>
        <p:spPr>
          <a:xfrm>
            <a:off x="7942384" y="1531118"/>
            <a:ext cx="3440723" cy="568906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Carnegie Mellon University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A0338-C36E-42F5-A429-9A622FD1B0D4}"/>
              </a:ext>
            </a:extLst>
          </p:cNvPr>
          <p:cNvSpPr txBox="1"/>
          <p:nvPr/>
        </p:nvSpPr>
        <p:spPr>
          <a:xfrm>
            <a:off x="9000947" y="1088682"/>
            <a:ext cx="19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Data Donated by</a:t>
            </a:r>
          </a:p>
        </p:txBody>
      </p:sp>
      <p:sp>
        <p:nvSpPr>
          <p:cNvPr id="31" name="Pentagon 5">
            <a:extLst>
              <a:ext uri="{FF2B5EF4-FFF2-40B4-BE49-F238E27FC236}">
                <a16:creationId xmlns:a16="http://schemas.microsoft.com/office/drawing/2014/main" id="{5770AD52-A3C4-43B5-AC6A-D01A250B144B}"/>
              </a:ext>
            </a:extLst>
          </p:cNvPr>
          <p:cNvSpPr/>
          <p:nvPr/>
        </p:nvSpPr>
        <p:spPr>
          <a:xfrm>
            <a:off x="1970508" y="2266134"/>
            <a:ext cx="732851" cy="3824004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50000"/>
            </a:schemeClr>
          </a:solidFill>
          <a:ln w="698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B4DFA6-0622-42ED-8C0A-4F0666E15C14}"/>
              </a:ext>
            </a:extLst>
          </p:cNvPr>
          <p:cNvSpPr txBox="1"/>
          <p:nvPr/>
        </p:nvSpPr>
        <p:spPr>
          <a:xfrm rot="16475945">
            <a:off x="1839425" y="4527153"/>
            <a:ext cx="106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agneto" panose="04030805050802020D02" pitchFamily="82" charset="0"/>
              </a:rPr>
              <a:t>Data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B23724-096C-4505-8EBB-6DC33B0E6BA1}"/>
              </a:ext>
            </a:extLst>
          </p:cNvPr>
          <p:cNvSpPr txBox="1"/>
          <p:nvPr/>
        </p:nvSpPr>
        <p:spPr>
          <a:xfrm rot="15881016">
            <a:off x="1464830" y="2952966"/>
            <a:ext cx="1744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agneto" panose="04030805050802020D02" pitchFamily="82" charset="0"/>
              </a:rPr>
              <a:t>Definition</a:t>
            </a:r>
          </a:p>
        </p:txBody>
      </p:sp>
      <p:sp>
        <p:nvSpPr>
          <p:cNvPr id="34" name="Pentagon 5">
            <a:extLst>
              <a:ext uri="{FF2B5EF4-FFF2-40B4-BE49-F238E27FC236}">
                <a16:creationId xmlns:a16="http://schemas.microsoft.com/office/drawing/2014/main" id="{9D6D7C58-3782-4BC0-ADBE-C106821CCBF9}"/>
              </a:ext>
            </a:extLst>
          </p:cNvPr>
          <p:cNvSpPr/>
          <p:nvPr/>
        </p:nvSpPr>
        <p:spPr>
          <a:xfrm>
            <a:off x="2926097" y="2381447"/>
            <a:ext cx="2894411" cy="883429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Categorical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agneto" panose="04030805050802020D02" pitchFamily="82" charset="0"/>
              </a:rPr>
              <a:t>(15)</a:t>
            </a:r>
            <a:endParaRPr lang="ko-KR" altLang="en-US" dirty="0">
              <a:solidFill>
                <a:schemeClr val="tx1"/>
              </a:solidFill>
              <a:latin typeface="Magneto" panose="04030805050802020D02" pitchFamily="82" charset="0"/>
            </a:endParaRPr>
          </a:p>
        </p:txBody>
      </p:sp>
      <p:sp>
        <p:nvSpPr>
          <p:cNvPr id="36" name="Pentagon 5">
            <a:extLst>
              <a:ext uri="{FF2B5EF4-FFF2-40B4-BE49-F238E27FC236}">
                <a16:creationId xmlns:a16="http://schemas.microsoft.com/office/drawing/2014/main" id="{5F11D22A-FFC7-4308-82C4-D46FAD46A7B2}"/>
              </a:ext>
            </a:extLst>
          </p:cNvPr>
          <p:cNvSpPr/>
          <p:nvPr/>
        </p:nvSpPr>
        <p:spPr>
          <a:xfrm>
            <a:off x="5267186" y="2381447"/>
            <a:ext cx="2894411" cy="883429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Continuous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agneto" panose="04030805050802020D02" pitchFamily="82" charset="0"/>
              </a:rPr>
              <a:t>(4)</a:t>
            </a:r>
            <a:endParaRPr lang="ko-KR" altLang="en-US" dirty="0">
              <a:solidFill>
                <a:schemeClr val="tx1"/>
              </a:solidFill>
              <a:latin typeface="Magneto" panose="04030805050802020D02" pitchFamily="82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37" name="Pentagon 5">
            <a:extLst>
              <a:ext uri="{FF2B5EF4-FFF2-40B4-BE49-F238E27FC236}">
                <a16:creationId xmlns:a16="http://schemas.microsoft.com/office/drawing/2014/main" id="{EDF779B9-01E8-445F-8268-81E393525694}"/>
              </a:ext>
            </a:extLst>
          </p:cNvPr>
          <p:cNvSpPr/>
          <p:nvPr/>
        </p:nvSpPr>
        <p:spPr>
          <a:xfrm>
            <a:off x="7608275" y="2381446"/>
            <a:ext cx="2894411" cy="883429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Classifier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agneto" panose="04030805050802020D02" pitchFamily="82" charset="0"/>
              </a:rPr>
              <a:t>(1)</a:t>
            </a:r>
            <a:endParaRPr lang="ko-KR" altLang="en-US" dirty="0">
              <a:solidFill>
                <a:schemeClr val="tx1"/>
              </a:solidFill>
              <a:latin typeface="Magneto" panose="04030805050802020D02" pitchFamily="82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F315AC9-AF29-4557-AFBF-096CA1EC9102}"/>
              </a:ext>
            </a:extLst>
          </p:cNvPr>
          <p:cNvSpPr/>
          <p:nvPr/>
        </p:nvSpPr>
        <p:spPr>
          <a:xfrm rot="5400000">
            <a:off x="4797717" y="2007475"/>
            <a:ext cx="1265421" cy="4144682"/>
          </a:xfrm>
          <a:prstGeom prst="rightBrace">
            <a:avLst>
              <a:gd name="adj1" fmla="val 8333"/>
              <a:gd name="adj2" fmla="val 4957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C88726-3508-43A9-B078-168A136CB4F8}"/>
              </a:ext>
            </a:extLst>
          </p:cNvPr>
          <p:cNvCxnSpPr>
            <a:cxnSpLocks/>
          </p:cNvCxnSpPr>
          <p:nvPr/>
        </p:nvCxnSpPr>
        <p:spPr>
          <a:xfrm>
            <a:off x="8944708" y="3435381"/>
            <a:ext cx="0" cy="1265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74B99E-9D63-4629-A50D-E7BD80BCB706}"/>
              </a:ext>
            </a:extLst>
          </p:cNvPr>
          <p:cNvSpPr/>
          <p:nvPr/>
        </p:nvSpPr>
        <p:spPr>
          <a:xfrm>
            <a:off x="3611704" y="4821609"/>
            <a:ext cx="3749394" cy="661366"/>
          </a:xfrm>
          <a:prstGeom prst="roundRect">
            <a:avLst/>
          </a:pr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D5947B-AA75-4CCF-BE6F-B87F32D80459}"/>
              </a:ext>
            </a:extLst>
          </p:cNvPr>
          <p:cNvSpPr/>
          <p:nvPr/>
        </p:nvSpPr>
        <p:spPr>
          <a:xfrm>
            <a:off x="3607415" y="4775460"/>
            <a:ext cx="37839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Variables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BFA1404-B2F5-46D9-B2AB-23928E919859}"/>
              </a:ext>
            </a:extLst>
          </p:cNvPr>
          <p:cNvSpPr/>
          <p:nvPr/>
        </p:nvSpPr>
        <p:spPr>
          <a:xfrm>
            <a:off x="8087046" y="4834074"/>
            <a:ext cx="1827802" cy="661366"/>
          </a:xfrm>
          <a:prstGeom prst="roundRect">
            <a:avLst/>
          </a:pr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E297E-3672-4303-89E4-0584BA31A270}"/>
              </a:ext>
            </a:extLst>
          </p:cNvPr>
          <p:cNvSpPr/>
          <p:nvPr/>
        </p:nvSpPr>
        <p:spPr>
          <a:xfrm>
            <a:off x="8117348" y="4727208"/>
            <a:ext cx="16754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1" grpId="0" animBg="1"/>
      <p:bldP spid="6" grpId="0"/>
      <p:bldP spid="8" grpId="0" animBg="1"/>
      <p:bldP spid="23" grpId="0" animBg="1"/>
      <p:bldP spid="24" grpId="0"/>
      <p:bldP spid="25" grpId="0" animBg="1"/>
      <p:bldP spid="26" grpId="0" animBg="1"/>
      <p:bldP spid="27" grpId="0"/>
      <p:bldP spid="31" grpId="0" animBg="1"/>
      <p:bldP spid="32" grpId="0"/>
      <p:bldP spid="33" grpId="0"/>
      <p:bldP spid="34" grpId="0" animBg="1"/>
      <p:bldP spid="36" grpId="0" animBg="1"/>
      <p:bldP spid="37" grpId="0" animBg="1"/>
      <p:bldP spid="38" grpId="0" animBg="1"/>
      <p:bldP spid="44" grpId="0" animBg="1"/>
      <p:bldP spid="43" grpId="0"/>
      <p:bldP spid="46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Process Pipeline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40701"/>
            <a:ext cx="12192000" cy="384043"/>
          </a:xfrm>
        </p:spPr>
        <p:txBody>
          <a:bodyPr/>
          <a:lstStyle/>
          <a:p>
            <a:pPr lvl="0"/>
            <a:r>
              <a:rPr lang="en-US" altLang="ko-KR" i="1" dirty="0">
                <a:solidFill>
                  <a:srgbClr val="FFFF00"/>
                </a:solidFill>
              </a:rPr>
              <a:t>The Analysis Flow, for the final output</a:t>
            </a:r>
          </a:p>
        </p:txBody>
      </p:sp>
      <p:pic>
        <p:nvPicPr>
          <p:cNvPr id="2050" name="Picture 2" descr="tableau logo">
            <a:extLst>
              <a:ext uri="{FF2B5EF4-FFF2-40B4-BE49-F238E27FC236}">
                <a16:creationId xmlns:a16="http://schemas.microsoft.com/office/drawing/2014/main" id="{7967752B-FC85-4644-9FB9-8F44E10AB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35" y="2736463"/>
            <a:ext cx="2091104" cy="16470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822B28-4F57-4476-BD2D-1155ADC3AC03}"/>
              </a:ext>
            </a:extLst>
          </p:cNvPr>
          <p:cNvSpPr/>
          <p:nvPr/>
        </p:nvSpPr>
        <p:spPr>
          <a:xfrm>
            <a:off x="1588477" y="1700807"/>
            <a:ext cx="2063262" cy="5896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 Condensed" panose="020B0502040204020203" pitchFamily="34" charset="0"/>
              </a:rPr>
              <a:t>Interactive Viz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8F367E-A588-4F3B-8DF5-4E8937FBBF0F}"/>
              </a:ext>
            </a:extLst>
          </p:cNvPr>
          <p:cNvSpPr/>
          <p:nvPr/>
        </p:nvSpPr>
        <p:spPr>
          <a:xfrm>
            <a:off x="6277707" y="1700807"/>
            <a:ext cx="2063262" cy="5896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 Condensed" panose="020B0502040204020203" pitchFamily="34" charset="0"/>
              </a:rPr>
              <a:t>ML Algorithm</a:t>
            </a:r>
          </a:p>
        </p:txBody>
      </p:sp>
      <p:pic>
        <p:nvPicPr>
          <p:cNvPr id="2052" name="Picture 4" descr="Image result for chain icon">
            <a:extLst>
              <a:ext uri="{FF2B5EF4-FFF2-40B4-BE49-F238E27FC236}">
                <a16:creationId xmlns:a16="http://schemas.microsoft.com/office/drawing/2014/main" id="{44CB1859-000D-423C-BE05-AF030ADBF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739" y="1781992"/>
            <a:ext cx="882162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chain icon">
            <a:extLst>
              <a:ext uri="{FF2B5EF4-FFF2-40B4-BE49-F238E27FC236}">
                <a16:creationId xmlns:a16="http://schemas.microsoft.com/office/drawing/2014/main" id="{77A37FE9-C607-4632-B29A-D405781C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53" y="1781767"/>
            <a:ext cx="882162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chain icon">
            <a:extLst>
              <a:ext uri="{FF2B5EF4-FFF2-40B4-BE49-F238E27FC236}">
                <a16:creationId xmlns:a16="http://schemas.microsoft.com/office/drawing/2014/main" id="{14171F3B-7EB0-4108-A06C-38A8C521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45" y="1781542"/>
            <a:ext cx="882162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ython">
            <a:extLst>
              <a:ext uri="{FF2B5EF4-FFF2-40B4-BE49-F238E27FC236}">
                <a16:creationId xmlns:a16="http://schemas.microsoft.com/office/drawing/2014/main" id="{7B7CF0AC-E062-4057-A926-115A859F1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07" y="2760896"/>
            <a:ext cx="1905000" cy="15982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8C612-F4D5-446C-A022-B4C818F0508F}"/>
              </a:ext>
            </a:extLst>
          </p:cNvPr>
          <p:cNvSpPr txBox="1"/>
          <p:nvPr/>
        </p:nvSpPr>
        <p:spPr>
          <a:xfrm>
            <a:off x="4438648" y="3219544"/>
            <a:ext cx="1025769" cy="37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Tabpy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F0CFAB-E742-473C-B627-97DDE3B528FE}"/>
              </a:ext>
            </a:extLst>
          </p:cNvPr>
          <p:cNvSpPr/>
          <p:nvPr/>
        </p:nvSpPr>
        <p:spPr>
          <a:xfrm>
            <a:off x="4295041" y="3105770"/>
            <a:ext cx="1312985" cy="5978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Image result for chain icon">
            <a:extLst>
              <a:ext uri="{FF2B5EF4-FFF2-40B4-BE49-F238E27FC236}">
                <a16:creationId xmlns:a16="http://schemas.microsoft.com/office/drawing/2014/main" id="{90CD5561-0CC7-4493-8048-FAA9518A6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589" y="3218326"/>
            <a:ext cx="700449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chain icon">
            <a:extLst>
              <a:ext uri="{FF2B5EF4-FFF2-40B4-BE49-F238E27FC236}">
                <a16:creationId xmlns:a16="http://schemas.microsoft.com/office/drawing/2014/main" id="{26576280-01AF-4D49-B64E-4DEE0147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024" y="3218326"/>
            <a:ext cx="669683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8C4D291-5333-4E3F-B052-6C5DC1C2F5AC}"/>
              </a:ext>
            </a:extLst>
          </p:cNvPr>
          <p:cNvSpPr/>
          <p:nvPr/>
        </p:nvSpPr>
        <p:spPr>
          <a:xfrm>
            <a:off x="9325707" y="2308993"/>
            <a:ext cx="1746738" cy="5041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51A2CA-CEB4-418A-9D2F-EA134CE7599D}"/>
              </a:ext>
            </a:extLst>
          </p:cNvPr>
          <p:cNvSpPr/>
          <p:nvPr/>
        </p:nvSpPr>
        <p:spPr>
          <a:xfrm>
            <a:off x="9325707" y="3199524"/>
            <a:ext cx="1746738" cy="5041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Layer NN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E94132-9D2B-46B1-8D21-D9A5AAB5FF1B}"/>
              </a:ext>
            </a:extLst>
          </p:cNvPr>
          <p:cNvSpPr/>
          <p:nvPr/>
        </p:nvSpPr>
        <p:spPr>
          <a:xfrm>
            <a:off x="9325707" y="4090055"/>
            <a:ext cx="1746738" cy="5041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 Layer DNN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080E025-616E-4F81-AFA0-D76F135776C3}"/>
              </a:ext>
            </a:extLst>
          </p:cNvPr>
          <p:cNvCxnSpPr>
            <a:stCxn id="2054" idx="3"/>
            <a:endCxn id="8" idx="2"/>
          </p:cNvCxnSpPr>
          <p:nvPr/>
        </p:nvCxnSpPr>
        <p:spPr>
          <a:xfrm flipV="1">
            <a:off x="8182707" y="2561055"/>
            <a:ext cx="1143000" cy="998954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E327FE2-C3C0-489D-B8E9-4F8400F9648D}"/>
              </a:ext>
            </a:extLst>
          </p:cNvPr>
          <p:cNvCxnSpPr>
            <a:cxnSpLocks/>
            <a:stCxn id="2054" idx="3"/>
            <a:endCxn id="22" idx="2"/>
          </p:cNvCxnSpPr>
          <p:nvPr/>
        </p:nvCxnSpPr>
        <p:spPr>
          <a:xfrm flipV="1">
            <a:off x="8182707" y="3451586"/>
            <a:ext cx="1143000" cy="108423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45F2DC8-BEC0-478D-87B2-9F482F0E93F9}"/>
              </a:ext>
            </a:extLst>
          </p:cNvPr>
          <p:cNvCxnSpPr>
            <a:cxnSpLocks/>
            <a:stCxn id="2054" idx="3"/>
            <a:endCxn id="23" idx="2"/>
          </p:cNvCxnSpPr>
          <p:nvPr/>
        </p:nvCxnSpPr>
        <p:spPr>
          <a:xfrm>
            <a:off x="8182707" y="3560009"/>
            <a:ext cx="1143000" cy="782108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6" name="Picture 8" descr="Scikit learn logo small.svg">
            <a:extLst>
              <a:ext uri="{FF2B5EF4-FFF2-40B4-BE49-F238E27FC236}">
                <a16:creationId xmlns:a16="http://schemas.microsoft.com/office/drawing/2014/main" id="{6EADCABE-39E0-4F8F-9F6B-05A9EAD1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881" y="1447279"/>
            <a:ext cx="1151788" cy="61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BF93AF24-5015-4577-9A14-D7E13EDBCCAA}"/>
              </a:ext>
            </a:extLst>
          </p:cNvPr>
          <p:cNvSpPr/>
          <p:nvPr/>
        </p:nvSpPr>
        <p:spPr>
          <a:xfrm>
            <a:off x="6356838" y="4905131"/>
            <a:ext cx="1746738" cy="5041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5F006B4-5180-4A95-849A-28A80CA3C4FB}"/>
              </a:ext>
            </a:extLst>
          </p:cNvPr>
          <p:cNvCxnSpPr>
            <a:cxnSpLocks/>
            <a:stCxn id="2054" idx="2"/>
            <a:endCxn id="35" idx="0"/>
          </p:cNvCxnSpPr>
          <p:nvPr/>
        </p:nvCxnSpPr>
        <p:spPr>
          <a:xfrm rot="5400000">
            <a:off x="6957203" y="4632126"/>
            <a:ext cx="546009" cy="1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5" name="Rectangle: Folded Corner 2054">
            <a:extLst>
              <a:ext uri="{FF2B5EF4-FFF2-40B4-BE49-F238E27FC236}">
                <a16:creationId xmlns:a16="http://schemas.microsoft.com/office/drawing/2014/main" id="{79DF2480-48EE-4B1F-9CCE-DBFE82E0DD03}"/>
              </a:ext>
            </a:extLst>
          </p:cNvPr>
          <p:cNvSpPr/>
          <p:nvPr/>
        </p:nvSpPr>
        <p:spPr>
          <a:xfrm>
            <a:off x="9577754" y="4905131"/>
            <a:ext cx="1494691" cy="57540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 SemiBold Condensed" panose="020B0502040204020203" pitchFamily="34" charset="0"/>
              </a:rPr>
              <a:t>&lt; 92% Accuracy</a:t>
            </a:r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2B11FFDB-6014-4C69-BE50-2200E026C9A3}"/>
              </a:ext>
            </a:extLst>
          </p:cNvPr>
          <p:cNvSpPr/>
          <p:nvPr/>
        </p:nvSpPr>
        <p:spPr>
          <a:xfrm>
            <a:off x="6476511" y="5661210"/>
            <a:ext cx="1494691" cy="57540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 SemiBold Condensed" panose="020B0502040204020203" pitchFamily="34" charset="0"/>
              </a:rPr>
              <a:t>+93% Accuracy</a:t>
            </a:r>
          </a:p>
        </p:txBody>
      </p:sp>
    </p:spTree>
    <p:extLst>
      <p:ext uri="{BB962C8B-B14F-4D97-AF65-F5344CB8AC3E}">
        <p14:creationId xmlns:p14="http://schemas.microsoft.com/office/powerpoint/2010/main" val="108300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5" grpId="0" animBg="1"/>
      <p:bldP spid="10" grpId="0" animBg="1"/>
      <p:bldP spid="6" grpId="0"/>
      <p:bldP spid="7" grpId="0" animBg="1"/>
      <p:bldP spid="8" grpId="0" animBg="1"/>
      <p:bldP spid="22" grpId="0" animBg="1"/>
      <p:bldP spid="23" grpId="0" animBg="1"/>
      <p:bldP spid="35" grpId="0" animBg="1"/>
      <p:bldP spid="2055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bleau logo">
            <a:extLst>
              <a:ext uri="{FF2B5EF4-FFF2-40B4-BE49-F238E27FC236}">
                <a16:creationId xmlns:a16="http://schemas.microsoft.com/office/drawing/2014/main" id="{7967752B-FC85-4644-9FB9-8F44E10AB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35" y="2736463"/>
            <a:ext cx="2091104" cy="16470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822B28-4F57-4476-BD2D-1155ADC3AC03}"/>
              </a:ext>
            </a:extLst>
          </p:cNvPr>
          <p:cNvSpPr/>
          <p:nvPr/>
        </p:nvSpPr>
        <p:spPr>
          <a:xfrm>
            <a:off x="1588477" y="1700807"/>
            <a:ext cx="2063262" cy="5896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 Condensed" panose="020B0502040204020203" pitchFamily="34" charset="0"/>
              </a:rPr>
              <a:t>Interactive Viz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8F367E-A588-4F3B-8DF5-4E8937FBBF0F}"/>
              </a:ext>
            </a:extLst>
          </p:cNvPr>
          <p:cNvSpPr/>
          <p:nvPr/>
        </p:nvSpPr>
        <p:spPr>
          <a:xfrm>
            <a:off x="6277707" y="1700807"/>
            <a:ext cx="2063262" cy="5896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 Condensed" panose="020B0502040204020203" pitchFamily="34" charset="0"/>
              </a:rPr>
              <a:t>ML Algorithm</a:t>
            </a:r>
          </a:p>
        </p:txBody>
      </p:sp>
      <p:pic>
        <p:nvPicPr>
          <p:cNvPr id="2052" name="Picture 4" descr="Image result for chain icon">
            <a:extLst>
              <a:ext uri="{FF2B5EF4-FFF2-40B4-BE49-F238E27FC236}">
                <a16:creationId xmlns:a16="http://schemas.microsoft.com/office/drawing/2014/main" id="{44CB1859-000D-423C-BE05-AF030ADBF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739" y="1781992"/>
            <a:ext cx="882162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chain icon">
            <a:extLst>
              <a:ext uri="{FF2B5EF4-FFF2-40B4-BE49-F238E27FC236}">
                <a16:creationId xmlns:a16="http://schemas.microsoft.com/office/drawing/2014/main" id="{77A37FE9-C607-4632-B29A-D405781C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53" y="1781767"/>
            <a:ext cx="882162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chain icon">
            <a:extLst>
              <a:ext uri="{FF2B5EF4-FFF2-40B4-BE49-F238E27FC236}">
                <a16:creationId xmlns:a16="http://schemas.microsoft.com/office/drawing/2014/main" id="{14171F3B-7EB0-4108-A06C-38A8C521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45" y="1781542"/>
            <a:ext cx="882162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ython">
            <a:extLst>
              <a:ext uri="{FF2B5EF4-FFF2-40B4-BE49-F238E27FC236}">
                <a16:creationId xmlns:a16="http://schemas.microsoft.com/office/drawing/2014/main" id="{7B7CF0AC-E062-4057-A926-115A859F1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07" y="2760896"/>
            <a:ext cx="1905000" cy="15982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8C612-F4D5-446C-A022-B4C818F0508F}"/>
              </a:ext>
            </a:extLst>
          </p:cNvPr>
          <p:cNvSpPr txBox="1"/>
          <p:nvPr/>
        </p:nvSpPr>
        <p:spPr>
          <a:xfrm>
            <a:off x="4438648" y="3219544"/>
            <a:ext cx="1025769" cy="37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Tabpy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F0CFAB-E742-473C-B627-97DDE3B528FE}"/>
              </a:ext>
            </a:extLst>
          </p:cNvPr>
          <p:cNvSpPr/>
          <p:nvPr/>
        </p:nvSpPr>
        <p:spPr>
          <a:xfrm>
            <a:off x="4295041" y="3105770"/>
            <a:ext cx="1312985" cy="5978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Image result for chain icon">
            <a:extLst>
              <a:ext uri="{FF2B5EF4-FFF2-40B4-BE49-F238E27FC236}">
                <a16:creationId xmlns:a16="http://schemas.microsoft.com/office/drawing/2014/main" id="{90CD5561-0CC7-4493-8048-FAA9518A6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589" y="3218326"/>
            <a:ext cx="700449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chain icon">
            <a:extLst>
              <a:ext uri="{FF2B5EF4-FFF2-40B4-BE49-F238E27FC236}">
                <a16:creationId xmlns:a16="http://schemas.microsoft.com/office/drawing/2014/main" id="{26576280-01AF-4D49-B64E-4DEE0147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024" y="3218326"/>
            <a:ext cx="669683" cy="3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8C4D291-5333-4E3F-B052-6C5DC1C2F5AC}"/>
              </a:ext>
            </a:extLst>
          </p:cNvPr>
          <p:cNvSpPr/>
          <p:nvPr/>
        </p:nvSpPr>
        <p:spPr>
          <a:xfrm>
            <a:off x="9325707" y="2308993"/>
            <a:ext cx="1746738" cy="5041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51A2CA-CEB4-418A-9D2F-EA134CE7599D}"/>
              </a:ext>
            </a:extLst>
          </p:cNvPr>
          <p:cNvSpPr/>
          <p:nvPr/>
        </p:nvSpPr>
        <p:spPr>
          <a:xfrm>
            <a:off x="9325707" y="3199524"/>
            <a:ext cx="1746738" cy="5041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Layer NN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E94132-9D2B-46B1-8D21-D9A5AAB5FF1B}"/>
              </a:ext>
            </a:extLst>
          </p:cNvPr>
          <p:cNvSpPr/>
          <p:nvPr/>
        </p:nvSpPr>
        <p:spPr>
          <a:xfrm>
            <a:off x="9325707" y="4090055"/>
            <a:ext cx="1746738" cy="5041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 Layer DNN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080E025-616E-4F81-AFA0-D76F135776C3}"/>
              </a:ext>
            </a:extLst>
          </p:cNvPr>
          <p:cNvCxnSpPr>
            <a:stCxn id="2054" idx="3"/>
            <a:endCxn id="8" idx="2"/>
          </p:cNvCxnSpPr>
          <p:nvPr/>
        </p:nvCxnSpPr>
        <p:spPr>
          <a:xfrm flipV="1">
            <a:off x="8182707" y="2561055"/>
            <a:ext cx="1143000" cy="998954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E327FE2-C3C0-489D-B8E9-4F8400F9648D}"/>
              </a:ext>
            </a:extLst>
          </p:cNvPr>
          <p:cNvCxnSpPr>
            <a:cxnSpLocks/>
            <a:stCxn id="2054" idx="3"/>
            <a:endCxn id="22" idx="2"/>
          </p:cNvCxnSpPr>
          <p:nvPr/>
        </p:nvCxnSpPr>
        <p:spPr>
          <a:xfrm flipV="1">
            <a:off x="8182707" y="3451586"/>
            <a:ext cx="1143000" cy="108423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45F2DC8-BEC0-478D-87B2-9F482F0E93F9}"/>
              </a:ext>
            </a:extLst>
          </p:cNvPr>
          <p:cNvCxnSpPr>
            <a:cxnSpLocks/>
            <a:stCxn id="2054" idx="3"/>
            <a:endCxn id="23" idx="2"/>
          </p:cNvCxnSpPr>
          <p:nvPr/>
        </p:nvCxnSpPr>
        <p:spPr>
          <a:xfrm>
            <a:off x="8182707" y="3560009"/>
            <a:ext cx="1143000" cy="782108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6" name="Picture 8" descr="Scikit learn logo small.svg">
            <a:extLst>
              <a:ext uri="{FF2B5EF4-FFF2-40B4-BE49-F238E27FC236}">
                <a16:creationId xmlns:a16="http://schemas.microsoft.com/office/drawing/2014/main" id="{6EADCABE-39E0-4F8F-9F6B-05A9EAD1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881" y="1447279"/>
            <a:ext cx="1151788" cy="61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BF93AF24-5015-4577-9A14-D7E13EDBCCAA}"/>
              </a:ext>
            </a:extLst>
          </p:cNvPr>
          <p:cNvSpPr/>
          <p:nvPr/>
        </p:nvSpPr>
        <p:spPr>
          <a:xfrm>
            <a:off x="6356838" y="4905131"/>
            <a:ext cx="1746738" cy="5041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5F006B4-5180-4A95-849A-28A80CA3C4FB}"/>
              </a:ext>
            </a:extLst>
          </p:cNvPr>
          <p:cNvCxnSpPr>
            <a:cxnSpLocks/>
            <a:stCxn id="2054" idx="2"/>
            <a:endCxn id="35" idx="0"/>
          </p:cNvCxnSpPr>
          <p:nvPr/>
        </p:nvCxnSpPr>
        <p:spPr>
          <a:xfrm rot="5400000">
            <a:off x="6957203" y="4632126"/>
            <a:ext cx="546009" cy="1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5" name="Rectangle: Folded Corner 2054">
            <a:extLst>
              <a:ext uri="{FF2B5EF4-FFF2-40B4-BE49-F238E27FC236}">
                <a16:creationId xmlns:a16="http://schemas.microsoft.com/office/drawing/2014/main" id="{79DF2480-48EE-4B1F-9CCE-DBFE82E0DD03}"/>
              </a:ext>
            </a:extLst>
          </p:cNvPr>
          <p:cNvSpPr/>
          <p:nvPr/>
        </p:nvSpPr>
        <p:spPr>
          <a:xfrm>
            <a:off x="9577754" y="4905131"/>
            <a:ext cx="1494691" cy="57540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 SemiBold Condensed" panose="020B0502040204020203" pitchFamily="34" charset="0"/>
              </a:rPr>
              <a:t>&lt; 92% Accuracy</a:t>
            </a:r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2B11FFDB-6014-4C69-BE50-2200E026C9A3}"/>
              </a:ext>
            </a:extLst>
          </p:cNvPr>
          <p:cNvSpPr/>
          <p:nvPr/>
        </p:nvSpPr>
        <p:spPr>
          <a:xfrm>
            <a:off x="6476511" y="5661210"/>
            <a:ext cx="1494691" cy="57540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 SemiBold Condensed" panose="020B0502040204020203" pitchFamily="34" charset="0"/>
              </a:rPr>
              <a:t>+93% Accuracy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46914-EF6F-4FD7-BDD6-9304D7A27E09}"/>
              </a:ext>
            </a:extLst>
          </p:cNvPr>
          <p:cNvSpPr txBox="1"/>
          <p:nvPr/>
        </p:nvSpPr>
        <p:spPr>
          <a:xfrm>
            <a:off x="4144110" y="116563"/>
            <a:ext cx="72800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Integration provided by Tableau for Python ( </a:t>
            </a:r>
            <a:r>
              <a:rPr lang="en-US" sz="2800" i="1" dirty="0">
                <a:latin typeface="Arial Narrow" panose="020B0606020202030204" pitchFamily="34" charset="0"/>
              </a:rPr>
              <a:t>using localhost server)</a:t>
            </a:r>
            <a:endParaRPr lang="en-US" sz="2800" dirty="0">
              <a:latin typeface="Arial Narrow" panose="020B0606020202030204" pitchFamily="34" charset="0"/>
            </a:endParaRPr>
          </a:p>
          <a:p>
            <a:endParaRPr lang="en-US" sz="28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You can use a calculated field  and call Python Code 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You can also have your code in </a:t>
            </a:r>
            <a:r>
              <a:rPr lang="en-US" sz="2800" dirty="0" err="1">
                <a:latin typeface="Arial Narrow" panose="020B0606020202030204" pitchFamily="34" charset="0"/>
              </a:rPr>
              <a:t>jupyter</a:t>
            </a:r>
            <a:r>
              <a:rPr lang="en-US" sz="2800" dirty="0">
                <a:latin typeface="Arial Narrow" panose="020B0606020202030204" pitchFamily="34" charset="0"/>
              </a:rPr>
              <a:t> notebook or .</a:t>
            </a:r>
            <a:r>
              <a:rPr lang="en-US" sz="2800" dirty="0" err="1">
                <a:latin typeface="Arial Narrow" panose="020B0606020202030204" pitchFamily="34" charset="0"/>
              </a:rPr>
              <a:t>py</a:t>
            </a:r>
            <a:r>
              <a:rPr lang="en-US" sz="2800" dirty="0">
                <a:latin typeface="Arial Narrow" panose="020B0606020202030204" pitchFamily="34" charset="0"/>
              </a:rPr>
              <a:t> and invoke the method.</a:t>
            </a:r>
          </a:p>
          <a:p>
            <a:endParaRPr lang="en-US" sz="28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Deploy the code in localhost server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5C17D2-46A3-446B-A01C-6F2C2EC0C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42" y="1292026"/>
            <a:ext cx="3380635" cy="19559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D0A98E-F0A9-40B2-8EF1-0AAABAEEDE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542" y="3703647"/>
            <a:ext cx="3380634" cy="19982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1392-A4DA-499E-BD64-C11DA40635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2341" y="4512052"/>
            <a:ext cx="3231516" cy="21156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810CE7F-5219-4B1A-97E8-10A3D9B730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2790" y="4512051"/>
            <a:ext cx="3708159" cy="211567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7861D0-6F82-4ED2-9025-4D4375E44171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1984859" y="3248012"/>
            <a:ext cx="1" cy="455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9" name="Connector: Curved 2048">
            <a:extLst>
              <a:ext uri="{FF2B5EF4-FFF2-40B4-BE49-F238E27FC236}">
                <a16:creationId xmlns:a16="http://schemas.microsoft.com/office/drawing/2014/main" id="{C704441F-BBA3-4B11-A86B-29F8FD013382}"/>
              </a:ext>
            </a:extLst>
          </p:cNvPr>
          <p:cNvCxnSpPr>
            <a:stCxn id="24" idx="2"/>
            <a:endCxn id="25" idx="1"/>
          </p:cNvCxnSpPr>
          <p:nvPr/>
        </p:nvCxnSpPr>
        <p:spPr>
          <a:xfrm rot="5400000" flipH="1" flipV="1">
            <a:off x="2922586" y="4632164"/>
            <a:ext cx="132028" cy="2007482"/>
          </a:xfrm>
          <a:prstGeom prst="curvedConnector4">
            <a:avLst>
              <a:gd name="adj1" fmla="val -173145"/>
              <a:gd name="adj2" fmla="val 92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E2F5D0-EE8E-4E95-BDB1-BE14613542F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223857" y="5569890"/>
            <a:ext cx="4689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6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-0.33021 -0.381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10" y="-190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0741 L -0.32435 -0.3784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5" y="-1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/>
      <p:bldP spid="7" grpId="0" animBg="1"/>
      <p:bldP spid="8" grpId="0" animBg="1"/>
      <p:bldP spid="22" grpId="0" animBg="1"/>
      <p:bldP spid="23" grpId="0" animBg="1"/>
      <p:bldP spid="35" grpId="0" animBg="1"/>
      <p:bldP spid="2055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246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맑은 고딕</vt:lpstr>
      <vt:lpstr>MS Mincho</vt:lpstr>
      <vt:lpstr>Arial</vt:lpstr>
      <vt:lpstr>Arial Narrow</vt:lpstr>
      <vt:lpstr>Arial Rounded MT Bold</vt:lpstr>
      <vt:lpstr>Bahnschrift</vt:lpstr>
      <vt:lpstr>Bahnschrift Condensed</vt:lpstr>
      <vt:lpstr>Bahnschrift SemiBold Condensed</vt:lpstr>
      <vt:lpstr>Berlin Sans FB Demi</vt:lpstr>
      <vt:lpstr>Calibri</vt:lpstr>
      <vt:lpstr>Calibri Light</vt:lpstr>
      <vt:lpstr>Magneto</vt:lpstr>
      <vt:lpstr>Segoe Print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KALPAN - KRISH RAAGS</dc:creator>
  <cp:lastModifiedBy>KALPAN - KRISH RAAGS</cp:lastModifiedBy>
  <cp:revision>24</cp:revision>
  <dcterms:created xsi:type="dcterms:W3CDTF">2018-11-10T23:29:28Z</dcterms:created>
  <dcterms:modified xsi:type="dcterms:W3CDTF">2018-11-12T00:34:53Z</dcterms:modified>
</cp:coreProperties>
</file>