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0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91D9-B60E-464B-B17A-10EC3D6D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4E3EB-F18F-46B5-8E5E-DBE4D621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34E0-4393-4BA2-AE92-F090FC8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984D-F56E-4103-BAD0-D0361EAE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7BC7-C2DD-4CBB-8A25-CDDA2270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DF1-3325-4943-A853-26570522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05A05-F483-4B58-A184-8588D121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123F-7421-499C-959B-569D60D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7837-C8DE-4A43-A219-008A4B05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1771-3F1C-4158-B87B-88906A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C3033-989D-4552-A6C6-221F175CA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6800A-A74C-4DC6-85DB-112819C2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D6D6-8096-442A-9D60-EC6DE5B7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8374-4D73-407C-8B14-42963424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35A0-895E-4D09-AE65-D07BF89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3421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39750" y="2564904"/>
            <a:ext cx="4512501" cy="13976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552" y="4005064"/>
            <a:ext cx="4512501" cy="641571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972264" y="1328267"/>
            <a:ext cx="4320480" cy="432048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8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1851" y="836712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51851" y="2708920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51851" y="4581128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B77-806D-4225-B7BF-08AEA57A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404A-A6AD-487C-8903-E7DF4E1C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8AF4-F09C-440F-9CE1-2465AE51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CEB3-66E2-4F7B-AD43-93C7D30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C7FF-A4BC-4BB1-97A9-DB6193A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BE1-8BC4-4CF9-AA7B-63879CB4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6E6C-D389-4332-BA43-BCA6C995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3D8C-A025-411B-BCBB-7C45EFBC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568D-59DE-4D25-BB43-D5A59DF5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1FBD-887D-4DBD-B7C3-5D9A80EC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EB71-515D-4F5F-ABA5-91C5A0D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3F1E-AA88-402C-AD73-1469774E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54B8D-2125-4011-8B2B-0377E796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CDC0-706F-4B8F-BD18-FCEE32DC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F9C2-146B-4A59-9951-69E446F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0FFEC-3BB7-4DCE-A318-A897F6F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169E-2671-4885-85E3-392F60E5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0DCF1-2C18-4A00-B629-3C0808FE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72FEC-8E12-47EC-98CB-2B2190A1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696E6-E04D-4FAF-88DA-BD7E3D665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D24E2-B857-411D-AA65-E84AF14F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FD47-C649-4260-BA1C-A4102AF1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954D1-BA89-4B02-8412-4F4A79B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4D62F-8FCC-4686-8DA1-8674AE9A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D2A3-76C6-45D5-9860-92F39E88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21C2-641B-4859-A096-E30BBE93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981F1-8957-4F2D-88AF-C917FB44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422A-1059-4913-A034-6AE2EBE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2B005-FD57-49A4-B827-864141BC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6C8C6-F51C-41D8-84EF-6C41641C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CEF0-60DF-41DA-B2ED-D692E09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308E-1841-48E9-AC14-BC30D497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E53E-848F-40FE-A399-E96A8F9C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DF82-1A11-465D-8F2A-5BA90F0E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7281-E18D-43CB-BA2E-4AC33659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C7178-5C02-45E9-BE53-A4422D9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BC4E-DDE3-44B6-A2DA-EF5A14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688B-2251-48BE-AB62-0378F13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0C8BF-E4DF-485C-9585-0E5DA2D02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71BF-42B7-48D9-9364-A52CBF4D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F8D0-8376-4C8A-857D-EDF8826E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3651-DC22-4B70-9699-D94551F2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12-2134-4527-AABA-5FC93633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FF580-432A-4F28-B711-DB6A88C6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909C-7C30-4FA3-9D45-3B66A7B2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17D-D965-40D3-AE11-895EA478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3844-6D64-4BA7-88FC-2D26B4A1A0C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4E6D-006C-4C65-8181-DF38A1E9D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5A27-6E06-43ED-9A75-DF34D88B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2.m4a"/><Relationship Id="rId7" Type="http://schemas.openxmlformats.org/officeDocument/2006/relationships/hyperlink" Target="https://www.cdc.gov/hepatitis/abc/index.htm" TargetMode="External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media5.m4a"/><Relationship Id="rId7" Type="http://schemas.openxmlformats.org/officeDocument/2006/relationships/image" Target="../media/image9.jpe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audio" Target="../media/media6.m4a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2F7C18-61AC-4CF6-9704-27A1B0862B7E}"/>
              </a:ext>
            </a:extLst>
          </p:cNvPr>
          <p:cNvSpPr txBox="1"/>
          <p:nvPr/>
        </p:nvSpPr>
        <p:spPr>
          <a:xfrm>
            <a:off x="4463819" y="2689012"/>
            <a:ext cx="33603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How serious is your Hepatitis?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C7358-F91A-4B79-9CA6-06192C39901B}"/>
              </a:ext>
            </a:extLst>
          </p:cNvPr>
          <p:cNvSpPr/>
          <p:nvPr/>
        </p:nvSpPr>
        <p:spPr>
          <a:xfrm>
            <a:off x="9045556" y="4968415"/>
            <a:ext cx="3264363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Dawayne Eason </a:t>
            </a: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Linh Nguyen 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Geoff King 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Haroon Ahmad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Raaghavan Krishnamurthy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</p:txBody>
      </p:sp>
      <p:sp>
        <p:nvSpPr>
          <p:cNvPr id="5" name="Block Arc 20">
            <a:extLst>
              <a:ext uri="{FF2B5EF4-FFF2-40B4-BE49-F238E27FC236}">
                <a16:creationId xmlns:a16="http://schemas.microsoft.com/office/drawing/2014/main" id="{A363F7CD-0894-4094-8693-9BBFA4E53339}"/>
              </a:ext>
            </a:extLst>
          </p:cNvPr>
          <p:cNvSpPr>
            <a:spLocks noChangeAspect="1"/>
          </p:cNvSpPr>
          <p:nvPr/>
        </p:nvSpPr>
        <p:spPr>
          <a:xfrm rot="10800000">
            <a:off x="5643845" y="1825970"/>
            <a:ext cx="908445" cy="84755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47">
            <a:extLst>
              <a:ext uri="{FF2B5EF4-FFF2-40B4-BE49-F238E27FC236}">
                <a16:creationId xmlns:a16="http://schemas.microsoft.com/office/drawing/2014/main" id="{1A204FD5-627A-4DD0-A1F1-6749E5DEBA28}"/>
              </a:ext>
            </a:extLst>
          </p:cNvPr>
          <p:cNvSpPr>
            <a:spLocks noChangeAspect="1"/>
          </p:cNvSpPr>
          <p:nvPr/>
        </p:nvSpPr>
        <p:spPr>
          <a:xfrm>
            <a:off x="6049573" y="2290472"/>
            <a:ext cx="274431" cy="27443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89BDFC3-BE56-4D89-8371-04A3BE1AE1E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1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Background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352" y="1324772"/>
            <a:ext cx="3872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What is Hepatitis? </a:t>
            </a:r>
          </a:p>
          <a:p>
            <a:pPr algn="ctr"/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Frankly: Disease of the liver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Image result for history icon">
            <a:extLst>
              <a:ext uri="{FF2B5EF4-FFF2-40B4-BE49-F238E27FC236}">
                <a16:creationId xmlns:a16="http://schemas.microsoft.com/office/drawing/2014/main" id="{D0A86E4E-39C5-4CCA-AF3A-2D1FA197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9" y="1312067"/>
            <a:ext cx="1184777" cy="111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3C560E-4757-4FAF-B751-8AE5735B0851}"/>
              </a:ext>
            </a:extLst>
          </p:cNvPr>
          <p:cNvSpPr/>
          <p:nvPr/>
        </p:nvSpPr>
        <p:spPr>
          <a:xfrm>
            <a:off x="925231" y="4260676"/>
            <a:ext cx="1081546" cy="103551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acts icon image">
            <a:extLst>
              <a:ext uri="{FF2B5EF4-FFF2-40B4-BE49-F238E27FC236}">
                <a16:creationId xmlns:a16="http://schemas.microsoft.com/office/drawing/2014/main" id="{A435DE87-B07B-4258-9731-473DA80C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83" y="4465369"/>
            <a:ext cx="647322" cy="6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B43A74-0C89-4ED9-8BA3-A4835AA02556}"/>
              </a:ext>
            </a:extLst>
          </p:cNvPr>
          <p:cNvSpPr txBox="1"/>
          <p:nvPr/>
        </p:nvSpPr>
        <p:spPr>
          <a:xfrm>
            <a:off x="2182841" y="3308982"/>
            <a:ext cx="33285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solidFill>
                  <a:schemeClr val="bg1"/>
                </a:solidFill>
                <a:cs typeface="Arial" pitchFamily="34" charset="0"/>
              </a:rPr>
              <a:t>Common Symptoms Include: fever, fatigue, loss of appetite, nausea, vomiting, abdominal pain, dark urine, grey-colored stools, joint pain, and jaundice.</a:t>
            </a:r>
            <a:endParaRPr lang="ko-KR" altLang="en-US" sz="2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7F8D1DE-FAF9-41DB-9B86-5D96806BF5E3}"/>
              </a:ext>
            </a:extLst>
          </p:cNvPr>
          <p:cNvSpPr/>
          <p:nvPr/>
        </p:nvSpPr>
        <p:spPr>
          <a:xfrm rot="5400000">
            <a:off x="3711710" y="3204847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9A8F23F-6E1C-4D92-ADB8-692B2929D57D}"/>
              </a:ext>
            </a:extLst>
          </p:cNvPr>
          <p:cNvSpPr/>
          <p:nvPr/>
        </p:nvSpPr>
        <p:spPr>
          <a:xfrm rot="5400000">
            <a:off x="3868953" y="3204849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A07D915-A68B-4328-B312-FD2AFE359F0D}"/>
              </a:ext>
            </a:extLst>
          </p:cNvPr>
          <p:cNvSpPr/>
          <p:nvPr/>
        </p:nvSpPr>
        <p:spPr>
          <a:xfrm rot="5400000">
            <a:off x="4000822" y="3204845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9ED41A3-A5DE-46F8-B889-DFE84619AF2B}"/>
              </a:ext>
            </a:extLst>
          </p:cNvPr>
          <p:cNvSpPr/>
          <p:nvPr/>
        </p:nvSpPr>
        <p:spPr>
          <a:xfrm rot="5400000">
            <a:off x="4176886" y="3204846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5E43353-D08A-42AF-BA97-5E1C14BB6BA9}"/>
              </a:ext>
            </a:extLst>
          </p:cNvPr>
          <p:cNvSpPr/>
          <p:nvPr/>
        </p:nvSpPr>
        <p:spPr>
          <a:xfrm rot="5400000">
            <a:off x="4313100" y="3204843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AC9DA1B-7243-4543-AEF6-69B7E52C72D2}"/>
              </a:ext>
            </a:extLst>
          </p:cNvPr>
          <p:cNvSpPr/>
          <p:nvPr/>
        </p:nvSpPr>
        <p:spPr>
          <a:xfrm rot="5400000">
            <a:off x="4469433" y="3204840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84BF2E-2495-4B63-9068-0E5B268A84B8}"/>
              </a:ext>
            </a:extLst>
          </p:cNvPr>
          <p:cNvSpPr txBox="1"/>
          <p:nvPr/>
        </p:nvSpPr>
        <p:spPr>
          <a:xfrm>
            <a:off x="7073874" y="1312067"/>
            <a:ext cx="4389255" cy="497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From the 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  <a:hlinkClick r:id="rId7"/>
              </a:rPr>
              <a:t>CDC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: </a:t>
            </a:r>
          </a:p>
          <a:p>
            <a:pPr algn="ctr"/>
            <a:endParaRPr lang="en-US" altLang="ko-KR" sz="1867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Many people with hepatitis do not have symptoms and do not know they are infected. If symptoms occur with an acute infection, they can appear anytime from 2 weeks to 6 months after exposure. Symptoms of chronic viral hepatitis can take decades to develop.”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7" name="Audio 26">
            <a:hlinkClick r:id="" action="ppaction://media"/>
            <a:extLst>
              <a:ext uri="{FF2B5EF4-FFF2-40B4-BE49-F238E27FC236}">
                <a16:creationId xmlns:a16="http://schemas.microsoft.com/office/drawing/2014/main" id="{E0B0DD08-083A-497A-B966-C2062BD6E0E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/>
    </mc:Choice>
    <mc:Fallback>
      <p:transition spd="slow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Motivation!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40701"/>
            <a:ext cx="12192000" cy="384043"/>
          </a:xfrm>
        </p:spPr>
        <p:txBody>
          <a:bodyPr/>
          <a:lstStyle/>
          <a:p>
            <a:pPr lvl="0"/>
            <a:r>
              <a:rPr lang="en-US" altLang="ko-KR" i="1" dirty="0">
                <a:solidFill>
                  <a:srgbClr val="FFFF00"/>
                </a:solidFill>
              </a:rPr>
              <a:t>Questions, that lead us to the research</a:t>
            </a:r>
          </a:p>
        </p:txBody>
      </p:sp>
      <p:sp>
        <p:nvSpPr>
          <p:cNvPr id="19" name="Pentagon 5">
            <a:extLst>
              <a:ext uri="{FF2B5EF4-FFF2-40B4-BE49-F238E27FC236}">
                <a16:creationId xmlns:a16="http://schemas.microsoft.com/office/drawing/2014/main" id="{4A356C72-4B5B-47B6-8BEF-A0DA3F14AFDD}"/>
              </a:ext>
            </a:extLst>
          </p:cNvPr>
          <p:cNvSpPr/>
          <p:nvPr/>
        </p:nvSpPr>
        <p:spPr>
          <a:xfrm>
            <a:off x="5129877" y="2019949"/>
            <a:ext cx="5245046" cy="2739436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Pentagon 3">
            <a:extLst>
              <a:ext uri="{FF2B5EF4-FFF2-40B4-BE49-F238E27FC236}">
                <a16:creationId xmlns:a16="http://schemas.microsoft.com/office/drawing/2014/main" id="{CA649EDD-30A3-4ECE-AFAD-E7E5E61EDB0C}"/>
              </a:ext>
            </a:extLst>
          </p:cNvPr>
          <p:cNvSpPr/>
          <p:nvPr/>
        </p:nvSpPr>
        <p:spPr>
          <a:xfrm>
            <a:off x="1195986" y="2019949"/>
            <a:ext cx="5364088" cy="2739620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98B68-8E25-46B0-8732-A71315D5A19C}"/>
              </a:ext>
            </a:extLst>
          </p:cNvPr>
          <p:cNvSpPr txBox="1"/>
          <p:nvPr/>
        </p:nvSpPr>
        <p:spPr>
          <a:xfrm>
            <a:off x="1431930" y="2181054"/>
            <a:ext cx="3991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How ML can help diagnose hepatitis in Advance?</a:t>
            </a:r>
          </a:p>
          <a:p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What about a tool, which helps doctor to take care of the prediction, before taking next action?</a:t>
            </a:r>
          </a:p>
          <a:p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AF8FE-F95B-4EE1-AB5A-8D505B145455}"/>
              </a:ext>
            </a:extLst>
          </p:cNvPr>
          <p:cNvSpPr txBox="1"/>
          <p:nvPr/>
        </p:nvSpPr>
        <p:spPr>
          <a:xfrm>
            <a:off x="6511536" y="2881655"/>
            <a:ext cx="3360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Data-Driven Treatment of Hepatitis?</a:t>
            </a:r>
            <a:endParaRPr lang="en-US" sz="2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Block Arc 20">
            <a:extLst>
              <a:ext uri="{FF2B5EF4-FFF2-40B4-BE49-F238E27FC236}">
                <a16:creationId xmlns:a16="http://schemas.microsoft.com/office/drawing/2014/main" id="{9200638A-773D-4BC8-974D-4549E7ECDB90}"/>
              </a:ext>
            </a:extLst>
          </p:cNvPr>
          <p:cNvSpPr>
            <a:spLocks noChangeAspect="1"/>
          </p:cNvSpPr>
          <p:nvPr/>
        </p:nvSpPr>
        <p:spPr>
          <a:xfrm rot="10800000">
            <a:off x="7863697" y="2169136"/>
            <a:ext cx="603801" cy="563333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D7F415DD-8C41-466A-A8FA-F440D5BD6B14}"/>
              </a:ext>
            </a:extLst>
          </p:cNvPr>
          <p:cNvSpPr>
            <a:spLocks noChangeAspect="1"/>
          </p:cNvSpPr>
          <p:nvPr/>
        </p:nvSpPr>
        <p:spPr>
          <a:xfrm>
            <a:off x="8119077" y="2452362"/>
            <a:ext cx="198072" cy="198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EBB192F-773E-4985-A5BE-BB8A70B8C17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3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build="p"/>
      <p:bldP spid="3" grpId="0" build="p"/>
      <p:bldP spid="19" grpId="0" animBg="1"/>
      <p:bldP spid="20" grpId="0" animBg="1"/>
      <p:bldP spid="4" grpId="0"/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15FD6-7715-456C-8292-332893FFA257}"/>
              </a:ext>
            </a:extLst>
          </p:cNvPr>
          <p:cNvSpPr txBox="1"/>
          <p:nvPr/>
        </p:nvSpPr>
        <p:spPr>
          <a:xfrm>
            <a:off x="4162881" y="77135"/>
            <a:ext cx="602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Data Set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DD5CA-FB77-452F-ABC2-9345CE006EF0}"/>
              </a:ext>
            </a:extLst>
          </p:cNvPr>
          <p:cNvSpPr/>
          <p:nvPr/>
        </p:nvSpPr>
        <p:spPr>
          <a:xfrm>
            <a:off x="4700410" y="707536"/>
            <a:ext cx="3030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i="1" dirty="0">
                <a:solidFill>
                  <a:srgbClr val="FFFF00"/>
                </a:solidFill>
              </a:rPr>
              <a:t>The fuel to our analysis and model</a:t>
            </a: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F581DEA-9714-477E-A0C7-28EB86411386}"/>
              </a:ext>
            </a:extLst>
          </p:cNvPr>
          <p:cNvSpPr/>
          <p:nvPr/>
        </p:nvSpPr>
        <p:spPr>
          <a:xfrm>
            <a:off x="2004647" y="1531118"/>
            <a:ext cx="3440723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https://www.openml.org/d/269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B1399-90C2-486B-96B7-5AB645BA5F5F}"/>
              </a:ext>
            </a:extLst>
          </p:cNvPr>
          <p:cNvSpPr txBox="1"/>
          <p:nvPr/>
        </p:nvSpPr>
        <p:spPr>
          <a:xfrm>
            <a:off x="2926096" y="1069453"/>
            <a:ext cx="177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Openml.org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006880-492C-4F29-A2FB-7C05775B9339}"/>
              </a:ext>
            </a:extLst>
          </p:cNvPr>
          <p:cNvSpPr/>
          <p:nvPr/>
        </p:nvSpPr>
        <p:spPr>
          <a:xfrm>
            <a:off x="5486401" y="1705708"/>
            <a:ext cx="509953" cy="228600"/>
          </a:xfrm>
          <a:prstGeom prst="rightArrow">
            <a:avLst/>
          </a:prstGeom>
          <a:solidFill>
            <a:schemeClr val="dk1">
              <a:alpha val="47000"/>
            </a:schemeClr>
          </a:solidFill>
          <a:effectLst>
            <a:glow rad="673100">
              <a:schemeClr val="accent1">
                <a:alpha val="0"/>
              </a:schemeClr>
            </a:glo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25B4B736-7A36-4538-ACF2-9324589C8A8C}"/>
              </a:ext>
            </a:extLst>
          </p:cNvPr>
          <p:cNvSpPr/>
          <p:nvPr/>
        </p:nvSpPr>
        <p:spPr>
          <a:xfrm>
            <a:off x="6037385" y="1531118"/>
            <a:ext cx="1354015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Million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5E3C2-7B1E-49AC-84CC-B30B163E6C12}"/>
              </a:ext>
            </a:extLst>
          </p:cNvPr>
          <p:cNvSpPr txBox="1"/>
          <p:nvPr/>
        </p:nvSpPr>
        <p:spPr>
          <a:xfrm>
            <a:off x="6037385" y="1076868"/>
            <a:ext cx="169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Data Points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5A7AF9D-736A-41A3-A47A-BB1840805A96}"/>
              </a:ext>
            </a:extLst>
          </p:cNvPr>
          <p:cNvSpPr/>
          <p:nvPr/>
        </p:nvSpPr>
        <p:spPr>
          <a:xfrm>
            <a:off x="7432431" y="1705708"/>
            <a:ext cx="509953" cy="228600"/>
          </a:xfrm>
          <a:prstGeom prst="rightArrow">
            <a:avLst/>
          </a:prstGeom>
          <a:solidFill>
            <a:schemeClr val="dk1">
              <a:alpha val="47000"/>
            </a:schemeClr>
          </a:solidFill>
          <a:effectLst>
            <a:glow rad="673100">
              <a:schemeClr val="accent1">
                <a:alpha val="0"/>
              </a:schemeClr>
            </a:glo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31257DC8-ABBE-4A18-B9A0-DE715B616BD9}"/>
              </a:ext>
            </a:extLst>
          </p:cNvPr>
          <p:cNvSpPr/>
          <p:nvPr/>
        </p:nvSpPr>
        <p:spPr>
          <a:xfrm>
            <a:off x="7942384" y="1531118"/>
            <a:ext cx="3440723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Carnegie Mellon University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A0338-C36E-42F5-A429-9A622FD1B0D4}"/>
              </a:ext>
            </a:extLst>
          </p:cNvPr>
          <p:cNvSpPr txBox="1"/>
          <p:nvPr/>
        </p:nvSpPr>
        <p:spPr>
          <a:xfrm>
            <a:off x="9000946" y="1088682"/>
            <a:ext cx="238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Data Donated by</a:t>
            </a:r>
          </a:p>
        </p:txBody>
      </p:sp>
      <p:sp>
        <p:nvSpPr>
          <p:cNvPr id="31" name="Pentagon 5">
            <a:extLst>
              <a:ext uri="{FF2B5EF4-FFF2-40B4-BE49-F238E27FC236}">
                <a16:creationId xmlns:a16="http://schemas.microsoft.com/office/drawing/2014/main" id="{5770AD52-A3C4-43B5-AC6A-D01A250B144B}"/>
              </a:ext>
            </a:extLst>
          </p:cNvPr>
          <p:cNvSpPr/>
          <p:nvPr/>
        </p:nvSpPr>
        <p:spPr>
          <a:xfrm>
            <a:off x="1970508" y="2266134"/>
            <a:ext cx="732851" cy="3824004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50000"/>
            </a:schemeClr>
          </a:solidFill>
          <a:ln w="698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B4DFA6-0622-42ED-8C0A-4F0666E15C14}"/>
              </a:ext>
            </a:extLst>
          </p:cNvPr>
          <p:cNvSpPr txBox="1"/>
          <p:nvPr/>
        </p:nvSpPr>
        <p:spPr>
          <a:xfrm rot="16475945">
            <a:off x="1839425" y="4527153"/>
            <a:ext cx="106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gneto" panose="04030805050802020D02" pitchFamily="82" charset="0"/>
              </a:rPr>
              <a:t>Data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B23724-096C-4505-8EBB-6DC33B0E6BA1}"/>
              </a:ext>
            </a:extLst>
          </p:cNvPr>
          <p:cNvSpPr txBox="1"/>
          <p:nvPr/>
        </p:nvSpPr>
        <p:spPr>
          <a:xfrm rot="15881016">
            <a:off x="1464830" y="2952966"/>
            <a:ext cx="174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gneto" panose="04030805050802020D02" pitchFamily="82" charset="0"/>
              </a:rPr>
              <a:t>Definition</a:t>
            </a:r>
          </a:p>
        </p:txBody>
      </p:sp>
      <p:sp>
        <p:nvSpPr>
          <p:cNvPr id="34" name="Pentagon 5">
            <a:extLst>
              <a:ext uri="{FF2B5EF4-FFF2-40B4-BE49-F238E27FC236}">
                <a16:creationId xmlns:a16="http://schemas.microsoft.com/office/drawing/2014/main" id="{9D6D7C58-3782-4BC0-ADBE-C106821CCBF9}"/>
              </a:ext>
            </a:extLst>
          </p:cNvPr>
          <p:cNvSpPr/>
          <p:nvPr/>
        </p:nvSpPr>
        <p:spPr>
          <a:xfrm>
            <a:off x="2926097" y="2381447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(15)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</p:txBody>
      </p:sp>
      <p:sp>
        <p:nvSpPr>
          <p:cNvPr id="36" name="Pentagon 5">
            <a:extLst>
              <a:ext uri="{FF2B5EF4-FFF2-40B4-BE49-F238E27FC236}">
                <a16:creationId xmlns:a16="http://schemas.microsoft.com/office/drawing/2014/main" id="{5F11D22A-FFC7-4308-82C4-D46FAD46A7B2}"/>
              </a:ext>
            </a:extLst>
          </p:cNvPr>
          <p:cNvSpPr/>
          <p:nvPr/>
        </p:nvSpPr>
        <p:spPr>
          <a:xfrm>
            <a:off x="5267186" y="2381447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(4)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7" name="Pentagon 5">
            <a:extLst>
              <a:ext uri="{FF2B5EF4-FFF2-40B4-BE49-F238E27FC236}">
                <a16:creationId xmlns:a16="http://schemas.microsoft.com/office/drawing/2014/main" id="{EDF779B9-01E8-445F-8268-81E393525694}"/>
              </a:ext>
            </a:extLst>
          </p:cNvPr>
          <p:cNvSpPr/>
          <p:nvPr/>
        </p:nvSpPr>
        <p:spPr>
          <a:xfrm>
            <a:off x="7608275" y="2381446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(1)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F315AC9-AF29-4557-AFBF-096CA1EC9102}"/>
              </a:ext>
            </a:extLst>
          </p:cNvPr>
          <p:cNvSpPr/>
          <p:nvPr/>
        </p:nvSpPr>
        <p:spPr>
          <a:xfrm rot="5400000">
            <a:off x="4797717" y="2007475"/>
            <a:ext cx="1265421" cy="4144682"/>
          </a:xfrm>
          <a:prstGeom prst="rightBrace">
            <a:avLst>
              <a:gd name="adj1" fmla="val 8333"/>
              <a:gd name="adj2" fmla="val 495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C88726-3508-43A9-B078-168A136CB4F8}"/>
              </a:ext>
            </a:extLst>
          </p:cNvPr>
          <p:cNvCxnSpPr>
            <a:cxnSpLocks/>
          </p:cNvCxnSpPr>
          <p:nvPr/>
        </p:nvCxnSpPr>
        <p:spPr>
          <a:xfrm>
            <a:off x="8944708" y="3435381"/>
            <a:ext cx="0" cy="126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74B99E-9D63-4629-A50D-E7BD80BCB706}"/>
              </a:ext>
            </a:extLst>
          </p:cNvPr>
          <p:cNvSpPr/>
          <p:nvPr/>
        </p:nvSpPr>
        <p:spPr>
          <a:xfrm>
            <a:off x="3611704" y="4821609"/>
            <a:ext cx="3749394" cy="661366"/>
          </a:xfrm>
          <a:prstGeom prst="roundRect">
            <a:avLst/>
          </a:pr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D5947B-AA75-4CCF-BE6F-B87F32D80459}"/>
              </a:ext>
            </a:extLst>
          </p:cNvPr>
          <p:cNvSpPr/>
          <p:nvPr/>
        </p:nvSpPr>
        <p:spPr>
          <a:xfrm>
            <a:off x="3607415" y="4775460"/>
            <a:ext cx="37839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Variables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BFA1404-B2F5-46D9-B2AB-23928E919859}"/>
              </a:ext>
            </a:extLst>
          </p:cNvPr>
          <p:cNvSpPr/>
          <p:nvPr/>
        </p:nvSpPr>
        <p:spPr>
          <a:xfrm>
            <a:off x="8087046" y="4834074"/>
            <a:ext cx="1827802" cy="661366"/>
          </a:xfrm>
          <a:prstGeom prst="roundRect">
            <a:avLst/>
          </a:pr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E297E-3672-4303-89E4-0584BA31A270}"/>
              </a:ext>
            </a:extLst>
          </p:cNvPr>
          <p:cNvSpPr/>
          <p:nvPr/>
        </p:nvSpPr>
        <p:spPr>
          <a:xfrm>
            <a:off x="8117348" y="4727208"/>
            <a:ext cx="16754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47" name="Audio 46">
            <a:hlinkClick r:id="" action="ppaction://media"/>
            <a:extLst>
              <a:ext uri="{FF2B5EF4-FFF2-40B4-BE49-F238E27FC236}">
                <a16:creationId xmlns:a16="http://schemas.microsoft.com/office/drawing/2014/main" id="{A3CFB0F6-4F5B-4892-BA58-D9C19B645BC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1"/>
    </mc:Choice>
    <mc:Fallback xmlns="">
      <p:transition spd="slow" advTm="21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  <p:bldLst>
      <p:bldP spid="2" grpId="0"/>
      <p:bldP spid="4" grpId="0"/>
      <p:bldP spid="21" grpId="0" animBg="1"/>
      <p:bldP spid="6" grpId="0"/>
      <p:bldP spid="8" grpId="0" animBg="1"/>
      <p:bldP spid="23" grpId="0" animBg="1"/>
      <p:bldP spid="24" grpId="0"/>
      <p:bldP spid="25" grpId="0" animBg="1"/>
      <p:bldP spid="26" grpId="0" animBg="1"/>
      <p:bldP spid="27" grpId="0"/>
      <p:bldP spid="31" grpId="0" animBg="1"/>
      <p:bldP spid="32" grpId="0"/>
      <p:bldP spid="33" grpId="0"/>
      <p:bldP spid="34" grpId="0" animBg="1"/>
      <p:bldP spid="36" grpId="0" animBg="1"/>
      <p:bldP spid="37" grpId="0" animBg="1"/>
      <p:bldP spid="38" grpId="0" animBg="1"/>
      <p:bldP spid="44" grpId="0" animBg="1"/>
      <p:bldP spid="43" grpId="0"/>
      <p:bldP spid="46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Process Pipeline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40701"/>
            <a:ext cx="12192000" cy="384043"/>
          </a:xfrm>
        </p:spPr>
        <p:txBody>
          <a:bodyPr/>
          <a:lstStyle/>
          <a:p>
            <a:pPr lvl="0"/>
            <a:r>
              <a:rPr lang="en-US" altLang="ko-KR" i="1" dirty="0">
                <a:solidFill>
                  <a:srgbClr val="FFFF00"/>
                </a:solidFill>
              </a:rPr>
              <a:t>The Analysis Flow, for the final output</a:t>
            </a:r>
          </a:p>
        </p:txBody>
      </p:sp>
      <p:pic>
        <p:nvPicPr>
          <p:cNvPr id="2050" name="Picture 2" descr="tableau logo">
            <a:extLst>
              <a:ext uri="{FF2B5EF4-FFF2-40B4-BE49-F238E27FC236}">
                <a16:creationId xmlns:a16="http://schemas.microsoft.com/office/drawing/2014/main" id="{7967752B-FC85-4644-9FB9-8F44E10A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5" y="2736463"/>
            <a:ext cx="2091104" cy="1647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822B28-4F57-4476-BD2D-1155ADC3AC03}"/>
              </a:ext>
            </a:extLst>
          </p:cNvPr>
          <p:cNvSpPr/>
          <p:nvPr/>
        </p:nvSpPr>
        <p:spPr>
          <a:xfrm>
            <a:off x="158847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Interactive Viz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8F367E-A588-4F3B-8DF5-4E8937FBBF0F}"/>
              </a:ext>
            </a:extLst>
          </p:cNvPr>
          <p:cNvSpPr/>
          <p:nvPr/>
        </p:nvSpPr>
        <p:spPr>
          <a:xfrm>
            <a:off x="627770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ML Algorithm</a:t>
            </a:r>
          </a:p>
        </p:txBody>
      </p:sp>
      <p:pic>
        <p:nvPicPr>
          <p:cNvPr id="2052" name="Picture 4" descr="Image result for chain icon">
            <a:extLst>
              <a:ext uri="{FF2B5EF4-FFF2-40B4-BE49-F238E27FC236}">
                <a16:creationId xmlns:a16="http://schemas.microsoft.com/office/drawing/2014/main" id="{44CB1859-000D-423C-BE05-AF030ADB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39" y="178199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hain icon">
            <a:extLst>
              <a:ext uri="{FF2B5EF4-FFF2-40B4-BE49-F238E27FC236}">
                <a16:creationId xmlns:a16="http://schemas.microsoft.com/office/drawing/2014/main" id="{77A37FE9-C607-4632-B29A-D405781C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53" y="1781767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hain icon">
            <a:extLst>
              <a:ext uri="{FF2B5EF4-FFF2-40B4-BE49-F238E27FC236}">
                <a16:creationId xmlns:a16="http://schemas.microsoft.com/office/drawing/2014/main" id="{14171F3B-7EB0-4108-A06C-38A8C521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5" y="178154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">
            <a:extLst>
              <a:ext uri="{FF2B5EF4-FFF2-40B4-BE49-F238E27FC236}">
                <a16:creationId xmlns:a16="http://schemas.microsoft.com/office/drawing/2014/main" id="{7B7CF0AC-E062-4057-A926-115A859F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7" y="2760896"/>
            <a:ext cx="1905000" cy="1598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8C612-F4D5-446C-A022-B4C818F0508F}"/>
              </a:ext>
            </a:extLst>
          </p:cNvPr>
          <p:cNvSpPr txBox="1"/>
          <p:nvPr/>
        </p:nvSpPr>
        <p:spPr>
          <a:xfrm>
            <a:off x="4438648" y="3219544"/>
            <a:ext cx="1025769" cy="3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Tabpy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F0CFAB-E742-473C-B627-97DDE3B528FE}"/>
              </a:ext>
            </a:extLst>
          </p:cNvPr>
          <p:cNvSpPr/>
          <p:nvPr/>
        </p:nvSpPr>
        <p:spPr>
          <a:xfrm>
            <a:off x="4295041" y="3105770"/>
            <a:ext cx="1312985" cy="597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chain icon">
            <a:extLst>
              <a:ext uri="{FF2B5EF4-FFF2-40B4-BE49-F238E27FC236}">
                <a16:creationId xmlns:a16="http://schemas.microsoft.com/office/drawing/2014/main" id="{90CD5561-0CC7-4493-8048-FAA9518A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89" y="3218326"/>
            <a:ext cx="700449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hain icon">
            <a:extLst>
              <a:ext uri="{FF2B5EF4-FFF2-40B4-BE49-F238E27FC236}">
                <a16:creationId xmlns:a16="http://schemas.microsoft.com/office/drawing/2014/main" id="{26576280-01AF-4D49-B64E-4DEE0147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24" y="3218326"/>
            <a:ext cx="669683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8C4D291-5333-4E3F-B052-6C5DC1C2F5AC}"/>
              </a:ext>
            </a:extLst>
          </p:cNvPr>
          <p:cNvSpPr/>
          <p:nvPr/>
        </p:nvSpPr>
        <p:spPr>
          <a:xfrm>
            <a:off x="9325707" y="2308993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51A2CA-CEB4-418A-9D2F-EA134CE7599D}"/>
              </a:ext>
            </a:extLst>
          </p:cNvPr>
          <p:cNvSpPr/>
          <p:nvPr/>
        </p:nvSpPr>
        <p:spPr>
          <a:xfrm>
            <a:off x="9325707" y="3199524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Layer NN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E94132-9D2B-46B1-8D21-D9A5AAB5FF1B}"/>
              </a:ext>
            </a:extLst>
          </p:cNvPr>
          <p:cNvSpPr/>
          <p:nvPr/>
        </p:nvSpPr>
        <p:spPr>
          <a:xfrm>
            <a:off x="9325707" y="4090055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Layer DNN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080E025-616E-4F81-AFA0-D76F135776C3}"/>
              </a:ext>
            </a:extLst>
          </p:cNvPr>
          <p:cNvCxnSpPr>
            <a:stCxn id="2054" idx="3"/>
            <a:endCxn id="8" idx="2"/>
          </p:cNvCxnSpPr>
          <p:nvPr/>
        </p:nvCxnSpPr>
        <p:spPr>
          <a:xfrm flipV="1">
            <a:off x="8182707" y="2561055"/>
            <a:ext cx="1143000" cy="99895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327FE2-C3C0-489D-B8E9-4F8400F9648D}"/>
              </a:ext>
            </a:extLst>
          </p:cNvPr>
          <p:cNvCxnSpPr>
            <a:cxnSpLocks/>
            <a:stCxn id="2054" idx="3"/>
            <a:endCxn id="22" idx="2"/>
          </p:cNvCxnSpPr>
          <p:nvPr/>
        </p:nvCxnSpPr>
        <p:spPr>
          <a:xfrm flipV="1">
            <a:off x="8182707" y="3451586"/>
            <a:ext cx="1143000" cy="108423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45F2DC8-BEC0-478D-87B2-9F482F0E93F9}"/>
              </a:ext>
            </a:extLst>
          </p:cNvPr>
          <p:cNvCxnSpPr>
            <a:cxnSpLocks/>
            <a:stCxn id="2054" idx="3"/>
            <a:endCxn id="23" idx="2"/>
          </p:cNvCxnSpPr>
          <p:nvPr/>
        </p:nvCxnSpPr>
        <p:spPr>
          <a:xfrm>
            <a:off x="8182707" y="3560009"/>
            <a:ext cx="1143000" cy="78210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Scikit learn logo small.svg">
            <a:extLst>
              <a:ext uri="{FF2B5EF4-FFF2-40B4-BE49-F238E27FC236}">
                <a16:creationId xmlns:a16="http://schemas.microsoft.com/office/drawing/2014/main" id="{6EADCABE-39E0-4F8F-9F6B-05A9EAD1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81" y="1447279"/>
            <a:ext cx="1151788" cy="6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F93AF24-5015-4577-9A14-D7E13EDBCCAA}"/>
              </a:ext>
            </a:extLst>
          </p:cNvPr>
          <p:cNvSpPr/>
          <p:nvPr/>
        </p:nvSpPr>
        <p:spPr>
          <a:xfrm>
            <a:off x="6356838" y="4905131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5F006B4-5180-4A95-849A-28A80CA3C4FB}"/>
              </a:ext>
            </a:extLst>
          </p:cNvPr>
          <p:cNvCxnSpPr>
            <a:cxnSpLocks/>
            <a:stCxn id="2054" idx="2"/>
            <a:endCxn id="35" idx="0"/>
          </p:cNvCxnSpPr>
          <p:nvPr/>
        </p:nvCxnSpPr>
        <p:spPr>
          <a:xfrm rot="5400000">
            <a:off x="6957203" y="4632126"/>
            <a:ext cx="546009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5" name="Rectangle: Folded Corner 2054">
            <a:extLst>
              <a:ext uri="{FF2B5EF4-FFF2-40B4-BE49-F238E27FC236}">
                <a16:creationId xmlns:a16="http://schemas.microsoft.com/office/drawing/2014/main" id="{79DF2480-48EE-4B1F-9CCE-DBFE82E0DD03}"/>
              </a:ext>
            </a:extLst>
          </p:cNvPr>
          <p:cNvSpPr/>
          <p:nvPr/>
        </p:nvSpPr>
        <p:spPr>
          <a:xfrm>
            <a:off x="9577754" y="4905131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&lt; 92% Accuracy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2B11FFDB-6014-4C69-BE50-2200E026C9A3}"/>
              </a:ext>
            </a:extLst>
          </p:cNvPr>
          <p:cNvSpPr/>
          <p:nvPr/>
        </p:nvSpPr>
        <p:spPr>
          <a:xfrm>
            <a:off x="6476511" y="5661210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+93% Accuracy</a:t>
            </a:r>
          </a:p>
        </p:txBody>
      </p:sp>
      <p:pic>
        <p:nvPicPr>
          <p:cNvPr id="2057" name="Audio 2056">
            <a:hlinkClick r:id="" action="ppaction://media"/>
            <a:extLst>
              <a:ext uri="{FF2B5EF4-FFF2-40B4-BE49-F238E27FC236}">
                <a16:creationId xmlns:a16="http://schemas.microsoft.com/office/drawing/2014/main" id="{E61A5640-ECA9-450F-A4B9-1168618D7F0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0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5"/>
    </mc:Choice>
    <mc:Fallback xmlns="">
      <p:transition spd="slow" advTm="26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7"/>
                </p:tgtEl>
              </p:cMediaNode>
            </p:audio>
          </p:childTnLst>
        </p:cTn>
      </p:par>
    </p:tnLst>
    <p:bldLst>
      <p:bldP spid="2" grpId="0" build="p"/>
      <p:bldP spid="3" grpId="0" build="p"/>
      <p:bldP spid="5" grpId="0" animBg="1"/>
      <p:bldP spid="10" grpId="0" animBg="1"/>
      <p:bldP spid="6" grpId="0"/>
      <p:bldP spid="7" grpId="0" animBg="1"/>
      <p:bldP spid="8" grpId="0" animBg="1"/>
      <p:bldP spid="22" grpId="0" animBg="1"/>
      <p:bldP spid="23" grpId="0" animBg="1"/>
      <p:bldP spid="35" grpId="0" animBg="1"/>
      <p:bldP spid="2055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au logo">
            <a:extLst>
              <a:ext uri="{FF2B5EF4-FFF2-40B4-BE49-F238E27FC236}">
                <a16:creationId xmlns:a16="http://schemas.microsoft.com/office/drawing/2014/main" id="{7967752B-FC85-4644-9FB9-8F44E10A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5" y="2736463"/>
            <a:ext cx="2091104" cy="1647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822B28-4F57-4476-BD2D-1155ADC3AC03}"/>
              </a:ext>
            </a:extLst>
          </p:cNvPr>
          <p:cNvSpPr/>
          <p:nvPr/>
        </p:nvSpPr>
        <p:spPr>
          <a:xfrm>
            <a:off x="158847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Interactive Viz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8F367E-A588-4F3B-8DF5-4E8937FBBF0F}"/>
              </a:ext>
            </a:extLst>
          </p:cNvPr>
          <p:cNvSpPr/>
          <p:nvPr/>
        </p:nvSpPr>
        <p:spPr>
          <a:xfrm>
            <a:off x="627770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ML Algorithm</a:t>
            </a:r>
          </a:p>
        </p:txBody>
      </p:sp>
      <p:pic>
        <p:nvPicPr>
          <p:cNvPr id="2052" name="Picture 4" descr="Image result for chain icon">
            <a:extLst>
              <a:ext uri="{FF2B5EF4-FFF2-40B4-BE49-F238E27FC236}">
                <a16:creationId xmlns:a16="http://schemas.microsoft.com/office/drawing/2014/main" id="{44CB1859-000D-423C-BE05-AF030ADB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39" y="178199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hain icon">
            <a:extLst>
              <a:ext uri="{FF2B5EF4-FFF2-40B4-BE49-F238E27FC236}">
                <a16:creationId xmlns:a16="http://schemas.microsoft.com/office/drawing/2014/main" id="{77A37FE9-C607-4632-B29A-D405781C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53" y="1781767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hain icon">
            <a:extLst>
              <a:ext uri="{FF2B5EF4-FFF2-40B4-BE49-F238E27FC236}">
                <a16:creationId xmlns:a16="http://schemas.microsoft.com/office/drawing/2014/main" id="{14171F3B-7EB0-4108-A06C-38A8C521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5" y="178154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">
            <a:extLst>
              <a:ext uri="{FF2B5EF4-FFF2-40B4-BE49-F238E27FC236}">
                <a16:creationId xmlns:a16="http://schemas.microsoft.com/office/drawing/2014/main" id="{7B7CF0AC-E062-4057-A926-115A859F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7" y="2760896"/>
            <a:ext cx="1905000" cy="1598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8C612-F4D5-446C-A022-B4C818F0508F}"/>
              </a:ext>
            </a:extLst>
          </p:cNvPr>
          <p:cNvSpPr txBox="1"/>
          <p:nvPr/>
        </p:nvSpPr>
        <p:spPr>
          <a:xfrm>
            <a:off x="4438648" y="3219544"/>
            <a:ext cx="1025769" cy="3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Tabpy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F0CFAB-E742-473C-B627-97DDE3B528FE}"/>
              </a:ext>
            </a:extLst>
          </p:cNvPr>
          <p:cNvSpPr/>
          <p:nvPr/>
        </p:nvSpPr>
        <p:spPr>
          <a:xfrm>
            <a:off x="4295041" y="3105770"/>
            <a:ext cx="1312985" cy="597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chain icon">
            <a:extLst>
              <a:ext uri="{FF2B5EF4-FFF2-40B4-BE49-F238E27FC236}">
                <a16:creationId xmlns:a16="http://schemas.microsoft.com/office/drawing/2014/main" id="{90CD5561-0CC7-4493-8048-FAA9518A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89" y="3218326"/>
            <a:ext cx="700449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hain icon">
            <a:extLst>
              <a:ext uri="{FF2B5EF4-FFF2-40B4-BE49-F238E27FC236}">
                <a16:creationId xmlns:a16="http://schemas.microsoft.com/office/drawing/2014/main" id="{26576280-01AF-4D49-B64E-4DEE0147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24" y="3218326"/>
            <a:ext cx="669683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8C4D291-5333-4E3F-B052-6C5DC1C2F5AC}"/>
              </a:ext>
            </a:extLst>
          </p:cNvPr>
          <p:cNvSpPr/>
          <p:nvPr/>
        </p:nvSpPr>
        <p:spPr>
          <a:xfrm>
            <a:off x="9325707" y="2308993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51A2CA-CEB4-418A-9D2F-EA134CE7599D}"/>
              </a:ext>
            </a:extLst>
          </p:cNvPr>
          <p:cNvSpPr/>
          <p:nvPr/>
        </p:nvSpPr>
        <p:spPr>
          <a:xfrm>
            <a:off x="9325707" y="3199524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Layer NN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E94132-9D2B-46B1-8D21-D9A5AAB5FF1B}"/>
              </a:ext>
            </a:extLst>
          </p:cNvPr>
          <p:cNvSpPr/>
          <p:nvPr/>
        </p:nvSpPr>
        <p:spPr>
          <a:xfrm>
            <a:off x="9325707" y="4090055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Layer DNN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080E025-616E-4F81-AFA0-D76F135776C3}"/>
              </a:ext>
            </a:extLst>
          </p:cNvPr>
          <p:cNvCxnSpPr>
            <a:stCxn id="2054" idx="3"/>
            <a:endCxn id="8" idx="2"/>
          </p:cNvCxnSpPr>
          <p:nvPr/>
        </p:nvCxnSpPr>
        <p:spPr>
          <a:xfrm flipV="1">
            <a:off x="8182707" y="2561055"/>
            <a:ext cx="1143000" cy="99895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327FE2-C3C0-489D-B8E9-4F8400F9648D}"/>
              </a:ext>
            </a:extLst>
          </p:cNvPr>
          <p:cNvCxnSpPr>
            <a:cxnSpLocks/>
            <a:stCxn id="2054" idx="3"/>
            <a:endCxn id="22" idx="2"/>
          </p:cNvCxnSpPr>
          <p:nvPr/>
        </p:nvCxnSpPr>
        <p:spPr>
          <a:xfrm flipV="1">
            <a:off x="8182707" y="3451586"/>
            <a:ext cx="1143000" cy="108423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45F2DC8-BEC0-478D-87B2-9F482F0E93F9}"/>
              </a:ext>
            </a:extLst>
          </p:cNvPr>
          <p:cNvCxnSpPr>
            <a:cxnSpLocks/>
            <a:stCxn id="2054" idx="3"/>
            <a:endCxn id="23" idx="2"/>
          </p:cNvCxnSpPr>
          <p:nvPr/>
        </p:nvCxnSpPr>
        <p:spPr>
          <a:xfrm>
            <a:off x="8182707" y="3560009"/>
            <a:ext cx="1143000" cy="78210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Scikit learn logo small.svg">
            <a:extLst>
              <a:ext uri="{FF2B5EF4-FFF2-40B4-BE49-F238E27FC236}">
                <a16:creationId xmlns:a16="http://schemas.microsoft.com/office/drawing/2014/main" id="{6EADCABE-39E0-4F8F-9F6B-05A9EAD1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81" y="1447279"/>
            <a:ext cx="1151788" cy="6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F93AF24-5015-4577-9A14-D7E13EDBCCAA}"/>
              </a:ext>
            </a:extLst>
          </p:cNvPr>
          <p:cNvSpPr/>
          <p:nvPr/>
        </p:nvSpPr>
        <p:spPr>
          <a:xfrm>
            <a:off x="6356838" y="4905131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5F006B4-5180-4A95-849A-28A80CA3C4FB}"/>
              </a:ext>
            </a:extLst>
          </p:cNvPr>
          <p:cNvCxnSpPr>
            <a:cxnSpLocks/>
            <a:stCxn id="2054" idx="2"/>
            <a:endCxn id="35" idx="0"/>
          </p:cNvCxnSpPr>
          <p:nvPr/>
        </p:nvCxnSpPr>
        <p:spPr>
          <a:xfrm rot="5400000">
            <a:off x="6957203" y="4632126"/>
            <a:ext cx="546009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5" name="Rectangle: Folded Corner 2054">
            <a:extLst>
              <a:ext uri="{FF2B5EF4-FFF2-40B4-BE49-F238E27FC236}">
                <a16:creationId xmlns:a16="http://schemas.microsoft.com/office/drawing/2014/main" id="{79DF2480-48EE-4B1F-9CCE-DBFE82E0DD03}"/>
              </a:ext>
            </a:extLst>
          </p:cNvPr>
          <p:cNvSpPr/>
          <p:nvPr/>
        </p:nvSpPr>
        <p:spPr>
          <a:xfrm>
            <a:off x="9577754" y="4905131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&lt; 92% Accuracy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2B11FFDB-6014-4C69-BE50-2200E026C9A3}"/>
              </a:ext>
            </a:extLst>
          </p:cNvPr>
          <p:cNvSpPr/>
          <p:nvPr/>
        </p:nvSpPr>
        <p:spPr>
          <a:xfrm>
            <a:off x="6476511" y="5661210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+93% Accuracy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46914-EF6F-4FD7-BDD6-9304D7A27E09}"/>
              </a:ext>
            </a:extLst>
          </p:cNvPr>
          <p:cNvSpPr txBox="1"/>
          <p:nvPr/>
        </p:nvSpPr>
        <p:spPr>
          <a:xfrm>
            <a:off x="4144110" y="116563"/>
            <a:ext cx="7280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Integration provided by Tableau for Python ( </a:t>
            </a:r>
            <a:r>
              <a:rPr lang="en-US" sz="2800" i="1" dirty="0">
                <a:latin typeface="Arial Narrow" panose="020B0606020202030204" pitchFamily="34" charset="0"/>
              </a:rPr>
              <a:t>using localhost server)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You can use a calculated field  and call Python Code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You can also have your code in </a:t>
            </a:r>
            <a:r>
              <a:rPr lang="en-US" sz="2800" dirty="0" err="1">
                <a:latin typeface="Arial Narrow" panose="020B0606020202030204" pitchFamily="34" charset="0"/>
              </a:rPr>
              <a:t>jupyter</a:t>
            </a:r>
            <a:r>
              <a:rPr lang="en-US" sz="2800" dirty="0">
                <a:latin typeface="Arial Narrow" panose="020B0606020202030204" pitchFamily="34" charset="0"/>
              </a:rPr>
              <a:t> notebook or .</a:t>
            </a:r>
            <a:r>
              <a:rPr lang="en-US" sz="2800" dirty="0" err="1">
                <a:latin typeface="Arial Narrow" panose="020B0606020202030204" pitchFamily="34" charset="0"/>
              </a:rPr>
              <a:t>py</a:t>
            </a:r>
            <a:r>
              <a:rPr lang="en-US" sz="2800" dirty="0">
                <a:latin typeface="Arial Narrow" panose="020B0606020202030204" pitchFamily="34" charset="0"/>
              </a:rPr>
              <a:t> and invoke the method.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Deploy the code in localhost server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5C17D2-46A3-446B-A01C-6F2C2EC0CC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42" y="1292026"/>
            <a:ext cx="3380635" cy="19559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D0A98E-F0A9-40B2-8EF1-0AAABAEED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42" y="3703647"/>
            <a:ext cx="3380634" cy="19982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1392-A4DA-499E-BD64-C11DA40635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2341" y="4512052"/>
            <a:ext cx="3231516" cy="21156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10CE7F-5219-4B1A-97E8-10A3D9B73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2790" y="4512051"/>
            <a:ext cx="3708159" cy="211567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7861D0-6F82-4ED2-9025-4D4375E4417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1984859" y="3248012"/>
            <a:ext cx="1" cy="45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Connector: Curved 2048">
            <a:extLst>
              <a:ext uri="{FF2B5EF4-FFF2-40B4-BE49-F238E27FC236}">
                <a16:creationId xmlns:a16="http://schemas.microsoft.com/office/drawing/2014/main" id="{C704441F-BBA3-4B11-A86B-29F8FD013382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 flipH="1" flipV="1">
            <a:off x="2922586" y="4632164"/>
            <a:ext cx="132028" cy="2007482"/>
          </a:xfrm>
          <a:prstGeom prst="curvedConnector4">
            <a:avLst>
              <a:gd name="adj1" fmla="val -173145"/>
              <a:gd name="adj2" fmla="val 92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2F5D0-EE8E-4E95-BDB1-BE14613542F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223857" y="5569890"/>
            <a:ext cx="4689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9" name="Audio 2058">
            <a:hlinkClick r:id="" action="ppaction://media"/>
            <a:extLst>
              <a:ext uri="{FF2B5EF4-FFF2-40B4-BE49-F238E27FC236}">
                <a16:creationId xmlns:a16="http://schemas.microsoft.com/office/drawing/2014/main" id="{BA14204F-7FC9-465C-9C53-838934D10E2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87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7"/>
    </mc:Choice>
    <mc:Fallback xmlns="">
      <p:transition spd="slow" advTm="197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33021 -0.38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-1909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741 L -0.32435 -0.378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9"/>
                </p:tgtEl>
              </p:cMediaNode>
            </p:audio>
          </p:childTnLst>
        </p:cTn>
      </p:par>
    </p:tnLst>
    <p:bldLst>
      <p:bldP spid="5" grpId="0" animBg="1"/>
      <p:bldP spid="10" grpId="0" animBg="1"/>
      <p:bldP spid="6" grpId="0"/>
      <p:bldP spid="7" grpId="0" animBg="1"/>
      <p:bldP spid="8" grpId="0" animBg="1"/>
      <p:bldP spid="22" grpId="0" animBg="1"/>
      <p:bldP spid="23" grpId="0" animBg="1"/>
      <p:bldP spid="35" grpId="0" animBg="1"/>
      <p:bldP spid="2055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DAE77-C39C-DC4F-BE7F-ACB52BAFF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77"/>
              </a:rPr>
              <a:t>Implications and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EF59-A7F1-B140-9186-D7FFF4289B38}"/>
              </a:ext>
            </a:extLst>
          </p:cNvPr>
          <p:cNvSpPr txBox="1"/>
          <p:nvPr/>
        </p:nvSpPr>
        <p:spPr>
          <a:xfrm>
            <a:off x="820918" y="1550058"/>
            <a:ext cx="838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Will this tool magically cure all Hepatitis cases?  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1FE0D-264C-694D-9AC1-0B11CB71D0FF}"/>
              </a:ext>
            </a:extLst>
          </p:cNvPr>
          <p:cNvSpPr txBox="1"/>
          <p:nvPr/>
        </p:nvSpPr>
        <p:spPr>
          <a:xfrm>
            <a:off x="820918" y="2722874"/>
            <a:ext cx="838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Could this tool help doctors (Witch Doctors included) to identify Hepatitis?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C0502-A6BF-6645-83D2-FC3B009F6BAB}"/>
              </a:ext>
            </a:extLst>
          </p:cNvPr>
          <p:cNvSpPr txBox="1"/>
          <p:nvPr/>
        </p:nvSpPr>
        <p:spPr>
          <a:xfrm>
            <a:off x="820918" y="4326577"/>
            <a:ext cx="838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Could this tool be developed further to help patients identify their risk? 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|1.3|1.6|2.7|2.7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2|1|2.3|2.5|1.9|1.3|1.2|1.6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7|1.6|2.1|1.6|2.5|1.6|1.4|1.2|1.3|1.2|2.3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1.7|1.8|2|2.1|2|1.8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347</Words>
  <Application>Microsoft Office PowerPoint</Application>
  <PresentationFormat>Widescreen</PresentationFormat>
  <Paragraphs>72</Paragraphs>
  <Slides>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맑은 고딕</vt:lpstr>
      <vt:lpstr>MS Mincho</vt:lpstr>
      <vt:lpstr>Arial</vt:lpstr>
      <vt:lpstr>Arial Narrow</vt:lpstr>
      <vt:lpstr>Arial Rounded MT Bold</vt:lpstr>
      <vt:lpstr>Bahnschrift Condensed</vt:lpstr>
      <vt:lpstr>Bahnschrift SemiBold Condensed</vt:lpstr>
      <vt:lpstr>Berlin Sans FB Demi</vt:lpstr>
      <vt:lpstr>Calibri</vt:lpstr>
      <vt:lpstr>Calibri Light</vt:lpstr>
      <vt:lpstr>Magneto</vt:lpstr>
      <vt:lpstr>Segoe Print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 - KRISH RAAGS</dc:creator>
  <cp:lastModifiedBy>KALPAN - KRISH RAAGS</cp:lastModifiedBy>
  <cp:revision>39</cp:revision>
  <dcterms:created xsi:type="dcterms:W3CDTF">2018-11-10T23:29:28Z</dcterms:created>
  <dcterms:modified xsi:type="dcterms:W3CDTF">2018-11-14T00:10:22Z</dcterms:modified>
</cp:coreProperties>
</file>