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99" r:id="rId2"/>
    <p:sldId id="377" r:id="rId3"/>
    <p:sldId id="379" r:id="rId4"/>
    <p:sldId id="381" r:id="rId5"/>
    <p:sldId id="383" r:id="rId6"/>
    <p:sldId id="384" r:id="rId7"/>
    <p:sldId id="387" r:id="rId8"/>
    <p:sldId id="385" r:id="rId9"/>
    <p:sldId id="386" r:id="rId10"/>
    <p:sldId id="392" r:id="rId11"/>
    <p:sldId id="388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391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ssima" initials="d" lastIdx="1" clrIdx="0">
    <p:extLst>
      <p:ext uri="{19B8F6BF-5375-455C-9EA6-DF929625EA0E}">
        <p15:presenceInfo xmlns:p15="http://schemas.microsoft.com/office/powerpoint/2012/main" userId="devssi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0668" autoAdjust="0"/>
  </p:normalViewPr>
  <p:slideViewPr>
    <p:cSldViewPr snapToGrid="0">
      <p:cViewPr varScale="1">
        <p:scale>
          <a:sx n="104" d="100"/>
          <a:sy n="104" d="100"/>
        </p:scale>
        <p:origin x="1932" y="96"/>
      </p:cViewPr>
      <p:guideLst>
        <p:guide orient="horz" pos="368"/>
        <p:guide pos="29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0193-4014-48C6-B4D9-4CDB7AB67A5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2EE83-EE95-4B09-A9B2-03A86AD2A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0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0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13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5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98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97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2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7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6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0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95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2EE83-EE95-4B09-A9B2-03A86AD2AC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92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5767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486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7769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83469" y="2112417"/>
            <a:ext cx="6858000" cy="1568015"/>
          </a:xfrm>
        </p:spPr>
        <p:txBody>
          <a:bodyPr anchor="ctr">
            <a:normAutofit/>
          </a:bodyPr>
          <a:lstStyle>
            <a:lvl1pPr algn="ctr">
              <a:defRPr lang="ko-KR" altLang="en-US" sz="21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4" y="5248444"/>
            <a:ext cx="1636985" cy="593022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820465" y="3680429"/>
            <a:ext cx="7384010" cy="140984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0129" y="5841469"/>
            <a:ext cx="560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50" b="0" kern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Copyright ⓒ SWINNUS</a:t>
            </a:r>
          </a:p>
          <a:p>
            <a: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본 자료</a:t>
            </a:r>
            <a:r>
              <a:rPr lang="ko-KR" altLang="en-US" sz="750" baseline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는 회사의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내부승인 없이</a:t>
            </a:r>
            <a:r>
              <a:rPr lang="ko-KR" altLang="en-US" sz="750" baseline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외부로 공개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복사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배포하거나 다른 목적으로 사용될 수 없습니다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 </a:t>
            </a:r>
            <a:br>
              <a:rPr lang="en-US" altLang="ko-KR" sz="75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</a:br>
            <a:r>
              <a:rPr lang="en-US" altLang="ko-KR" sz="750" kern="12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Any unauthorized copying, disclosure or distribution of this document is strictly forbidden without</a:t>
            </a:r>
            <a:r>
              <a:rPr lang="en-US" altLang="ko-KR" sz="75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ea typeface="+mn-ea"/>
                <a:cs typeface="+mn-cs"/>
              </a:rPr>
              <a:t> S-WINNUS’s permission</a:t>
            </a:r>
            <a:r>
              <a:rPr lang="en-US" altLang="ko-KR" sz="75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 </a:t>
            </a:r>
            <a:endParaRPr lang="ko-KR" altLang="en-US" sz="75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7286626" y="422309"/>
            <a:ext cx="1165622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i="1" dirty="0">
                <a:solidFill>
                  <a:schemeClr val="bg1">
                    <a:lumMod val="65000"/>
                  </a:schemeClr>
                </a:solidFill>
              </a:rPr>
              <a:t>Client Logo</a:t>
            </a:r>
            <a:endParaRPr lang="ko-KR" altLang="en-US" sz="1350" i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32503" r="69433" b="42906"/>
          <a:stretch/>
        </p:blipFill>
        <p:spPr bwMode="auto">
          <a:xfrm>
            <a:off x="530746" y="507931"/>
            <a:ext cx="2947240" cy="15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50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2932343" y="511066"/>
            <a:ext cx="3429000" cy="595313"/>
          </a:xfrm>
        </p:spPr>
        <p:txBody>
          <a:bodyPr anchor="b">
            <a:normAutofit/>
          </a:bodyPr>
          <a:lstStyle>
            <a:lvl1pPr algn="ctr">
              <a:defRPr lang="ko-KR" altLang="en-US" sz="3000" kern="1200" baseline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개 정 이 </a:t>
            </a:r>
            <a:r>
              <a:rPr lang="ko-KR" altLang="en-US" dirty="0" err="1"/>
              <a:t>력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2786950" y="1106376"/>
            <a:ext cx="3719786" cy="7102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87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932343" y="511066"/>
            <a:ext cx="3429000" cy="595313"/>
          </a:xfrm>
        </p:spPr>
        <p:txBody>
          <a:bodyPr anchor="b">
            <a:normAutofit/>
          </a:bodyPr>
          <a:lstStyle>
            <a:lvl1pPr algn="ctr">
              <a:defRPr lang="ko-KR" altLang="en-US" sz="3000" kern="1200" baseline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목    차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786950" y="1106376"/>
            <a:ext cx="3719786" cy="7102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6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3604990" y="2926566"/>
            <a:ext cx="4572000" cy="595313"/>
          </a:xfrm>
        </p:spPr>
        <p:txBody>
          <a:bodyPr anchor="b">
            <a:normAutofit/>
          </a:bodyPr>
          <a:lstStyle>
            <a:lvl1pPr algn="l">
              <a:defRPr lang="ko-KR" altLang="en-US" sz="3000" kern="1200" baseline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1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476561" y="4042568"/>
            <a:ext cx="4334064" cy="2129632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ko-KR" altLang="en-US" sz="25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3048000" y="3786589"/>
            <a:ext cx="6096000" cy="11231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 rot="5400000">
            <a:off x="2684367" y="3484467"/>
            <a:ext cx="1439460" cy="100606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3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42889" y="831531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/>
          <p:cNvSpPr>
            <a:spLocks noGrp="1"/>
          </p:cNvSpPr>
          <p:nvPr>
            <p:ph type="title" hasCustomPrompt="1"/>
          </p:nvPr>
        </p:nvSpPr>
        <p:spPr>
          <a:xfrm>
            <a:off x="242889" y="177481"/>
            <a:ext cx="7093744" cy="654050"/>
          </a:xfrm>
        </p:spPr>
        <p:txBody>
          <a:bodyPr>
            <a:normAutofit/>
          </a:bodyPr>
          <a:lstStyle>
            <a:lvl1pPr>
              <a:defRPr lang="ko-KR" altLang="en-US" sz="21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9" y="1139825"/>
            <a:ext cx="8661797" cy="498475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75" b="1">
                <a:latin typeface="+mn-ea"/>
                <a:ea typeface="+mn-ea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875">
                <a:latin typeface="나눔고딕" panose="020D0804000000000000" pitchFamily="50" charset="-127"/>
                <a:ea typeface="나눔고딕" panose="020D0804000000000000" pitchFamily="50" charset="-127"/>
              </a:defRPr>
            </a:lvl2pPr>
            <a:lvl3pPr>
              <a:defRPr>
                <a:latin typeface="나눔고딕" panose="020D0804000000000000" pitchFamily="50" charset="-127"/>
                <a:ea typeface="나눔고딕" panose="020D0804000000000000" pitchFamily="50" charset="-127"/>
              </a:defRPr>
            </a:lvl3pPr>
            <a:lvl4pPr>
              <a:defRPr>
                <a:latin typeface="나눔고딕" panose="020D0804000000000000" pitchFamily="50" charset="-127"/>
                <a:ea typeface="나눔고딕" panose="020D0804000000000000" pitchFamily="50" charset="-127"/>
              </a:defRPr>
            </a:lvl4pPr>
            <a:lvl5pPr>
              <a:defRPr>
                <a:latin typeface="나눔고딕" panose="020D0804000000000000" pitchFamily="50" charset="-127"/>
                <a:ea typeface="나눔고딕" panose="020D0804000000000000" pitchFamily="50" charset="-127"/>
              </a:defRPr>
            </a:lvl5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7462319" y="504506"/>
            <a:ext cx="14423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>
          <a:xfrm>
            <a:off x="7539155" y="220083"/>
            <a:ext cx="0" cy="3988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17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2" y="6440715"/>
            <a:ext cx="777875" cy="270226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3275243" y="6452055"/>
            <a:ext cx="2743200" cy="28257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1200" b="0" i="0" u="none" strike="noStrike" kern="1200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21A69624-980D-4AFE-B253-7704C6994454}" type="datetime1">
              <a:rPr lang="ko-KR" altLang="en-US" smtClean="0"/>
              <a:t>2021-05-06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9624-980D-4AFE-B253-7704C6994454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DEDEE36-85EB-4E65-9BAE-EB620A8FDF40}" type="slidenum">
              <a:rPr lang="en-US" altLang="ko-KR" smtClean="0"/>
              <a:pPr algn="ctr"/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2889" y="831531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42889" y="6347438"/>
            <a:ext cx="86617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75" y="6440715"/>
            <a:ext cx="583406" cy="270226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7462319" y="504506"/>
            <a:ext cx="14423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7539155" y="220083"/>
            <a:ext cx="0" cy="3988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2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6370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5184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433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0914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0608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7633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366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9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50" r:id="rId16"/>
    <p:sldLayoutId id="2147483672" r:id="rId17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5091" y="2112417"/>
            <a:ext cx="7435273" cy="15680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프로젝트 개발 계획서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사원 직무역량평가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b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3000" b="1" dirty="0"/>
              <a:t>[Side Project: Document X ]</a:t>
            </a:r>
            <a:endParaRPr lang="ko-KR" altLang="en-US" sz="30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5255561" y="5390112"/>
            <a:ext cx="289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255561" y="4038326"/>
            <a:ext cx="289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76702"/>
              </p:ext>
            </p:extLst>
          </p:nvPr>
        </p:nvGraphicFramePr>
        <p:xfrm>
          <a:off x="5634871" y="4113806"/>
          <a:ext cx="2512298" cy="123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413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기업부설연구소 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S/W</a:t>
                      </a:r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개발팀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r" latinLnBrk="1"/>
                      <a:r>
                        <a:rPr lang="ko-KR" alt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고현석 사원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1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2020. 05.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07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</a:t>
                      </a:r>
                      <a:endParaRPr lang="ko-KR" alt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71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List Of Screen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161569-92B0-4349-BEDB-52C931C1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12474"/>
              </p:ext>
            </p:extLst>
          </p:nvPr>
        </p:nvGraphicFramePr>
        <p:xfrm>
          <a:off x="244139" y="725344"/>
          <a:ext cx="8655722" cy="5516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297">
                  <a:extLst>
                    <a:ext uri="{9D8B030D-6E8A-4147-A177-3AD203B41FA5}">
                      <a16:colId xmlns:a16="http://schemas.microsoft.com/office/drawing/2014/main" val="543884663"/>
                    </a:ext>
                  </a:extLst>
                </a:gridCol>
                <a:gridCol w="1380551">
                  <a:extLst>
                    <a:ext uri="{9D8B030D-6E8A-4147-A177-3AD203B41FA5}">
                      <a16:colId xmlns:a16="http://schemas.microsoft.com/office/drawing/2014/main" val="1686353328"/>
                    </a:ext>
                  </a:extLst>
                </a:gridCol>
                <a:gridCol w="1553601">
                  <a:extLst>
                    <a:ext uri="{9D8B030D-6E8A-4147-A177-3AD203B41FA5}">
                      <a16:colId xmlns:a16="http://schemas.microsoft.com/office/drawing/2014/main" val="2640376518"/>
                    </a:ext>
                  </a:extLst>
                </a:gridCol>
                <a:gridCol w="2902583">
                  <a:extLst>
                    <a:ext uri="{9D8B030D-6E8A-4147-A177-3AD203B41FA5}">
                      <a16:colId xmlns:a16="http://schemas.microsoft.com/office/drawing/2014/main" val="1091705634"/>
                    </a:ext>
                  </a:extLst>
                </a:gridCol>
                <a:gridCol w="1834690">
                  <a:extLst>
                    <a:ext uri="{9D8B030D-6E8A-4147-A177-3AD203B41FA5}">
                      <a16:colId xmlns:a16="http://schemas.microsoft.com/office/drawing/2014/main" val="3753399620"/>
                    </a:ext>
                  </a:extLst>
                </a:gridCol>
              </a:tblGrid>
              <a:tr h="26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5521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본인의 파일리스트 조회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검색 기능을 통한 리스트조회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파일 다운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68976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68503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21640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68018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91910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3908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36850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92112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2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Permission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5C8E1AA-0BE0-44CE-9A8A-2007A8FC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71638"/>
              </p:ext>
            </p:extLst>
          </p:nvPr>
        </p:nvGraphicFramePr>
        <p:xfrm>
          <a:off x="241201" y="741094"/>
          <a:ext cx="8661599" cy="5486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904">
                  <a:extLst>
                    <a:ext uri="{9D8B030D-6E8A-4147-A177-3AD203B41FA5}">
                      <a16:colId xmlns:a16="http://schemas.microsoft.com/office/drawing/2014/main" val="543884663"/>
                    </a:ext>
                  </a:extLst>
                </a:gridCol>
                <a:gridCol w="2238040">
                  <a:extLst>
                    <a:ext uri="{9D8B030D-6E8A-4147-A177-3AD203B41FA5}">
                      <a16:colId xmlns:a16="http://schemas.microsoft.com/office/drawing/2014/main" val="168635332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40376518"/>
                    </a:ext>
                  </a:extLst>
                </a:gridCol>
                <a:gridCol w="591127">
                  <a:extLst>
                    <a:ext uri="{9D8B030D-6E8A-4147-A177-3AD203B41FA5}">
                      <a16:colId xmlns:a16="http://schemas.microsoft.com/office/drawing/2014/main" val="2294200424"/>
                    </a:ext>
                  </a:extLst>
                </a:gridCol>
                <a:gridCol w="563419">
                  <a:extLst>
                    <a:ext uri="{9D8B030D-6E8A-4147-A177-3AD203B41FA5}">
                      <a16:colId xmlns:a16="http://schemas.microsoft.com/office/drawing/2014/main" val="10554299"/>
                    </a:ext>
                  </a:extLst>
                </a:gridCol>
                <a:gridCol w="572654">
                  <a:extLst>
                    <a:ext uri="{9D8B030D-6E8A-4147-A177-3AD203B41FA5}">
                      <a16:colId xmlns:a16="http://schemas.microsoft.com/office/drawing/2014/main" val="63510211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81245258"/>
                    </a:ext>
                  </a:extLst>
                </a:gridCol>
                <a:gridCol w="2502000">
                  <a:extLst>
                    <a:ext uri="{9D8B030D-6E8A-4147-A177-3AD203B41FA5}">
                      <a16:colId xmlns:a16="http://schemas.microsoft.com/office/drawing/2014/main" val="3753399620"/>
                    </a:ext>
                  </a:extLst>
                </a:gridCol>
              </a:tblGrid>
              <a:tr h="304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생성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5521"/>
                  </a:ext>
                </a:extLst>
              </a:tr>
              <a:tr h="0">
                <a:tc rowSpan="2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페이지별 권한</a:t>
                      </a:r>
                    </a:p>
                  </a:txBody>
                  <a:tcPr vert="eaVert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정보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689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68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정보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216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68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정보 수정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91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본인 정보만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0935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권한 부여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012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398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방 생성 및 상세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8822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잠금 방은 해제 후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593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방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9838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채팅 방 권한이 있을 시에만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06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파일 업로드 및 보기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0043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본인 파일만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39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채팅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368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일반 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92112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2432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711551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197648"/>
                  </a:ext>
                </a:extLst>
              </a:tr>
              <a:tr h="259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vert="eaVert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714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9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/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14944"/>
              </p:ext>
            </p:extLst>
          </p:nvPr>
        </p:nvGraphicFramePr>
        <p:xfrm>
          <a:off x="6991926" y="746543"/>
          <a:ext cx="1958791" cy="544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루트 경로로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4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507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1" y="1366982"/>
            <a:ext cx="166322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541657" y="1437426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Document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041B2-7133-42D2-86A2-95DF17B415B2}"/>
              </a:ext>
            </a:extLst>
          </p:cNvPr>
          <p:cNvSpPr txBox="1"/>
          <p:nvPr/>
        </p:nvSpPr>
        <p:spPr>
          <a:xfrm>
            <a:off x="1285515" y="14098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CE24E-D88B-4364-81DD-117556157FC5}"/>
              </a:ext>
            </a:extLst>
          </p:cNvPr>
          <p:cNvSpPr/>
          <p:nvPr/>
        </p:nvSpPr>
        <p:spPr>
          <a:xfrm>
            <a:off x="3389745" y="2256784"/>
            <a:ext cx="2715491" cy="320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25803F-DC60-414C-92D0-246923812C0D}"/>
              </a:ext>
            </a:extLst>
          </p:cNvPr>
          <p:cNvSpPr/>
          <p:nvPr/>
        </p:nvSpPr>
        <p:spPr>
          <a:xfrm>
            <a:off x="3389745" y="2679225"/>
            <a:ext cx="2715491" cy="320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A3EF5-1DF4-4649-8D63-B177F47AEAB3}"/>
              </a:ext>
            </a:extLst>
          </p:cNvPr>
          <p:cNvSpPr txBox="1"/>
          <p:nvPr/>
        </p:nvSpPr>
        <p:spPr>
          <a:xfrm>
            <a:off x="2827383" y="227224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3372F-31F0-40E3-B152-7634A29FE34E}"/>
              </a:ext>
            </a:extLst>
          </p:cNvPr>
          <p:cNvSpPr txBox="1"/>
          <p:nvPr/>
        </p:nvSpPr>
        <p:spPr>
          <a:xfrm>
            <a:off x="2692586" y="2707614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9638D-BD5D-4164-AB7A-C41296CA59F8}"/>
              </a:ext>
            </a:extLst>
          </p:cNvPr>
          <p:cNvSpPr txBox="1"/>
          <p:nvPr/>
        </p:nvSpPr>
        <p:spPr>
          <a:xfrm>
            <a:off x="3653217" y="31466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Remember Me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CEE13-FE5B-4941-B876-07F47A497AB3}"/>
              </a:ext>
            </a:extLst>
          </p:cNvPr>
          <p:cNvSpPr/>
          <p:nvPr/>
        </p:nvSpPr>
        <p:spPr>
          <a:xfrm>
            <a:off x="3375786" y="3147218"/>
            <a:ext cx="185069" cy="200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5818CC-FB73-42BB-A97E-6C28DDCCAFFC}"/>
              </a:ext>
            </a:extLst>
          </p:cNvPr>
          <p:cNvSpPr/>
          <p:nvPr/>
        </p:nvSpPr>
        <p:spPr>
          <a:xfrm>
            <a:off x="3852443" y="3558270"/>
            <a:ext cx="592805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로그인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C3DA35-0E7D-4826-82E6-A0BA1881AD55}"/>
              </a:ext>
            </a:extLst>
          </p:cNvPr>
          <p:cNvSpPr/>
          <p:nvPr/>
        </p:nvSpPr>
        <p:spPr>
          <a:xfrm>
            <a:off x="4747490" y="3558271"/>
            <a:ext cx="711713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회원가입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1B22A-BC5A-42C3-B25F-7E65CCDD820F}"/>
              </a:ext>
            </a:extLst>
          </p:cNvPr>
          <p:cNvSpPr/>
          <p:nvPr/>
        </p:nvSpPr>
        <p:spPr>
          <a:xfrm>
            <a:off x="294078" y="3293987"/>
            <a:ext cx="2906352" cy="2312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2802C2-337A-407D-BBD0-50C5EFB5C621}"/>
              </a:ext>
            </a:extLst>
          </p:cNvPr>
          <p:cNvSpPr/>
          <p:nvPr/>
        </p:nvSpPr>
        <p:spPr>
          <a:xfrm>
            <a:off x="1356391" y="3401075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FAC157-2A84-4D12-9A1B-B92C40D680D7}"/>
              </a:ext>
            </a:extLst>
          </p:cNvPr>
          <p:cNvSpPr/>
          <p:nvPr/>
        </p:nvSpPr>
        <p:spPr>
          <a:xfrm>
            <a:off x="1358581" y="3807482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8F000-BA6D-41BA-B06D-1DA089E93569}"/>
              </a:ext>
            </a:extLst>
          </p:cNvPr>
          <p:cNvSpPr txBox="1"/>
          <p:nvPr/>
        </p:nvSpPr>
        <p:spPr>
          <a:xfrm>
            <a:off x="336908" y="3371727"/>
            <a:ext cx="805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email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1941EF-3C3C-47D5-A6C5-86D2B3679534}"/>
              </a:ext>
            </a:extLst>
          </p:cNvPr>
          <p:cNvSpPr txBox="1"/>
          <p:nvPr/>
        </p:nvSpPr>
        <p:spPr>
          <a:xfrm>
            <a:off x="336908" y="3798634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password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0AEB2C-8F20-4004-82AF-3DE8849B9A8D}"/>
              </a:ext>
            </a:extLst>
          </p:cNvPr>
          <p:cNvSpPr/>
          <p:nvPr/>
        </p:nvSpPr>
        <p:spPr>
          <a:xfrm>
            <a:off x="1358581" y="4208902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D09E6-05B1-4AD4-AA56-EE3AAD38C01C}"/>
              </a:ext>
            </a:extLst>
          </p:cNvPr>
          <p:cNvSpPr txBox="1"/>
          <p:nvPr/>
        </p:nvSpPr>
        <p:spPr>
          <a:xfrm>
            <a:off x="336908" y="4200054"/>
            <a:ext cx="87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confirm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AC109A-0A91-45A0-B5CB-49881E70A107}"/>
              </a:ext>
            </a:extLst>
          </p:cNvPr>
          <p:cNvSpPr/>
          <p:nvPr/>
        </p:nvSpPr>
        <p:spPr>
          <a:xfrm>
            <a:off x="302164" y="3051901"/>
            <a:ext cx="2898265" cy="2440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C1A51B-E723-43EC-8E3C-9FBC3C8DB33E}"/>
              </a:ext>
            </a:extLst>
          </p:cNvPr>
          <p:cNvSpPr/>
          <p:nvPr/>
        </p:nvSpPr>
        <p:spPr>
          <a:xfrm>
            <a:off x="1358581" y="4610322"/>
            <a:ext cx="1531217" cy="270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DFF5B-D1EA-4712-BCDB-41F086329A34}"/>
              </a:ext>
            </a:extLst>
          </p:cNvPr>
          <p:cNvSpPr txBox="1"/>
          <p:nvPr/>
        </p:nvSpPr>
        <p:spPr>
          <a:xfrm>
            <a:off x="336908" y="4601474"/>
            <a:ext cx="85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Nick Name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B8582B-9861-4139-A6C1-296DE4B16F81}"/>
              </a:ext>
            </a:extLst>
          </p:cNvPr>
          <p:cNvSpPr/>
          <p:nvPr/>
        </p:nvSpPr>
        <p:spPr>
          <a:xfrm>
            <a:off x="824317" y="5075225"/>
            <a:ext cx="85666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+mn-ea"/>
              </a:rPr>
              <a:t>회원가입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5B4264-9AC9-4B8F-8002-A6FF190BE242}"/>
              </a:ext>
            </a:extLst>
          </p:cNvPr>
          <p:cNvSpPr/>
          <p:nvPr/>
        </p:nvSpPr>
        <p:spPr>
          <a:xfrm>
            <a:off x="1847542" y="5075225"/>
            <a:ext cx="845044" cy="317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+mn-ea"/>
              </a:rPr>
              <a:t>초기화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11BC4A6-7894-4936-A20A-8961C76CEDAE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flipH="1">
            <a:off x="3200430" y="3875615"/>
            <a:ext cx="1902917" cy="57461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7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/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44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4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507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2" y="1366982"/>
            <a:ext cx="112751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286327" y="1468583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Document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52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/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44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4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507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2" y="1366982"/>
            <a:ext cx="112751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286327" y="1468583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Document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07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/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44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4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507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2" y="1366982"/>
            <a:ext cx="112751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286327" y="1468583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Document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15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/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44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4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507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2" y="1366982"/>
            <a:ext cx="112751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286327" y="1468583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Document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786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/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44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4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507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2" y="1366982"/>
            <a:ext cx="112751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286327" y="1468583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Document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82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UI</a:t>
            </a:r>
            <a:r>
              <a:rPr lang="ko-KR" altLang="en-US" sz="1400" b="1" dirty="0">
                <a:latin typeface="+mj-ea"/>
                <a:ea typeface="+mj-ea"/>
              </a:rPr>
              <a:t>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5D393-E3F0-493D-9119-7BD39DA46160}"/>
              </a:ext>
            </a:extLst>
          </p:cNvPr>
          <p:cNvGraphicFramePr>
            <a:graphicFrameLocks noGrp="1"/>
          </p:cNvGraphicFramePr>
          <p:nvPr/>
        </p:nvGraphicFramePr>
        <p:xfrm>
          <a:off x="193282" y="746543"/>
          <a:ext cx="67062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36">
                  <a:extLst>
                    <a:ext uri="{9D8B030D-6E8A-4147-A177-3AD203B41FA5}">
                      <a16:colId xmlns:a16="http://schemas.microsoft.com/office/drawing/2014/main" val="972746223"/>
                    </a:ext>
                  </a:extLst>
                </a:gridCol>
                <a:gridCol w="2078213">
                  <a:extLst>
                    <a:ext uri="{9D8B030D-6E8A-4147-A177-3AD203B41FA5}">
                      <a16:colId xmlns:a16="http://schemas.microsoft.com/office/drawing/2014/main" val="1541140881"/>
                    </a:ext>
                  </a:extLst>
                </a:gridCol>
                <a:gridCol w="1075952">
                  <a:extLst>
                    <a:ext uri="{9D8B030D-6E8A-4147-A177-3AD203B41FA5}">
                      <a16:colId xmlns:a16="http://schemas.microsoft.com/office/drawing/2014/main" val="3318109967"/>
                    </a:ext>
                  </a:extLst>
                </a:gridCol>
                <a:gridCol w="2181381">
                  <a:extLst>
                    <a:ext uri="{9D8B030D-6E8A-4147-A177-3AD203B41FA5}">
                      <a16:colId xmlns:a16="http://schemas.microsoft.com/office/drawing/2014/main" val="3790477984"/>
                    </a:ext>
                  </a:extLst>
                </a:gridCol>
              </a:tblGrid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Page Title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Author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3117"/>
                  </a:ext>
                </a:extLst>
              </a:tr>
              <a:tr h="186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Screen Path</a:t>
                      </a:r>
                      <a:endParaRPr lang="ko-KR" alt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72886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FBA861-DAC2-468E-8AB8-5093423B303A}"/>
              </a:ext>
            </a:extLst>
          </p:cNvPr>
          <p:cNvGraphicFramePr>
            <a:graphicFrameLocks noGrp="1"/>
          </p:cNvGraphicFramePr>
          <p:nvPr/>
        </p:nvGraphicFramePr>
        <p:xfrm>
          <a:off x="6991926" y="746543"/>
          <a:ext cx="1958791" cy="544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19">
                  <a:extLst>
                    <a:ext uri="{9D8B030D-6E8A-4147-A177-3AD203B41FA5}">
                      <a16:colId xmlns:a16="http://schemas.microsoft.com/office/drawing/2014/main" val="2145415356"/>
                    </a:ext>
                  </a:extLst>
                </a:gridCol>
                <a:gridCol w="1598572">
                  <a:extLst>
                    <a:ext uri="{9D8B030D-6E8A-4147-A177-3AD203B41FA5}">
                      <a16:colId xmlns:a16="http://schemas.microsoft.com/office/drawing/2014/main" val="1665235868"/>
                    </a:ext>
                  </a:extLst>
                </a:gridCol>
              </a:tblGrid>
              <a:tr h="195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Description</a:t>
                      </a:r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37075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3073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07329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16981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6817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69170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33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18658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6046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306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55264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4702"/>
                  </a:ext>
                </a:extLst>
              </a:tr>
              <a:tr h="19502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6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4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06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4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2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507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F9A55C0-B04C-414D-A061-EAC536448EE2}"/>
              </a:ext>
            </a:extLst>
          </p:cNvPr>
          <p:cNvSpPr/>
          <p:nvPr/>
        </p:nvSpPr>
        <p:spPr>
          <a:xfrm>
            <a:off x="193282" y="1366982"/>
            <a:ext cx="6706282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F2FD84-4FBF-4D80-B77D-50AFF037C888}"/>
              </a:ext>
            </a:extLst>
          </p:cNvPr>
          <p:cNvSpPr/>
          <p:nvPr/>
        </p:nvSpPr>
        <p:spPr>
          <a:xfrm>
            <a:off x="193282" y="1366982"/>
            <a:ext cx="1127518" cy="4820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F8ED26-0023-494B-8593-511EC89C8BAB}"/>
              </a:ext>
            </a:extLst>
          </p:cNvPr>
          <p:cNvSpPr/>
          <p:nvPr/>
        </p:nvSpPr>
        <p:spPr>
          <a:xfrm>
            <a:off x="286327" y="1468583"/>
            <a:ext cx="96647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+mn-ea"/>
              </a:rPr>
              <a:t>Document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027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end. End Of Document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E258F6-C441-4A36-A0EC-FCAE68C3DFB9}"/>
              </a:ext>
            </a:extLst>
          </p:cNvPr>
          <p:cNvSpPr/>
          <p:nvPr/>
        </p:nvSpPr>
        <p:spPr>
          <a:xfrm>
            <a:off x="0" y="2262909"/>
            <a:ext cx="9144000" cy="18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/>
              <a:t>Thank you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136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2256"/>
              </p:ext>
            </p:extLst>
          </p:nvPr>
        </p:nvGraphicFramePr>
        <p:xfrm>
          <a:off x="1066801" y="1654455"/>
          <a:ext cx="7305677" cy="26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 시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2020.05.07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최초작성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고현석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날짜 개체 틀 7"/>
          <p:cNvSpPr>
            <a:spLocks noGrp="1"/>
          </p:cNvSpPr>
          <p:nvPr>
            <p:ph type="dt" sz="half" idx="10"/>
          </p:nvPr>
        </p:nvSpPr>
        <p:spPr>
          <a:xfrm>
            <a:off x="7956550" y="6475641"/>
            <a:ext cx="948136" cy="225425"/>
          </a:xfrm>
        </p:spPr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</p:spTree>
    <p:extLst>
      <p:ext uri="{BB962C8B-B14F-4D97-AF65-F5344CB8AC3E}">
        <p14:creationId xmlns:p14="http://schemas.microsoft.com/office/powerpoint/2010/main" val="90576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3412" y="1682649"/>
            <a:ext cx="4657176" cy="13164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>
              <a:lnSpc>
                <a:spcPct val="200000"/>
              </a:lnSpc>
              <a:buAutoNum type="arabicPeriod"/>
            </a:pPr>
            <a:r>
              <a:rPr lang="ko-KR" altLang="en-US" sz="1400" b="1" dirty="0">
                <a:latin typeface="+mn-ea"/>
              </a:rPr>
              <a:t>계획서 개요</a:t>
            </a:r>
            <a:endParaRPr lang="en-US" altLang="ko-KR" sz="1400" b="1" dirty="0">
              <a:latin typeface="+mn-ea"/>
            </a:endParaRPr>
          </a:p>
          <a:p>
            <a:pPr marL="257175" indent="-257175">
              <a:lnSpc>
                <a:spcPct val="200000"/>
              </a:lnSpc>
              <a:buAutoNum type="arabicPeriod"/>
            </a:pPr>
            <a:r>
              <a:rPr lang="ko-KR" altLang="en-US" sz="1400" b="1" dirty="0">
                <a:latin typeface="+mn-ea"/>
              </a:rPr>
              <a:t>개발 목표 및 내용</a:t>
            </a:r>
            <a:endParaRPr lang="en-US" altLang="ko-KR" sz="1400" b="1" dirty="0">
              <a:latin typeface="+mn-ea"/>
            </a:endParaRPr>
          </a:p>
          <a:p>
            <a:pPr marL="257175" indent="-257175">
              <a:lnSpc>
                <a:spcPct val="200000"/>
              </a:lnSpc>
              <a:buFontTx/>
              <a:buAutoNum type="arabicPeriod"/>
            </a:pPr>
            <a:r>
              <a:rPr lang="ko-KR" altLang="en-US" sz="1400" b="1" dirty="0">
                <a:latin typeface="+mn-ea"/>
              </a:rPr>
              <a:t>추진 일정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9" name="날짜 개체 틀 7"/>
          <p:cNvSpPr>
            <a:spLocks noGrp="1"/>
          </p:cNvSpPr>
          <p:nvPr>
            <p:ph type="dt" sz="half" idx="10"/>
          </p:nvPr>
        </p:nvSpPr>
        <p:spPr>
          <a:xfrm>
            <a:off x="7704536" y="6475641"/>
            <a:ext cx="1200150" cy="225425"/>
          </a:xfrm>
        </p:spPr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</p:spTree>
    <p:extLst>
      <p:ext uri="{BB962C8B-B14F-4D97-AF65-F5344CB8AC3E}">
        <p14:creationId xmlns:p14="http://schemas.microsoft.com/office/powerpoint/2010/main" val="336876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계획서 개요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604990" y="4042568"/>
            <a:ext cx="5205635" cy="212963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달성 목표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10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달성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8EB7A-E405-429D-89C3-EECA594C9643}"/>
              </a:ext>
            </a:extLst>
          </p:cNvPr>
          <p:cNvSpPr txBox="1"/>
          <p:nvPr/>
        </p:nvSpPr>
        <p:spPr>
          <a:xfrm>
            <a:off x="634968" y="1349656"/>
            <a:ext cx="806568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개인의 업무수행 역량 파악</a:t>
            </a:r>
            <a:r>
              <a:rPr lang="ko-KR" altLang="en-US" dirty="0"/>
              <a:t>을 위한 간이프로젝트 수행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F78236-5DC9-4C74-8447-D0E3ADD6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1" y="3429000"/>
            <a:ext cx="4740051" cy="2172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51402A-9D6D-43E9-8568-E0B0AA3F5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1" y="3406955"/>
            <a:ext cx="3315854" cy="2194315"/>
          </a:xfrm>
          <a:prstGeom prst="rect">
            <a:avLst/>
          </a:prstGeom>
        </p:spPr>
      </p:pic>
      <p:pic>
        <p:nvPicPr>
          <p:cNvPr id="21" name="그래픽 20" descr="오른쪽 화살표가 있는 원">
            <a:extLst>
              <a:ext uri="{FF2B5EF4-FFF2-40B4-BE49-F238E27FC236}">
                <a16:creationId xmlns:a16="http://schemas.microsoft.com/office/drawing/2014/main" id="{953C070B-19DE-4771-97E9-CC713EC95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22500" y="1419023"/>
            <a:ext cx="441687" cy="4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개발 목표 및 내용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604990" y="4042568"/>
            <a:ext cx="5205635" cy="21296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2-1. </a:t>
            </a:r>
            <a:r>
              <a:rPr lang="ko-KR" altLang="en-US" sz="2000" dirty="0"/>
              <a:t>개요</a:t>
            </a:r>
            <a:endParaRPr lang="en-US" altLang="ko-KR" sz="2000" dirty="0"/>
          </a:p>
          <a:p>
            <a:r>
              <a:rPr lang="en-US" altLang="ko-KR" sz="2000" dirty="0"/>
              <a:t>2-2. UI</a:t>
            </a:r>
            <a:r>
              <a:rPr lang="ko-KR" altLang="en-US" sz="2000" dirty="0"/>
              <a:t>정의서</a:t>
            </a:r>
          </a:p>
        </p:txBody>
      </p:sp>
    </p:spTree>
    <p:extLst>
      <p:ext uri="{BB962C8B-B14F-4D97-AF65-F5344CB8AC3E}">
        <p14:creationId xmlns:p14="http://schemas.microsoft.com/office/powerpoint/2010/main" val="29233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2-1. </a:t>
            </a:r>
            <a:r>
              <a:rPr lang="ko-KR" altLang="en-US" sz="1400" b="1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B7A93-F9C7-4809-A14A-85A23ADD45DC}"/>
              </a:ext>
            </a:extLst>
          </p:cNvPr>
          <p:cNvSpPr txBox="1"/>
          <p:nvPr/>
        </p:nvSpPr>
        <p:spPr>
          <a:xfrm>
            <a:off x="634968" y="934015"/>
            <a:ext cx="806568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Websocket</a:t>
            </a:r>
            <a:r>
              <a:rPr lang="ko-KR" altLang="en-US" dirty="0"/>
              <a:t>을 이용한 메신저 사이트</a:t>
            </a:r>
          </a:p>
        </p:txBody>
      </p:sp>
      <p:pic>
        <p:nvPicPr>
          <p:cNvPr id="3" name="그래픽 2" descr="왼쪽으로 굽은 화살표">
            <a:extLst>
              <a:ext uri="{FF2B5EF4-FFF2-40B4-BE49-F238E27FC236}">
                <a16:creationId xmlns:a16="http://schemas.microsoft.com/office/drawing/2014/main" id="{974A93D8-3016-4BD2-8927-F3151516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8828" y="1491253"/>
            <a:ext cx="441686" cy="441686"/>
          </a:xfrm>
          <a:prstGeom prst="rect">
            <a:avLst/>
          </a:prstGeom>
        </p:spPr>
      </p:pic>
      <p:pic>
        <p:nvPicPr>
          <p:cNvPr id="5" name="그래픽 4" descr="오른쪽 화살표가 있는 원">
            <a:extLst>
              <a:ext uri="{FF2B5EF4-FFF2-40B4-BE49-F238E27FC236}">
                <a16:creationId xmlns:a16="http://schemas.microsoft.com/office/drawing/2014/main" id="{DAAC7917-792C-485E-AE83-517793E8B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22500" y="1003382"/>
            <a:ext cx="441687" cy="441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CA80C5-281F-47D2-9FDF-E74ECC5E767E}"/>
              </a:ext>
            </a:extLst>
          </p:cNvPr>
          <p:cNvSpPr txBox="1"/>
          <p:nvPr/>
        </p:nvSpPr>
        <p:spPr>
          <a:xfrm>
            <a:off x="839000" y="1491253"/>
            <a:ext cx="786165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기반의 </a:t>
            </a:r>
            <a:r>
              <a:rPr lang="en-US" altLang="ko-KR" dirty="0"/>
              <a:t>Spring Framework</a:t>
            </a:r>
            <a:r>
              <a:rPr lang="ko-KR" altLang="en-US" dirty="0"/>
              <a:t>를 이용하여 </a:t>
            </a:r>
            <a:r>
              <a:rPr lang="en-US" altLang="ko-KR" dirty="0"/>
              <a:t>Legacy Project</a:t>
            </a:r>
            <a:r>
              <a:rPr lang="ko-KR" altLang="en-US" dirty="0"/>
              <a:t> 개발</a:t>
            </a:r>
            <a:endParaRPr lang="en-US" altLang="ko-KR" dirty="0"/>
          </a:p>
        </p:txBody>
      </p:sp>
      <p:pic>
        <p:nvPicPr>
          <p:cNvPr id="16" name="그래픽 15" descr="왼쪽으로 굽은 화살표">
            <a:extLst>
              <a:ext uri="{FF2B5EF4-FFF2-40B4-BE49-F238E27FC236}">
                <a16:creationId xmlns:a16="http://schemas.microsoft.com/office/drawing/2014/main" id="{9C6EC031-4EB6-4AF7-9B77-2E1D05BD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8828" y="2071382"/>
            <a:ext cx="441686" cy="441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31C665-1201-482B-A90E-020AC2E8BED5}"/>
              </a:ext>
            </a:extLst>
          </p:cNvPr>
          <p:cNvSpPr txBox="1"/>
          <p:nvPr/>
        </p:nvSpPr>
        <p:spPr>
          <a:xfrm>
            <a:off x="875944" y="2126473"/>
            <a:ext cx="786165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OPEN JDK 13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Spring </a:t>
            </a:r>
            <a:r>
              <a:rPr lang="en-US" altLang="ko-KR" dirty="0" err="1"/>
              <a:t>Framwork</a:t>
            </a:r>
            <a:r>
              <a:rPr lang="en-US" altLang="ko-KR" dirty="0"/>
              <a:t> 5.2.13.RELEASE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Mysql</a:t>
            </a:r>
            <a:r>
              <a:rPr lang="en-US" altLang="ko-KR" dirty="0"/>
              <a:t> 8.0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MyBatis</a:t>
            </a:r>
            <a:r>
              <a:rPr lang="en-US" altLang="ko-KR" dirty="0"/>
              <a:t> 3.5.7</a:t>
            </a:r>
          </a:p>
        </p:txBody>
      </p:sp>
      <p:pic>
        <p:nvPicPr>
          <p:cNvPr id="20" name="그래픽 19" descr="왼쪽으로 굽은 화살표">
            <a:extLst>
              <a:ext uri="{FF2B5EF4-FFF2-40B4-BE49-F238E27FC236}">
                <a16:creationId xmlns:a16="http://schemas.microsoft.com/office/drawing/2014/main" id="{92E4C565-AFB0-47CE-B24A-AA8C3018E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08827" y="4188135"/>
            <a:ext cx="441686" cy="4416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3351F2-B17B-4780-A814-B2F6EB5495C5}"/>
              </a:ext>
            </a:extLst>
          </p:cNvPr>
          <p:cNvSpPr txBox="1"/>
          <p:nvPr/>
        </p:nvSpPr>
        <p:spPr>
          <a:xfrm>
            <a:off x="875943" y="4243226"/>
            <a:ext cx="786165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개발 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IntelliJ</a:t>
            </a:r>
            <a:r>
              <a:rPr lang="ko-KR" altLang="en-US" dirty="0"/>
              <a:t> </a:t>
            </a:r>
            <a:r>
              <a:rPr lang="en-US" altLang="ko-KR" dirty="0"/>
              <a:t>IDEA 2021.1.1 (ultimate)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Mysql</a:t>
            </a:r>
            <a:r>
              <a:rPr lang="en-US" altLang="ko-KR" dirty="0"/>
              <a:t> workbench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Sourcetree</a:t>
            </a:r>
            <a:r>
              <a:rPr lang="en-US" altLang="ko-KR" dirty="0"/>
              <a:t> (git – </a:t>
            </a:r>
            <a:r>
              <a:rPr lang="ko-KR" altLang="en-US" dirty="0"/>
              <a:t>형상관리용 </a:t>
            </a:r>
            <a:r>
              <a:rPr lang="en-US" altLang="ko-KR" dirty="0"/>
              <a:t>GUI)</a:t>
            </a:r>
          </a:p>
        </p:txBody>
      </p:sp>
    </p:spTree>
    <p:extLst>
      <p:ext uri="{BB962C8B-B14F-4D97-AF65-F5344CB8AC3E}">
        <p14:creationId xmlns:p14="http://schemas.microsoft.com/office/powerpoint/2010/main" val="291132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Menu Structure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70F1B6-09AD-4319-B375-4E1B0F3BE4E0}"/>
              </a:ext>
            </a:extLst>
          </p:cNvPr>
          <p:cNvSpPr/>
          <p:nvPr/>
        </p:nvSpPr>
        <p:spPr>
          <a:xfrm>
            <a:off x="3837709" y="825961"/>
            <a:ext cx="1468581" cy="37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Project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C192E4-41C0-49E4-A25F-7E8A05E7F314}"/>
              </a:ext>
            </a:extLst>
          </p:cNvPr>
          <p:cNvSpPr/>
          <p:nvPr/>
        </p:nvSpPr>
        <p:spPr>
          <a:xfrm>
            <a:off x="3837711" y="1628695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46C7BD-639A-4BC5-B064-A0726899975B}"/>
              </a:ext>
            </a:extLst>
          </p:cNvPr>
          <p:cNvSpPr/>
          <p:nvPr/>
        </p:nvSpPr>
        <p:spPr>
          <a:xfrm>
            <a:off x="3837711" y="1365543"/>
            <a:ext cx="1468581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2C306-0394-493C-8823-049BF3D8CF58}"/>
              </a:ext>
            </a:extLst>
          </p:cNvPr>
          <p:cNvSpPr/>
          <p:nvPr/>
        </p:nvSpPr>
        <p:spPr>
          <a:xfrm>
            <a:off x="4576616" y="4879296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E74747-D172-46A6-BCE7-35FD5AFC6B88}"/>
              </a:ext>
            </a:extLst>
          </p:cNvPr>
          <p:cNvSpPr/>
          <p:nvPr/>
        </p:nvSpPr>
        <p:spPr>
          <a:xfrm>
            <a:off x="4576613" y="4356672"/>
            <a:ext cx="1013509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채팅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2809BF-E6BA-4DAF-BF7B-73BAB85BD219}"/>
              </a:ext>
            </a:extLst>
          </p:cNvPr>
          <p:cNvSpPr/>
          <p:nvPr/>
        </p:nvSpPr>
        <p:spPr>
          <a:xfrm>
            <a:off x="4576613" y="512437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9E5FC3-954B-4A05-AB2C-92193DD884A6}"/>
              </a:ext>
            </a:extLst>
          </p:cNvPr>
          <p:cNvSpPr/>
          <p:nvPr/>
        </p:nvSpPr>
        <p:spPr>
          <a:xfrm>
            <a:off x="4576613" y="5381978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499859-FA38-4631-ABDE-7FECC63DE829}"/>
              </a:ext>
            </a:extLst>
          </p:cNvPr>
          <p:cNvSpPr/>
          <p:nvPr/>
        </p:nvSpPr>
        <p:spPr>
          <a:xfrm>
            <a:off x="6182310" y="4362639"/>
            <a:ext cx="1013508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파일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5B2A12-820B-4A39-B914-8376887E1746}"/>
              </a:ext>
            </a:extLst>
          </p:cNvPr>
          <p:cNvSpPr/>
          <p:nvPr/>
        </p:nvSpPr>
        <p:spPr>
          <a:xfrm>
            <a:off x="3842335" y="1882698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F8978F-0EF1-4A5B-8798-55A4756A7597}"/>
              </a:ext>
            </a:extLst>
          </p:cNvPr>
          <p:cNvSpPr/>
          <p:nvPr/>
        </p:nvSpPr>
        <p:spPr>
          <a:xfrm>
            <a:off x="4576613" y="5632335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141612-30B7-45D8-98A5-3CA9F227BE27}"/>
              </a:ext>
            </a:extLst>
          </p:cNvPr>
          <p:cNvSpPr/>
          <p:nvPr/>
        </p:nvSpPr>
        <p:spPr>
          <a:xfrm>
            <a:off x="6182312" y="486148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FE871A-8A2F-4CF5-AF62-20BFE866D1E1}"/>
              </a:ext>
            </a:extLst>
          </p:cNvPr>
          <p:cNvSpPr/>
          <p:nvPr/>
        </p:nvSpPr>
        <p:spPr>
          <a:xfrm>
            <a:off x="6182310" y="511659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4D7BE0-9360-4075-B261-348934AD831D}"/>
              </a:ext>
            </a:extLst>
          </p:cNvPr>
          <p:cNvSpPr/>
          <p:nvPr/>
        </p:nvSpPr>
        <p:spPr>
          <a:xfrm>
            <a:off x="6182309" y="5364487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9565-3EC1-4E6B-9448-27D8AF6A2A65}"/>
              </a:ext>
            </a:extLst>
          </p:cNvPr>
          <p:cNvSpPr/>
          <p:nvPr/>
        </p:nvSpPr>
        <p:spPr>
          <a:xfrm>
            <a:off x="3845104" y="2365007"/>
            <a:ext cx="1468581" cy="526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 별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접근 제어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6235B-3D50-4780-B440-1A1E2A83CE90}"/>
              </a:ext>
            </a:extLst>
          </p:cNvPr>
          <p:cNvSpPr/>
          <p:nvPr/>
        </p:nvSpPr>
        <p:spPr>
          <a:xfrm>
            <a:off x="1651469" y="1981993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관리자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B7B5B8-47BE-4385-972D-3D3FFB2AB13B}"/>
              </a:ext>
            </a:extLst>
          </p:cNvPr>
          <p:cNvSpPr/>
          <p:nvPr/>
        </p:nvSpPr>
        <p:spPr>
          <a:xfrm>
            <a:off x="2947958" y="4876352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7D1115-A337-4015-BBAD-309DA5C9A895}"/>
              </a:ext>
            </a:extLst>
          </p:cNvPr>
          <p:cNvSpPr/>
          <p:nvPr/>
        </p:nvSpPr>
        <p:spPr>
          <a:xfrm>
            <a:off x="2947956" y="4354758"/>
            <a:ext cx="1013509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078995-18BC-4338-8AAE-29AB88B02A9A}"/>
              </a:ext>
            </a:extLst>
          </p:cNvPr>
          <p:cNvSpPr/>
          <p:nvPr/>
        </p:nvSpPr>
        <p:spPr>
          <a:xfrm>
            <a:off x="2947958" y="5131215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0B0B5-FD69-486A-A5CB-3DAA98FCA6A7}"/>
              </a:ext>
            </a:extLst>
          </p:cNvPr>
          <p:cNvSpPr/>
          <p:nvPr/>
        </p:nvSpPr>
        <p:spPr>
          <a:xfrm>
            <a:off x="2947959" y="5390251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B2BC1E-E08F-495F-87A2-38BA6B7EEDDC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4572000" y="1199945"/>
            <a:ext cx="2" cy="1655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21CFA3C-FC7C-45A0-9BA0-B752DB7D4F1B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4576626" y="2142760"/>
            <a:ext cx="2769" cy="2222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B6A8D69-434C-4CA7-98D2-36661218118F}"/>
              </a:ext>
            </a:extLst>
          </p:cNvPr>
          <p:cNvCxnSpPr>
            <a:cxnSpLocks/>
            <a:stCxn id="35" idx="1"/>
            <a:endCxn id="37" idx="0"/>
          </p:cNvCxnSpPr>
          <p:nvPr/>
        </p:nvCxnSpPr>
        <p:spPr>
          <a:xfrm rot="10800000">
            <a:off x="2385760" y="1981994"/>
            <a:ext cx="1459344" cy="646101"/>
          </a:xfrm>
          <a:prstGeom prst="bentConnector4">
            <a:avLst>
              <a:gd name="adj1" fmla="val 24842"/>
              <a:gd name="adj2" fmla="val 13538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624D7E18-7862-4E50-A385-91C7F17FDD0D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16200000" flipH="1">
            <a:off x="1863884" y="2763930"/>
            <a:ext cx="2112703" cy="10689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48F0674D-B758-445F-914A-79A208A376A1}"/>
              </a:ext>
            </a:extLst>
          </p:cNvPr>
          <p:cNvCxnSpPr>
            <a:cxnSpLocks/>
            <a:stCxn id="37" idx="2"/>
            <a:endCxn id="20" idx="0"/>
          </p:cNvCxnSpPr>
          <p:nvPr/>
        </p:nvCxnSpPr>
        <p:spPr>
          <a:xfrm rot="16200000" flipH="1">
            <a:off x="2677256" y="1950559"/>
            <a:ext cx="2114617" cy="26976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4C76863-A988-45A5-9505-45DCEA520FB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3477120" y="1150695"/>
            <a:ext cx="2120584" cy="4303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BDACE4C9-5203-4FB0-9967-B853B70BD27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5400000">
            <a:off x="4332721" y="1880114"/>
            <a:ext cx="1596634" cy="33526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EB557CD-18C0-4AAF-A17F-95AC13388B7C}"/>
              </a:ext>
            </a:extLst>
          </p:cNvPr>
          <p:cNvCxnSpPr>
            <a:cxnSpLocks/>
            <a:stCxn id="36" idx="2"/>
            <a:endCxn id="20" idx="0"/>
          </p:cNvCxnSpPr>
          <p:nvPr/>
        </p:nvCxnSpPr>
        <p:spPr>
          <a:xfrm rot="5400000">
            <a:off x="5146093" y="2695400"/>
            <a:ext cx="1598548" cy="1723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0A2884A-E24A-4C93-A91B-3A5096232BDB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>
          <a:xfrm rot="5400000">
            <a:off x="5945958" y="3501231"/>
            <a:ext cx="1604515" cy="118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25E7F80C-B969-4028-9189-D29F3441651D}"/>
              </a:ext>
            </a:extLst>
          </p:cNvPr>
          <p:cNvCxnSpPr>
            <a:cxnSpLocks/>
            <a:stCxn id="37" idx="2"/>
            <a:endCxn id="123" idx="0"/>
          </p:cNvCxnSpPr>
          <p:nvPr/>
        </p:nvCxnSpPr>
        <p:spPr>
          <a:xfrm rot="5400000">
            <a:off x="910837" y="2878342"/>
            <a:ext cx="2111211" cy="8386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6B5087C-CC20-4A70-A934-F2BBF4BC7511}"/>
              </a:ext>
            </a:extLst>
          </p:cNvPr>
          <p:cNvSpPr/>
          <p:nvPr/>
        </p:nvSpPr>
        <p:spPr>
          <a:xfrm>
            <a:off x="1040370" y="4353266"/>
            <a:ext cx="1013508" cy="2600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권한 관리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B940459-0F66-4432-B2CD-763B8F85DCA4}"/>
              </a:ext>
            </a:extLst>
          </p:cNvPr>
          <p:cNvSpPr/>
          <p:nvPr/>
        </p:nvSpPr>
        <p:spPr>
          <a:xfrm>
            <a:off x="1040374" y="4602309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리스트 조회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2F72535-CDF6-4706-8DA1-0A73FB69AD7D}"/>
              </a:ext>
            </a:extLst>
          </p:cNvPr>
          <p:cNvSpPr/>
          <p:nvPr/>
        </p:nvSpPr>
        <p:spPr>
          <a:xfrm>
            <a:off x="1040373" y="4856225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 조회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4B35812-CD08-449E-B743-2ADFCE45DF62}"/>
              </a:ext>
            </a:extLst>
          </p:cNvPr>
          <p:cNvSpPr/>
          <p:nvPr/>
        </p:nvSpPr>
        <p:spPr>
          <a:xfrm>
            <a:off x="1040368" y="5115565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생성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EDC9926-ADA7-42DE-AE57-5052CC4F730D}"/>
              </a:ext>
            </a:extLst>
          </p:cNvPr>
          <p:cNvSpPr/>
          <p:nvPr/>
        </p:nvSpPr>
        <p:spPr>
          <a:xfrm>
            <a:off x="1040368" y="5368555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F84E571-765C-4AE8-8B80-295474D596C2}"/>
              </a:ext>
            </a:extLst>
          </p:cNvPr>
          <p:cNvSpPr/>
          <p:nvPr/>
        </p:nvSpPr>
        <p:spPr>
          <a:xfrm>
            <a:off x="1040368" y="5617802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09CE92-C38F-45F8-B2EF-21D5AF82A031}"/>
              </a:ext>
            </a:extLst>
          </p:cNvPr>
          <p:cNvSpPr/>
          <p:nvPr/>
        </p:nvSpPr>
        <p:spPr>
          <a:xfrm>
            <a:off x="6073074" y="2498062"/>
            <a:ext cx="1468581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일반 회원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A5411A98-71AE-4503-B9F1-0C155B91E29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313685" y="2628093"/>
            <a:ext cx="7593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D49B751C-36CE-4409-8914-029614B690A1}"/>
              </a:ext>
            </a:extLst>
          </p:cNvPr>
          <p:cNvSpPr/>
          <p:nvPr/>
        </p:nvSpPr>
        <p:spPr>
          <a:xfrm>
            <a:off x="2947956" y="4620984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리스트 조회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4E282BB-DE59-4BB6-8B8C-D8C017043802}"/>
              </a:ext>
            </a:extLst>
          </p:cNvPr>
          <p:cNvSpPr/>
          <p:nvPr/>
        </p:nvSpPr>
        <p:spPr>
          <a:xfrm>
            <a:off x="4572551" y="4622373"/>
            <a:ext cx="1013509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리스트 조회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241FC3FF-DCEB-46A5-9C95-FCD0E86A3EE3}"/>
              </a:ext>
            </a:extLst>
          </p:cNvPr>
          <p:cNvSpPr/>
          <p:nvPr/>
        </p:nvSpPr>
        <p:spPr>
          <a:xfrm>
            <a:off x="6178247" y="4607824"/>
            <a:ext cx="1013508" cy="2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리스트 조회</a:t>
            </a:r>
          </a:p>
        </p:txBody>
      </p:sp>
    </p:spTree>
    <p:extLst>
      <p:ext uri="{BB962C8B-B14F-4D97-AF65-F5344CB8AC3E}">
        <p14:creationId xmlns:p14="http://schemas.microsoft.com/office/powerpoint/2010/main" val="2702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 flipH="1">
            <a:off x="193282" y="644096"/>
            <a:ext cx="87906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803" y="6484637"/>
            <a:ext cx="265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디자인스타일가이드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F1F-D1F8-4BC1-BA9D-68B8F1A086C0}" type="datetime1">
              <a:rPr lang="ko-KR" altLang="en-US" smtClean="0"/>
              <a:t>2021-05-06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963" y="6449853"/>
            <a:ext cx="1018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Ver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1.0  /</a:t>
            </a: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193282" y="275240"/>
            <a:ext cx="5468609" cy="37398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2-2. UI</a:t>
            </a:r>
            <a:r>
              <a:rPr lang="ko-KR" altLang="en-US" sz="1400" b="1" dirty="0">
                <a:latin typeface="+mj-ea"/>
                <a:ea typeface="+mj-ea"/>
              </a:rPr>
              <a:t>정의서 </a:t>
            </a:r>
            <a:r>
              <a:rPr lang="en-US" altLang="ko-KR" sz="1400" b="1" dirty="0">
                <a:latin typeface="+mj-ea"/>
                <a:ea typeface="+mj-ea"/>
              </a:rPr>
              <a:t>– List Of Screen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161569-92B0-4349-BEDB-52C931C1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53364"/>
              </p:ext>
            </p:extLst>
          </p:nvPr>
        </p:nvGraphicFramePr>
        <p:xfrm>
          <a:off x="244139" y="725344"/>
          <a:ext cx="8655722" cy="5551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297">
                  <a:extLst>
                    <a:ext uri="{9D8B030D-6E8A-4147-A177-3AD203B41FA5}">
                      <a16:colId xmlns:a16="http://schemas.microsoft.com/office/drawing/2014/main" val="543884663"/>
                    </a:ext>
                  </a:extLst>
                </a:gridCol>
                <a:gridCol w="1380551">
                  <a:extLst>
                    <a:ext uri="{9D8B030D-6E8A-4147-A177-3AD203B41FA5}">
                      <a16:colId xmlns:a16="http://schemas.microsoft.com/office/drawing/2014/main" val="1686353328"/>
                    </a:ext>
                  </a:extLst>
                </a:gridCol>
                <a:gridCol w="1553601">
                  <a:extLst>
                    <a:ext uri="{9D8B030D-6E8A-4147-A177-3AD203B41FA5}">
                      <a16:colId xmlns:a16="http://schemas.microsoft.com/office/drawing/2014/main" val="2640376518"/>
                    </a:ext>
                  </a:extLst>
                </a:gridCol>
                <a:gridCol w="2902583">
                  <a:extLst>
                    <a:ext uri="{9D8B030D-6E8A-4147-A177-3AD203B41FA5}">
                      <a16:colId xmlns:a16="http://schemas.microsoft.com/office/drawing/2014/main" val="1091705634"/>
                    </a:ext>
                  </a:extLst>
                </a:gridCol>
                <a:gridCol w="1834690">
                  <a:extLst>
                    <a:ext uri="{9D8B030D-6E8A-4147-A177-3AD203B41FA5}">
                      <a16:colId xmlns:a16="http://schemas.microsoft.com/office/drawing/2014/main" val="3753399620"/>
                    </a:ext>
                  </a:extLst>
                </a:gridCol>
              </a:tblGrid>
              <a:tr h="267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5521"/>
                  </a:ext>
                </a:extLst>
              </a:tr>
              <a:tr h="57720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 페이지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정보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회원정보 리스트 조회 및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검색기능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468976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정보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선택한 회원 정보 상세보기기능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상세보기를 통한 정보 수정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68503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채팅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채팅 리스트 조회 및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검색기능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21640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 상세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선택한 채팅 정보 상세보기기능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상세보기를 통해 참여중인 회원들 확인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및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채팅 정보 수정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68018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파일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별 업로드 파일리스트 조회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파일 다운 및 삭제</a:t>
                      </a:r>
                      <a:r>
                        <a:rPr lang="en-US" altLang="ko-KR" sz="11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검색 기능을 통한 리스트조회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91910"/>
                  </a:ext>
                </a:extLst>
              </a:tr>
              <a:tr h="5772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채팅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전체 채팅 리스트조회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3908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채팅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내 그룹 권한 부여 및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암호 구현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채팅 관리자만 가능</a:t>
                      </a:r>
                      <a:r>
                        <a:rPr lang="en-US" altLang="ko-KR" sz="1100" dirty="0"/>
                        <a:t>) 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그룹 정보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336850"/>
                  </a:ext>
                </a:extLst>
              </a:tr>
              <a:tr h="5772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본인의 정보 수정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92112"/>
                  </a:ext>
                </a:extLst>
              </a:tr>
              <a:tr h="5772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 로그인 및 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7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57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8665</TotalTime>
  <Words>701</Words>
  <Application>Microsoft Office PowerPoint</Application>
  <PresentationFormat>화면 슬라이드 쇼(4:3)</PresentationFormat>
  <Paragraphs>327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나눔고딕</vt:lpstr>
      <vt:lpstr>나눔고딕 ExtraBold</vt:lpstr>
      <vt:lpstr>맑은 고딕</vt:lpstr>
      <vt:lpstr>Arial</vt:lpstr>
      <vt:lpstr>Calibri</vt:lpstr>
      <vt:lpstr>Calibri Light</vt:lpstr>
      <vt:lpstr>Wingdings</vt:lpstr>
      <vt:lpstr>Office 테마</vt:lpstr>
      <vt:lpstr>프로젝트 개발 계획서 [사원 직무역량평가] [Side Project: Document X ]</vt:lpstr>
      <vt:lpstr>PowerPoint 프레젠테이션</vt:lpstr>
      <vt:lpstr>PowerPoint 프레젠테이션</vt:lpstr>
      <vt:lpstr>1. 계획서 개요</vt:lpstr>
      <vt:lpstr>PowerPoint 프레젠테이션</vt:lpstr>
      <vt:lpstr>2. 개발 목표 및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최우철</dc:creator>
  <cp:lastModifiedBy>고현석</cp:lastModifiedBy>
  <cp:revision>1050</cp:revision>
  <cp:lastPrinted>2015-10-23T01:10:55Z</cp:lastPrinted>
  <dcterms:created xsi:type="dcterms:W3CDTF">2014-01-15T06:03:15Z</dcterms:created>
  <dcterms:modified xsi:type="dcterms:W3CDTF">2021-05-06T09:19:16Z</dcterms:modified>
</cp:coreProperties>
</file>