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90" r:id="rId3"/>
    <p:sldId id="292" r:id="rId4"/>
    <p:sldId id="291" r:id="rId5"/>
    <p:sldId id="294" r:id="rId6"/>
    <p:sldId id="260" r:id="rId7"/>
    <p:sldId id="261" r:id="rId8"/>
    <p:sldId id="262" r:id="rId9"/>
    <p:sldId id="359" r:id="rId10"/>
    <p:sldId id="295" r:id="rId11"/>
    <p:sldId id="331" r:id="rId12"/>
    <p:sldId id="296" r:id="rId13"/>
    <p:sldId id="300" r:id="rId14"/>
    <p:sldId id="266" r:id="rId15"/>
    <p:sldId id="267" r:id="rId16"/>
    <p:sldId id="280" r:id="rId17"/>
    <p:sldId id="334" r:id="rId18"/>
    <p:sldId id="297" r:id="rId19"/>
    <p:sldId id="345" r:id="rId20"/>
    <p:sldId id="315" r:id="rId21"/>
    <p:sldId id="316" r:id="rId22"/>
    <p:sldId id="317" r:id="rId23"/>
    <p:sldId id="332" r:id="rId24"/>
    <p:sldId id="318" r:id="rId25"/>
    <p:sldId id="364" r:id="rId26"/>
    <p:sldId id="333" r:id="rId27"/>
    <p:sldId id="338" r:id="rId28"/>
    <p:sldId id="337" r:id="rId29"/>
    <p:sldId id="336" r:id="rId30"/>
    <p:sldId id="335" r:id="rId31"/>
    <p:sldId id="341" r:id="rId32"/>
    <p:sldId id="365" r:id="rId33"/>
    <p:sldId id="366" r:id="rId34"/>
    <p:sldId id="367" r:id="rId35"/>
    <p:sldId id="357" r:id="rId36"/>
    <p:sldId id="340" r:id="rId37"/>
    <p:sldId id="312" r:id="rId38"/>
    <p:sldId id="346" r:id="rId39"/>
    <p:sldId id="347" r:id="rId40"/>
    <p:sldId id="313" r:id="rId41"/>
    <p:sldId id="321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8" r:id="rId50"/>
    <p:sldId id="355" r:id="rId51"/>
    <p:sldId id="322" r:id="rId52"/>
    <p:sldId id="360" r:id="rId53"/>
    <p:sldId id="361" r:id="rId54"/>
    <p:sldId id="362" r:id="rId55"/>
    <p:sldId id="363" r:id="rId56"/>
    <p:sldId id="324" r:id="rId57"/>
    <p:sldId id="323" r:id="rId58"/>
    <p:sldId id="325" r:id="rId59"/>
    <p:sldId id="326" r:id="rId60"/>
    <p:sldId id="329" r:id="rId61"/>
    <p:sldId id="327" r:id="rId62"/>
    <p:sldId id="328" r:id="rId63"/>
    <p:sldId id="368" r:id="rId64"/>
    <p:sldId id="370" r:id="rId65"/>
    <p:sldId id="371" r:id="rId66"/>
    <p:sldId id="372" r:id="rId67"/>
    <p:sldId id="373" r:id="rId68"/>
    <p:sldId id="356" r:id="rId69"/>
    <p:sldId id="33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0"/>
            <p14:sldId id="292"/>
            <p14:sldId id="291"/>
            <p14:sldId id="294"/>
          </p14:sldIdLst>
        </p14:section>
        <p14:section name="Fundamentals" id="{82DB330A-5097-433E-B2CD-B4512A08BDF3}">
          <p14:sldIdLst>
            <p14:sldId id="260"/>
            <p14:sldId id="261"/>
            <p14:sldId id="262"/>
            <p14:sldId id="359"/>
            <p14:sldId id="295"/>
            <p14:sldId id="331"/>
            <p14:sldId id="296"/>
            <p14:sldId id="300"/>
            <p14:sldId id="266"/>
            <p14:sldId id="267"/>
            <p14:sldId id="280"/>
            <p14:sldId id="334"/>
            <p14:sldId id="297"/>
          </p14:sldIdLst>
        </p14:section>
        <p14:section name="Connecting to ports" id="{B674B8A5-CBBC-4244-9890-57EAF4F3FE2E}">
          <p14:sldIdLst>
            <p14:sldId id="345"/>
            <p14:sldId id="315"/>
            <p14:sldId id="316"/>
            <p14:sldId id="317"/>
            <p14:sldId id="332"/>
            <p14:sldId id="318"/>
            <p14:sldId id="364"/>
            <p14:sldId id="333"/>
            <p14:sldId id="338"/>
            <p14:sldId id="337"/>
            <p14:sldId id="336"/>
            <p14:sldId id="335"/>
            <p14:sldId id="341"/>
            <p14:sldId id="365"/>
            <p14:sldId id="366"/>
            <p14:sldId id="367"/>
            <p14:sldId id="357"/>
          </p14:sldIdLst>
        </p14:section>
        <p14:section name="Options and variables" id="{E7F73A33-E454-45A3-AC9A-846BB5A80712}">
          <p14:sldIdLst>
            <p14:sldId id="340"/>
            <p14:sldId id="312"/>
            <p14:sldId id="346"/>
            <p14:sldId id="347"/>
            <p14:sldId id="313"/>
            <p14:sldId id="321"/>
            <p14:sldId id="348"/>
            <p14:sldId id="349"/>
            <p14:sldId id="350"/>
            <p14:sldId id="351"/>
            <p14:sldId id="352"/>
            <p14:sldId id="353"/>
            <p14:sldId id="354"/>
            <p14:sldId id="358"/>
          </p14:sldIdLst>
        </p14:section>
        <p14:section name="Compound steps" id="{7BF6AD01-5BC7-425F-958A-5DAF0C449A1B}">
          <p14:sldIdLst>
            <p14:sldId id="355"/>
            <p14:sldId id="322"/>
            <p14:sldId id="360"/>
            <p14:sldId id="361"/>
            <p14:sldId id="362"/>
            <p14:sldId id="363"/>
            <p14:sldId id="324"/>
            <p14:sldId id="323"/>
            <p14:sldId id="325"/>
            <p14:sldId id="326"/>
            <p14:sldId id="329"/>
            <p14:sldId id="327"/>
            <p14:sldId id="328"/>
            <p14:sldId id="368"/>
            <p14:sldId id="370"/>
            <p14:sldId id="371"/>
            <p14:sldId id="372"/>
            <p14:sldId id="373"/>
          </p14:sldIdLst>
        </p14:section>
        <p14:section name="Finish" id="{193BEA4A-F351-419B-B2C0-399BC03DC4F8}">
          <p14:sldIdLst>
            <p14:sldId id="356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83686" autoAdjust="0"/>
  </p:normalViewPr>
  <p:slideViewPr>
    <p:cSldViewPr snapToGrid="0">
      <p:cViewPr varScale="1">
        <p:scale>
          <a:sx n="91" d="100"/>
          <a:sy n="91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13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441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4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33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51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16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03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4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092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7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31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886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61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644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7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385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62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2310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994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376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166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68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.xatapul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1-xpr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ourceforge.net/projects/morganaxproc-iiis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xproc.org/master/head/steps/#c.identity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s://xpr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@xatapult.nl" TargetMode="External"/><Relationship Id="rId5" Type="http://schemas.openxmlformats.org/officeDocument/2006/relationships/hyperlink" Target="https://xmlpress.net/publications/xproc-3-0/" TargetMode="External"/><Relationship Id="rId4" Type="http://schemas.openxmlformats.org/officeDocument/2006/relationships/hyperlink" Target="https://xmlcalabash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4 and 5, 2021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chemeClr val="tx1"/>
                </a:solidFill>
              </a:rPr>
              <a:t>options: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3671560" y="4890564"/>
            <a:ext cx="8235959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Have a look ate the step specification: http://spec.xproc.org/master/head/steps/#c.add-attribute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/>
              <a:t>File handling, OS, </a:t>
            </a:r>
            <a:r>
              <a:rPr lang="nl-NL" dirty="0" err="1"/>
              <a:t>validation</a:t>
            </a:r>
            <a:r>
              <a:rPr lang="nl-NL" dirty="0"/>
              <a:t>, etc.</a:t>
            </a:r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There are over 45 standard steps!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0454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85993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to the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673157" y="2267988"/>
            <a:ext cx="987681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4620230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8911713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1778817" y="164793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CD03EE1-7C62-4569-A367-ECF39807774D}"/>
              </a:ext>
            </a:extLst>
          </p:cNvPr>
          <p:cNvSpPr/>
          <p:nvPr/>
        </p:nvSpPr>
        <p:spPr>
          <a:xfrm>
            <a:off x="6096000" y="2635355"/>
            <a:ext cx="1885440" cy="430424"/>
          </a:xfrm>
          <a:prstGeom prst="wedgeRoundRectCallout">
            <a:avLst>
              <a:gd name="adj1" fmla="val -89396"/>
              <a:gd name="adj2" fmla="val 70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 declaration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6BD0DB-09D1-48D9-8080-0B1BA6BA36A0}"/>
              </a:ext>
            </a:extLst>
          </p:cNvPr>
          <p:cNvSpPr/>
          <p:nvPr/>
        </p:nvSpPr>
        <p:spPr>
          <a:xfrm>
            <a:off x="6226420" y="3550656"/>
            <a:ext cx="2069371" cy="430424"/>
          </a:xfrm>
          <a:prstGeom prst="wedgeRoundRectCallout">
            <a:avLst>
              <a:gd name="adj1" fmla="val -87716"/>
              <a:gd name="adj2" fmla="val 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 declaration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063F5B7-91AD-48F2-ADE6-9BCF25FA7C29}"/>
              </a:ext>
            </a:extLst>
          </p:cNvPr>
          <p:cNvSpPr/>
          <p:nvPr/>
        </p:nvSpPr>
        <p:spPr>
          <a:xfrm>
            <a:off x="9225713" y="3428888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ADB525-6CA0-4FDB-B0DC-D7D863D2BF6C}"/>
              </a:ext>
            </a:extLst>
          </p:cNvPr>
          <p:cNvSpPr/>
          <p:nvPr/>
        </p:nvSpPr>
        <p:spPr>
          <a:xfrm>
            <a:off x="7129151" y="5954846"/>
            <a:ext cx="2333279" cy="731170"/>
          </a:xfrm>
          <a:prstGeom prst="wedgeRoundRectCallout">
            <a:avLst>
              <a:gd name="adj1" fmla="val -90432"/>
              <a:gd name="adj2" fmla="val -16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1DAA640-8C36-424D-9664-56FDAFED69F9}"/>
              </a:ext>
            </a:extLst>
          </p:cNvPr>
          <p:cNvSpPr/>
          <p:nvPr/>
        </p:nvSpPr>
        <p:spPr>
          <a:xfrm>
            <a:off x="180527" y="3760936"/>
            <a:ext cx="1344390" cy="430424"/>
          </a:xfrm>
          <a:prstGeom prst="wedgeRoundRectCallout">
            <a:avLst>
              <a:gd name="adj1" fmla="val 79556"/>
              <a:gd name="adj2" fmla="val 167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 step invocation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Try it out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6393820" y="4599922"/>
            <a:ext cx="4316514" cy="1692506"/>
          </a:xfrm>
          <a:prstGeom prst="wedgeEllipseCallout">
            <a:avLst>
              <a:gd name="adj1" fmla="val 70718"/>
              <a:gd name="adj2" fmla="val 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Whow</a:t>
            </a:r>
            <a:r>
              <a:rPr lang="en-US" b="1" dirty="0"/>
              <a:t>, that’s a boring thing to do! I encourage you to experiment a bit …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4464790" y="278585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6319456" y="2987187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3952814" y="1690144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4049874" y="4394210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6317523" y="354554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961686" y="2034547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3239750" y="1428805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2979774" y="3865934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62275" y="4613500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all ports are created equal…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5068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325763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444C2-F94C-4171-A57A-A67BC06818B6}"/>
              </a:ext>
            </a:extLst>
          </p:cNvPr>
          <p:cNvSpPr txBox="1"/>
          <p:nvPr/>
        </p:nvSpPr>
        <p:spPr>
          <a:xfrm>
            <a:off x="8046036" y="541690"/>
            <a:ext cx="351652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Explosie: 8 punten 5">
            <a:extLst>
              <a:ext uri="{FF2B5EF4-FFF2-40B4-BE49-F238E27FC236}">
                <a16:creationId xmlns:a16="http://schemas.microsoft.com/office/drawing/2014/main" id="{F57E9471-DBCB-4498-9432-E12CAA926FCC}"/>
              </a:ext>
            </a:extLst>
          </p:cNvPr>
          <p:cNvSpPr/>
          <p:nvPr/>
        </p:nvSpPr>
        <p:spPr>
          <a:xfrm>
            <a:off x="8159090" y="1382590"/>
            <a:ext cx="1733944" cy="1412901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342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8" y="809401"/>
            <a:ext cx="5279174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a step has only a single input or output port, they’re primary by default. But you can set the primary status </a:t>
            </a:r>
            <a:r>
              <a:rPr lang="en-US" sz="1400" b="1" i="1" dirty="0"/>
              <a:t>explicitly</a:t>
            </a:r>
            <a:r>
              <a:rPr lang="en-US" sz="1400" b="1" dirty="0"/>
              <a:t> using a primary=“true/false” attribute here.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643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adds another attribute to the root element (or somewhere else).</a:t>
            </a:r>
          </a:p>
          <a:p>
            <a:endParaRPr lang="en-GB" dirty="0"/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9241276" y="5636319"/>
            <a:ext cx="1469057" cy="656108"/>
          </a:xfrm>
          <a:prstGeom prst="wedgeEllipseCallout">
            <a:avLst>
              <a:gd name="adj1" fmla="val 109784"/>
              <a:gd name="adj2" fmla="val 9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Easy….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Solution: Add a second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22858" y="1903564"/>
            <a:ext cx="1086875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&lt;p:declare-step xmlns:p="http://www.w3.org/ns/xproc" version="3.0"&gt;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&lt;p:input port="source"/&gt;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&lt;p:output port="result"/&gt;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attribute-name="timestamp"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attribute-value="{current-dateTime()}"/&gt;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attribute-name="enabled"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attribute-value="true"/&gt;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&lt;/p:declare-step&gt;</a:t>
            </a:r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explicit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849"/>
            <a:ext cx="4010585" cy="34866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2451369" y="445616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26996" y="2062264"/>
            <a:ext cx="476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1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224793"/>
            <a:ext cx="10515600" cy="4647501"/>
          </a:xfrm>
        </p:spPr>
        <p:txBody>
          <a:bodyPr>
            <a:normAutofit/>
          </a:bodyPr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around since 2010 (two processor implementations to run your pipelines)</a:t>
            </a:r>
          </a:p>
          <a:p>
            <a:r>
              <a:rPr lang="en-US" dirty="0"/>
              <a:t>Specification of 3.0 in "last call" status</a:t>
            </a:r>
          </a:p>
          <a:p>
            <a:r>
              <a:rPr lang="en-US" dirty="0"/>
              <a:t>One working processor (</a:t>
            </a:r>
            <a:r>
              <a:rPr lang="en-US" dirty="0" err="1"/>
              <a:t>MorganaXProc-IIIse</a:t>
            </a:r>
            <a:r>
              <a:rPr lang="en-US" dirty="0"/>
              <a:t>)</a:t>
            </a:r>
          </a:p>
          <a:p>
            <a:r>
              <a:rPr lang="en-US" dirty="0"/>
              <a:t>One under way (XML Calabash 3), almost there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996136" y="5376841"/>
            <a:ext cx="3097687" cy="951978"/>
          </a:xfrm>
          <a:prstGeom prst="wedgeEllipseCallout">
            <a:avLst>
              <a:gd name="adj1" fmla="val 65165"/>
              <a:gd name="adj2" fmla="val 8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is </a:t>
            </a:r>
            <a:r>
              <a:rPr lang="en-US" dirty="0" err="1"/>
              <a:t>Kanava</a:t>
            </a:r>
            <a:r>
              <a:rPr lang="en-US" dirty="0"/>
              <a:t>. I'm </a:t>
            </a:r>
            <a:r>
              <a:rPr lang="en-US" dirty="0" err="1"/>
              <a:t>XProc's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58544" y="3025616"/>
            <a:ext cx="599789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(inline XML document)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7329590" y="3264215"/>
            <a:ext cx="2665651" cy="673959"/>
          </a:xfrm>
          <a:prstGeom prst="wedgeRoundRectCallout">
            <a:avLst>
              <a:gd name="adj1" fmla="val -128826"/>
              <a:gd name="adj2" fmla="val 58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use expressions between curly braces {…} in your inline document</a:t>
            </a:r>
            <a:endParaRPr lang="en-NL" sz="1400" b="1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Expressions between curly braces are called TVTs (Text-Value-Templates and AVTs (Attribute-Value-Templates)</a:t>
            </a:r>
            <a:endParaRPr lang="en-NL" sz="16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603896" y="1816771"/>
            <a:ext cx="2665651" cy="673959"/>
          </a:xfrm>
          <a:prstGeom prst="wedgeRoundRectCallout">
            <a:avLst>
              <a:gd name="adj1" fmla="val -104011"/>
              <a:gd name="adj2" fmla="val 225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Explicitly connect something to a port using p:with-input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inline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a </a:t>
            </a:r>
            <a:br>
              <a:rPr lang="en-GB" dirty="0"/>
            </a:br>
            <a:r>
              <a:rPr lang="en-GB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&lt;location&gt;Amsterdam 2021&lt;/location&gt;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element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inline document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pPr lvl="1"/>
            <a:r>
              <a:rPr lang="en-GB" dirty="0"/>
              <a:t>Connect the inline document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GB" dirty="0"/>
              <a:t> port using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55386" y="4371803"/>
            <a:ext cx="2550954" cy="1019749"/>
          </a:xfrm>
          <a:prstGeom prst="wedgeEllipseCallout">
            <a:avLst>
              <a:gd name="adj1" fmla="val 49317"/>
              <a:gd name="adj2" fmla="val 16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Now you’re on your own writing XProc, scary…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1636760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 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13148" y="1867498"/>
            <a:ext cx="1040777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20929"/>
              <a:gd name="adj2" fmla="val -12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</a:t>
            </a:r>
            <a:r>
              <a:rPr lang="en-US" sz="1400" b="1" dirty="0" err="1"/>
              <a:t>href</a:t>
            </a:r>
            <a:r>
              <a:rPr lang="en-US" sz="1400" b="1" dirty="0"/>
              <a:t> attribute is an AVT: You can use expressions between curly braces {…} inside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no means to add the current year now, like we did in the last exercise…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</a:t>
            </a:r>
            <a:r>
              <a:rPr lang="en-GB" dirty="0" err="1"/>
              <a:t>href</a:t>
            </a:r>
            <a:r>
              <a:rPr lang="en-GB" dirty="0"/>
              <a:t> attribute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83056" y="1690062"/>
            <a:ext cx="110070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0" y="409126"/>
            <a:ext cx="11553217" cy="978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another port to our step and connect p:insert to it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(our step)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extra|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source and result port are primary, the extra port is not…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796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additional input port to our step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9817" y="2252792"/>
            <a:ext cx="114907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280202" y="1307413"/>
            <a:ext cx="3237331" cy="673959"/>
          </a:xfrm>
          <a:prstGeom prst="wedgeRoundRectCallout">
            <a:avLst>
              <a:gd name="adj1" fmla="val -69973"/>
              <a:gd name="adj2" fmla="val 18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 have more than two ports now: make explicit which ones are primary and which ones are not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1461D8-59B0-447F-A39A-2A1E63898D8D}"/>
              </a:ext>
            </a:extLst>
          </p:cNvPr>
          <p:cNvSpPr/>
          <p:nvPr/>
        </p:nvSpPr>
        <p:spPr>
          <a:xfrm>
            <a:off x="3990321" y="5386534"/>
            <a:ext cx="3237331" cy="673959"/>
          </a:xfrm>
          <a:prstGeom prst="wedgeRoundRectCallout">
            <a:avLst>
              <a:gd name="adj1" fmla="val -122257"/>
              <a:gd name="adj2" fmla="val -22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another input port to our step using &lt;</a:t>
            </a:r>
            <a:r>
              <a:rPr lang="en-US" sz="1400" b="1" dirty="0" err="1"/>
              <a:t>p:input</a:t>
            </a:r>
            <a:r>
              <a:rPr lang="en-US" sz="1400" b="1" dirty="0"/>
              <a:t>&gt;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3647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another port in the same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3332" y="2070717"/>
            <a:ext cx="11490784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493937" y="1277515"/>
            <a:ext cx="2362114" cy="428068"/>
          </a:xfrm>
          <a:prstGeom prst="wedgeRoundRectCallout">
            <a:avLst>
              <a:gd name="adj1" fmla="val -136367"/>
              <a:gd name="adj2" fmla="val 237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the step/pipeline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BF47A27-4B36-4236-9382-4F8C5736E5D9}"/>
              </a:ext>
            </a:extLst>
          </p:cNvPr>
          <p:cNvSpPr/>
          <p:nvPr/>
        </p:nvSpPr>
        <p:spPr>
          <a:xfrm>
            <a:off x="8977095" y="3203643"/>
            <a:ext cx="2436692" cy="653425"/>
          </a:xfrm>
          <a:prstGeom prst="wedgeRoundRectCallout">
            <a:avLst>
              <a:gd name="adj1" fmla="val -107357"/>
              <a:gd name="adj2" fmla="val 20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pipe attribute with "</a:t>
            </a:r>
            <a:r>
              <a:rPr lang="en-US" sz="1400" dirty="0" err="1"/>
              <a:t>portname@stepname</a:t>
            </a:r>
            <a:r>
              <a:rPr lang="en-US" sz="1400" dirty="0"/>
              <a:t>"</a:t>
            </a:r>
            <a:endParaRPr lang="en-NL" sz="1400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F5E78D6D-7859-482B-A564-8D4C4F385685}"/>
              </a:ext>
            </a:extLst>
          </p:cNvPr>
          <p:cNvSpPr/>
          <p:nvPr/>
        </p:nvSpPr>
        <p:spPr>
          <a:xfrm flipH="1">
            <a:off x="7127131" y="3956958"/>
            <a:ext cx="518808" cy="10754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Author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exercises/05-connect-internal/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r>
              <a:rPr lang="en-GB" dirty="0"/>
              <a:t>Change this pipeline so it now inserts its primary input document in itself,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1D9A6B-B62E-4D3D-A642-CF4D945E48E6}"/>
              </a:ext>
            </a:extLst>
          </p:cNvPr>
          <p:cNvSpPr/>
          <p:nvPr/>
        </p:nvSpPr>
        <p:spPr>
          <a:xfrm>
            <a:off x="8904051" y="4995534"/>
            <a:ext cx="3179576" cy="978174"/>
          </a:xfrm>
          <a:prstGeom prst="wedgeEllipseCallout">
            <a:avLst>
              <a:gd name="adj1" fmla="val 35437"/>
              <a:gd name="adj2" fmla="val 1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very useful but nonetheless insightful</a:t>
            </a:r>
            <a:endParaRPr lang="en-N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3542989" y="4468958"/>
            <a:ext cx="49265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11200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970281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9181432" y="3092020"/>
            <a:ext cx="2632954" cy="673959"/>
          </a:xfrm>
          <a:prstGeom prst="wedgeRoundRectCallout">
            <a:avLst>
              <a:gd name="adj1" fmla="val -113076"/>
              <a:gd name="adj2" fmla="val 24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Re-read the document from the step's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5971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DA560-1BBD-4AA3-BD9E-21F45E662D65}"/>
              </a:ext>
            </a:extLst>
          </p:cNvPr>
          <p:cNvSpPr/>
          <p:nvPr/>
        </p:nvSpPr>
        <p:spPr>
          <a:xfrm>
            <a:off x="4211053" y="2360570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document</a:t>
            </a:r>
          </a:p>
          <a:p>
            <a:pPr algn="ctr"/>
            <a:r>
              <a:rPr lang="en-US" sz="1600" dirty="0"/>
              <a:t>(add-attribute)</a:t>
            </a:r>
            <a:endParaRPr lang="en-GB" sz="1600" dirty="0"/>
          </a:p>
        </p:txBody>
      </p:sp>
      <p:sp>
        <p:nvSpPr>
          <p:cNvPr id="10" name="Pijl: rechts 40">
            <a:extLst>
              <a:ext uri="{FF2B5EF4-FFF2-40B4-BE49-F238E27FC236}">
                <a16:creationId xmlns:a16="http://schemas.microsoft.com/office/drawing/2014/main" id="{BE2AC9D3-8355-401F-9136-484DE0F22B80}"/>
              </a:ext>
            </a:extLst>
          </p:cNvPr>
          <p:cNvSpPr/>
          <p:nvPr/>
        </p:nvSpPr>
        <p:spPr>
          <a:xfrm>
            <a:off x="904068" y="5117715"/>
            <a:ext cx="1407385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Pijl: rechts 41">
            <a:extLst>
              <a:ext uri="{FF2B5EF4-FFF2-40B4-BE49-F238E27FC236}">
                <a16:creationId xmlns:a16="http://schemas.microsoft.com/office/drawing/2014/main" id="{777BCDD2-D123-4074-A7FE-BE947D4BA931}"/>
              </a:ext>
            </a:extLst>
          </p:cNvPr>
          <p:cNvSpPr/>
          <p:nvPr/>
        </p:nvSpPr>
        <p:spPr>
          <a:xfrm>
            <a:off x="904068" y="234661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12" name="Pijl: rechts 42">
            <a:extLst>
              <a:ext uri="{FF2B5EF4-FFF2-40B4-BE49-F238E27FC236}">
                <a16:creationId xmlns:a16="http://schemas.microsoft.com/office/drawing/2014/main" id="{B421BF62-F874-4CC1-8CA0-E1D8363B611F}"/>
              </a:ext>
            </a:extLst>
          </p:cNvPr>
          <p:cNvSpPr/>
          <p:nvPr/>
        </p:nvSpPr>
        <p:spPr>
          <a:xfrm>
            <a:off x="2311456" y="2396079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06B01-F523-4B4A-BA3B-E41C57B48389}"/>
              </a:ext>
            </a:extLst>
          </p:cNvPr>
          <p:cNvSpPr/>
          <p:nvPr/>
        </p:nvSpPr>
        <p:spPr>
          <a:xfrm>
            <a:off x="4211052" y="5117715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changed document</a:t>
            </a:r>
            <a:endParaRPr lang="en-GB" sz="1600" dirty="0"/>
          </a:p>
        </p:txBody>
      </p:sp>
      <p:sp>
        <p:nvSpPr>
          <p:cNvPr id="17" name="Pijl: rechts 42">
            <a:extLst>
              <a:ext uri="{FF2B5EF4-FFF2-40B4-BE49-F238E27FC236}">
                <a16:creationId xmlns:a16="http://schemas.microsoft.com/office/drawing/2014/main" id="{2C8BE42F-AFE7-4C48-8C25-7287477F207F}"/>
              </a:ext>
            </a:extLst>
          </p:cNvPr>
          <p:cNvSpPr/>
          <p:nvPr/>
        </p:nvSpPr>
        <p:spPr>
          <a:xfrm>
            <a:off x="2311456" y="5119601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8" name="Pijl: rechts 42">
            <a:extLst>
              <a:ext uri="{FF2B5EF4-FFF2-40B4-BE49-F238E27FC236}">
                <a16:creationId xmlns:a16="http://schemas.microsoft.com/office/drawing/2014/main" id="{3AE71B64-E1D7-4429-81C4-A7DE7AC39D05}"/>
              </a:ext>
            </a:extLst>
          </p:cNvPr>
          <p:cNvSpPr/>
          <p:nvPr/>
        </p:nvSpPr>
        <p:spPr>
          <a:xfrm rot="5400000">
            <a:off x="4768819" y="3118257"/>
            <a:ext cx="1027370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jl: rechts 42">
            <a:extLst>
              <a:ext uri="{FF2B5EF4-FFF2-40B4-BE49-F238E27FC236}">
                <a16:creationId xmlns:a16="http://schemas.microsoft.com/office/drawing/2014/main" id="{42621ECF-5505-47B5-B999-1B0076171178}"/>
              </a:ext>
            </a:extLst>
          </p:cNvPr>
          <p:cNvSpPr/>
          <p:nvPr/>
        </p:nvSpPr>
        <p:spPr>
          <a:xfrm rot="5400000">
            <a:off x="4608204" y="4290904"/>
            <a:ext cx="134859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1" name="Pijl: rechts 42">
            <a:extLst>
              <a:ext uri="{FF2B5EF4-FFF2-40B4-BE49-F238E27FC236}">
                <a16:creationId xmlns:a16="http://schemas.microsoft.com/office/drawing/2014/main" id="{15D78DEE-66A7-40B8-BFFD-77D187D18604}"/>
              </a:ext>
            </a:extLst>
          </p:cNvPr>
          <p:cNvSpPr/>
          <p:nvPr/>
        </p:nvSpPr>
        <p:spPr>
          <a:xfrm>
            <a:off x="6276109" y="5117714"/>
            <a:ext cx="164636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Pijl: rechts 42">
            <a:extLst>
              <a:ext uri="{FF2B5EF4-FFF2-40B4-BE49-F238E27FC236}">
                <a16:creationId xmlns:a16="http://schemas.microsoft.com/office/drawing/2014/main" id="{B9F4B81D-A186-44DE-96E4-7BE4F3CDD4D4}"/>
              </a:ext>
            </a:extLst>
          </p:cNvPr>
          <p:cNvSpPr/>
          <p:nvPr/>
        </p:nvSpPr>
        <p:spPr>
          <a:xfrm>
            <a:off x="7922473" y="5117713"/>
            <a:ext cx="1568522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8A2D30-6F52-4F2D-B439-B9B63BE18F85}"/>
              </a:ext>
            </a:extLst>
          </p:cNvPr>
          <p:cNvSpPr/>
          <p:nvPr/>
        </p:nvSpPr>
        <p:spPr>
          <a:xfrm>
            <a:off x="1895114" y="1510736"/>
            <a:ext cx="6355268" cy="47276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Our pipeline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2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2689643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exercises/05b-connect-internal/</a:t>
            </a:r>
          </a:p>
          <a:p>
            <a:r>
              <a:rPr lang="en-GB" dirty="0"/>
              <a:t>Change this pipeline so the extra document is changed first before the insert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5BC18-056D-4E4B-8E2B-E13FF23D4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091" y="3798723"/>
            <a:ext cx="4799301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0" y="-29112"/>
            <a:ext cx="11617960" cy="860848"/>
          </a:xfrm>
        </p:spPr>
        <p:txBody>
          <a:bodyPr>
            <a:noAutofit/>
          </a:bodyPr>
          <a:lstStyle/>
          <a:p>
            <a:r>
              <a:rPr lang="en-US" sz="3200" b="1" dirty="0"/>
              <a:t>Change a document and insert it into the primary document - solution</a:t>
            </a:r>
            <a:endParaRPr lang="en-NL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31617" y="831736"/>
            <a:ext cx="11925223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-name="extra"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name="change-extra-document"&gt;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result@change-extra-document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Pijl: gekromd rechts 2">
            <a:extLst>
              <a:ext uri="{FF2B5EF4-FFF2-40B4-BE49-F238E27FC236}">
                <a16:creationId xmlns:a16="http://schemas.microsoft.com/office/drawing/2014/main" id="{E4553805-B455-490F-AA25-2AC498D246D6}"/>
              </a:ext>
            </a:extLst>
          </p:cNvPr>
          <p:cNvSpPr/>
          <p:nvPr/>
        </p:nvSpPr>
        <p:spPr>
          <a:xfrm flipH="1">
            <a:off x="5944139" y="2319987"/>
            <a:ext cx="685675" cy="1236013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Pijl: gekromd rechts 2">
            <a:extLst>
              <a:ext uri="{FF2B5EF4-FFF2-40B4-BE49-F238E27FC236}">
                <a16:creationId xmlns:a16="http://schemas.microsoft.com/office/drawing/2014/main" id="{5B5356A4-5E83-4D98-971D-35D2A863233F}"/>
              </a:ext>
            </a:extLst>
          </p:cNvPr>
          <p:cNvSpPr/>
          <p:nvPr/>
        </p:nvSpPr>
        <p:spPr>
          <a:xfrm flipH="1">
            <a:off x="8488009" y="1473201"/>
            <a:ext cx="685675" cy="3251199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Pijl: gekromd rechts 2">
            <a:extLst>
              <a:ext uri="{FF2B5EF4-FFF2-40B4-BE49-F238E27FC236}">
                <a16:creationId xmlns:a16="http://schemas.microsoft.com/office/drawing/2014/main" id="{2EEBFA39-CB87-4BF0-9B28-B40D25372BDA}"/>
              </a:ext>
            </a:extLst>
          </p:cNvPr>
          <p:cNvSpPr/>
          <p:nvPr/>
        </p:nvSpPr>
        <p:spPr>
          <a:xfrm flipH="1">
            <a:off x="6873235" y="3630197"/>
            <a:ext cx="685675" cy="1442546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F1E9876-7195-4EFE-9A15-DF4F292EFC3C}"/>
              </a:ext>
            </a:extLst>
          </p:cNvPr>
          <p:cNvSpPr/>
          <p:nvPr/>
        </p:nvSpPr>
        <p:spPr>
          <a:xfrm>
            <a:off x="9210423" y="1754056"/>
            <a:ext cx="2818497" cy="673959"/>
          </a:xfrm>
          <a:prstGeom prst="wedgeRoundRectCallout">
            <a:avLst>
              <a:gd name="adj1" fmla="val -49326"/>
              <a:gd name="adj2" fmla="val 95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 connection because p:insert is no longer the first step!</a:t>
            </a:r>
            <a:endParaRPr lang="en-NL" sz="1400" b="1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DB8835CA-B45E-4DA6-8DD0-A984E8D053C6}"/>
              </a:ext>
            </a:extLst>
          </p:cNvPr>
          <p:cNvSpPr/>
          <p:nvPr/>
        </p:nvSpPr>
        <p:spPr>
          <a:xfrm rot="10800000" flipH="1">
            <a:off x="230345" y="1691666"/>
            <a:ext cx="685675" cy="3728668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24" y="1094788"/>
            <a:ext cx="2814805" cy="24470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881751" y="342900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2741281" y="1261454"/>
            <a:ext cx="90741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XML inside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Name the steps you want to read from and use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377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4734128" y="2162134"/>
            <a:ext cx="626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  <a:endParaRPr lang="en-GB" sz="3200" dirty="0"/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1556922"/>
            <a:ext cx="3422515" cy="1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4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1"/>
            <a:ext cx="10515600" cy="1128656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689675" y="2671592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126418" y="1930273"/>
            <a:ext cx="2101911" cy="673959"/>
          </a:xfrm>
          <a:prstGeom prst="wedgeRoundRectCallout">
            <a:avLst>
              <a:gd name="adj1" fmla="val 45845"/>
              <a:gd name="adj2" fmla="val 24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option in the prolog of your step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55026" y="5739874"/>
            <a:ext cx="2101911" cy="673959"/>
          </a:xfrm>
          <a:prstGeom prst="wedgeRoundRectCallout">
            <a:avLst>
              <a:gd name="adj1" fmla="val -26384"/>
              <a:gd name="adj2" fmla="val -17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option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487867" y="4790904"/>
            <a:ext cx="3420864" cy="1490134"/>
          </a:xfrm>
          <a:prstGeom prst="wedgeEllipseCallout">
            <a:avLst>
              <a:gd name="adj1" fmla="val 41557"/>
              <a:gd name="adj2" fmla="val 6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You can make an option required, set a datatype, supply a default, etc.</a:t>
            </a:r>
            <a:endParaRPr lang="en-NL" sz="16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CE8EBD6-5E12-456C-B620-E7AE09131856}"/>
              </a:ext>
            </a:extLst>
          </p:cNvPr>
          <p:cNvSpPr/>
          <p:nvPr/>
        </p:nvSpPr>
        <p:spPr>
          <a:xfrm>
            <a:off x="4652189" y="1862913"/>
            <a:ext cx="2630585" cy="673959"/>
          </a:xfrm>
          <a:prstGeom prst="wedgeRoundRectCallout">
            <a:avLst>
              <a:gd name="adj1" fmla="val -1361"/>
              <a:gd name="adj2" fmla="val 256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Optionally add a default value</a:t>
            </a:r>
          </a:p>
          <a:p>
            <a:pPr algn="ctr"/>
            <a:r>
              <a:rPr lang="en-US" sz="1400" b="1" dirty="0"/>
              <a:t>(XPath expression!)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options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exercises/06-add-option/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option:username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(your-name)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Change this pipeline so the </a:t>
            </a:r>
            <a:r>
              <a:rPr lang="en-GB" sz="2400" i="1" dirty="0"/>
              <a:t>name</a:t>
            </a:r>
            <a:r>
              <a:rPr lang="en-GB" sz="2400" dirty="0"/>
              <a:t> of the </a:t>
            </a:r>
            <a:r>
              <a:rPr lang="en-GB" dirty="0"/>
              <a:t>username</a:t>
            </a:r>
            <a:r>
              <a:rPr lang="en-GB" sz="2400" dirty="0"/>
              <a:t> attribute can be changed also, using an option called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select="'username'"/&gt;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-name="{$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623982" y="5505189"/>
            <a:ext cx="7563971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successful example of large-scale application of XProc (1.0) pipelines: </a:t>
            </a:r>
          </a:p>
          <a:p>
            <a:pPr algn="ctr"/>
            <a:r>
              <a:rPr lang="en-US" sz="1600" b="1" dirty="0"/>
              <a:t>https://www.le-tex.de/en/transpect.html</a:t>
            </a:r>
            <a:endParaRPr lang="en-NL" sz="1600" b="1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41531"/>
              <a:gd name="adj2" fmla="val 13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variable anywhere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9631934" y="2460151"/>
            <a:ext cx="2101911" cy="673959"/>
          </a:xfrm>
          <a:prstGeom prst="wedgeRoundRectCallout">
            <a:avLst>
              <a:gd name="adj1" fmla="val -21298"/>
              <a:gd name="adj2" fmla="val 160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variable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Variables can be of </a:t>
            </a:r>
            <a:r>
              <a:rPr lang="en-US" sz="1600" b="1" i="1" dirty="0"/>
              <a:t>any</a:t>
            </a:r>
            <a:r>
              <a:rPr lang="en-US" sz="1600" b="1" dirty="0"/>
              <a:t> datatype, just like in XSLT or XQuery</a:t>
            </a:r>
            <a:endParaRPr lang="en-NL" sz="1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77422" y="3125495"/>
            <a:ext cx="4497442" cy="783390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11324733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values from the documents flowing through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529310" y="2143745"/>
            <a:ext cx="3033209" cy="673959"/>
          </a:xfrm>
          <a:prstGeom prst="wedgeRoundRectCallout">
            <a:avLst>
              <a:gd name="adj1" fmla="val -64840"/>
              <a:gd name="adj2" fmla="val 18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values from the </a:t>
            </a:r>
            <a:r>
              <a:rPr lang="en-US" sz="1600" b="1" dirty="0"/>
              <a:t>document</a:t>
            </a:r>
            <a:r>
              <a:rPr lang="en-US" sz="1400" b="1" dirty="0"/>
              <a:t> flowing through!</a:t>
            </a:r>
            <a:endParaRPr lang="en-NL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008518" y="1831440"/>
            <a:ext cx="48095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a variable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exercises/07-use-variable/</a:t>
            </a:r>
          </a:p>
          <a:p>
            <a:r>
              <a:rPr lang="en-GB" dirty="0"/>
              <a:t>Add a variable that catches the value of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name="…" select="…"/&gt;</a:t>
            </a:r>
          </a:p>
          <a:p>
            <a:r>
              <a:rPr lang="en-GB" dirty="0"/>
              <a:t>Add this value as an attribute to the root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a variable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name="presenter" select="//presenter[1]"/&gt;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="{$presenter}"/&gt;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C544AC0-25BA-4481-8958-B6D2EF169DAA}"/>
              </a:ext>
            </a:extLst>
          </p:cNvPr>
          <p:cNvSpPr/>
          <p:nvPr/>
        </p:nvSpPr>
        <p:spPr>
          <a:xfrm>
            <a:off x="7169359" y="2039111"/>
            <a:ext cx="2668547" cy="673959"/>
          </a:xfrm>
          <a:prstGeom prst="wedgeRoundRectCallout">
            <a:avLst>
              <a:gd name="adj1" fmla="val -109001"/>
              <a:gd name="adj2" fmla="val 11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some value from the document flowing through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BE61F-F4C7-46B3-B16C-B8241AF22F90}"/>
              </a:ext>
            </a:extLst>
          </p:cNvPr>
          <p:cNvSpPr/>
          <p:nvPr/>
        </p:nvSpPr>
        <p:spPr>
          <a:xfrm>
            <a:off x="5340328" y="5487783"/>
            <a:ext cx="2101911" cy="673959"/>
          </a:xfrm>
          <a:prstGeom prst="wedgeRoundRectCallout">
            <a:avLst>
              <a:gd name="adj1" fmla="val -91519"/>
              <a:gd name="adj2" fmla="val -22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558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B19-374B-42BD-95A2-AB009EA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option?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ADDB-BFA5-4660-A9AC-AD91942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11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attribute on a step's invocation: </a:t>
            </a:r>
            <a:br>
              <a:rPr lang="en-US" dirty="0"/>
            </a:b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match="…" …/&gt;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Works for data types that can be cast from a string (strings, booleans, integers doubles, etc.)</a:t>
            </a:r>
          </a:p>
          <a:p>
            <a:pPr lvl="1"/>
            <a:r>
              <a:rPr lang="en-US" dirty="0"/>
              <a:t>If the option's data type is a </a:t>
            </a:r>
            <a:r>
              <a:rPr lang="en-US" i="1" dirty="0"/>
              <a:t>map</a:t>
            </a:r>
            <a:r>
              <a:rPr lang="en-US" dirty="0"/>
              <a:t> you can use a map constructor:</a:t>
            </a:r>
            <a:br>
              <a:rPr lang="en-US" dirty="0"/>
            </a:b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'par1':'value-for-par1' }"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child element… but be careful!</a:t>
            </a:r>
            <a:br>
              <a:rPr lang="en-US" dirty="0"/>
            </a:br>
            <a:br>
              <a:rPr lang="en-US" dirty="0"/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3074" name="Picture 2" descr="Exclamation mark - Wikipedia">
            <a:extLst>
              <a:ext uri="{FF2B5EF4-FFF2-40B4-BE49-F238E27FC236}">
                <a16:creationId xmlns:a16="http://schemas.microsoft.com/office/drawing/2014/main" id="{06CFE7E3-2745-4C0A-AAB6-7F9CF91E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29" y="4915813"/>
            <a:ext cx="2095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26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807-797E-418D-97C7-C2EF2A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45670"/>
            <a:ext cx="10515600" cy="834620"/>
          </a:xfrm>
        </p:spPr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p:with-option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2E7BC-6048-4F6E-B206-C7E585EBA97B}"/>
              </a:ext>
            </a:extLst>
          </p:cNvPr>
          <p:cNvSpPr txBox="1"/>
          <p:nvPr/>
        </p:nvSpPr>
        <p:spPr>
          <a:xfrm>
            <a:off x="199205" y="1231374"/>
            <a:ext cx="1153464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-name="x"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="{1 + 2}"/&gt;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4D78-DC67-4E7F-A819-724D2EDF2255}"/>
              </a:ext>
            </a:extLst>
          </p:cNvPr>
          <p:cNvSpPr txBox="1"/>
          <p:nvPr/>
        </p:nvSpPr>
        <p:spPr>
          <a:xfrm>
            <a:off x="377757" y="3722345"/>
            <a:ext cx="106128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select="'x'"/&gt;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select="1 + 2"/&gt;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6D042-8126-4369-A120-D2C7AD87D59E}"/>
              </a:ext>
            </a:extLst>
          </p:cNvPr>
          <p:cNvSpPr/>
          <p:nvPr/>
        </p:nvSpPr>
        <p:spPr>
          <a:xfrm>
            <a:off x="5906055" y="3778027"/>
            <a:ext cx="1603699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16D9686-2E89-415F-84D5-74116B6D680A}"/>
              </a:ext>
            </a:extLst>
          </p:cNvPr>
          <p:cNvSpPr/>
          <p:nvPr/>
        </p:nvSpPr>
        <p:spPr>
          <a:xfrm>
            <a:off x="4771846" y="5775404"/>
            <a:ext cx="4455916" cy="673959"/>
          </a:xfrm>
          <a:prstGeom prst="wedgeRoundRectCallout">
            <a:avLst>
              <a:gd name="adj1" fmla="val 26210"/>
              <a:gd name="adj2" fmla="val -16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select attribute(s) contain  </a:t>
            </a:r>
            <a:r>
              <a:rPr lang="en-US" sz="1600" b="1" dirty="0"/>
              <a:t>XPath</a:t>
            </a:r>
            <a:r>
              <a:rPr lang="en-US" sz="1400" dirty="0"/>
              <a:t> expressions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166E0-7258-455B-BEDC-661C30A171A6}"/>
              </a:ext>
            </a:extLst>
          </p:cNvPr>
          <p:cNvSpPr/>
          <p:nvPr/>
        </p:nvSpPr>
        <p:spPr>
          <a:xfrm>
            <a:off x="3608739" y="2339935"/>
            <a:ext cx="6002189" cy="673959"/>
          </a:xfrm>
          <a:prstGeom prst="wedgeRoundRectCallout">
            <a:avLst>
              <a:gd name="adj1" fmla="val -6525"/>
              <a:gd name="adj2" fmla="val 16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match expression should be interpreted </a:t>
            </a:r>
            <a:r>
              <a:rPr lang="en-US" sz="1600" b="1" i="1" dirty="0"/>
              <a:t>by the step</a:t>
            </a:r>
            <a:r>
              <a:rPr lang="en-US" sz="1600" b="1" dirty="0"/>
              <a:t> (and not by the </a:t>
            </a:r>
            <a:r>
              <a:rPr lang="en-US" sz="1600" b="1" i="1" dirty="0"/>
              <a:t>pipeline</a:t>
            </a:r>
            <a:r>
              <a:rPr lang="en-US" sz="1600" b="1" dirty="0"/>
              <a:t>), so it must be passed as a string!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337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p:with-option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exercises/08-use-with-option/</a:t>
            </a:r>
          </a:p>
          <a:p>
            <a:r>
              <a:rPr lang="en-GB" dirty="0"/>
              <a:t>Replace the attributes on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by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Try what happens when you forget to make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/>
              <a:t> option a string…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p:with-option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select="string(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366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FAD-07B3-4047-8C0A-A70D1D8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 for setting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36E-A90B-4E02-B3F1-9A185E6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Style…</a:t>
            </a:r>
          </a:p>
          <a:p>
            <a:pPr lvl="1"/>
            <a:r>
              <a:rPr lang="en-US" dirty="0"/>
              <a:t>Attributes are easier (?)</a:t>
            </a:r>
          </a:p>
          <a:p>
            <a:pPr lvl="1"/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more explicit (?)</a:t>
            </a:r>
          </a:p>
          <a:p>
            <a:pPr lvl="1"/>
            <a:endParaRPr lang="en-US" dirty="0"/>
          </a:p>
          <a:p>
            <a:r>
              <a:rPr lang="en-US" dirty="0"/>
              <a:t>When the datatype of an option cannot be cast from a string, you </a:t>
            </a:r>
            <a:r>
              <a:rPr lang="en-US" i="1" dirty="0"/>
              <a:t>must</a:t>
            </a:r>
            <a:r>
              <a:rPr lang="en-US" dirty="0"/>
              <a:t> use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instance, when the option requires a </a:t>
            </a:r>
            <a:r>
              <a:rPr lang="en-US" i="1" dirty="0"/>
              <a:t>sequence</a:t>
            </a:r>
            <a:r>
              <a:rPr lang="en-US" dirty="0"/>
              <a:t> as value:</a:t>
            </a:r>
            <a:br>
              <a:rPr lang="en-GB" dirty="0"/>
            </a:b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name="…" select="(…, …, …)"/&gt;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4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343612" y="1640337"/>
            <a:ext cx="1027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in the prolog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Reference option as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Declare them anywhere using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Either attribute 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8" y="195793"/>
            <a:ext cx="2476361" cy="144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8" y="965129"/>
            <a:ext cx="11193367" cy="3589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https://github.com/xatapult/da-2021-xproc</a:t>
            </a:r>
            <a:endParaRPr lang="en-US" dirty="0"/>
          </a:p>
          <a:p>
            <a:pPr lvl="1"/>
            <a:r>
              <a:rPr lang="en-US" dirty="0"/>
              <a:t>Java working on your machine?</a:t>
            </a:r>
          </a:p>
          <a:p>
            <a:pPr lvl="1"/>
            <a:r>
              <a:rPr lang="en-US" dirty="0"/>
              <a:t>Download and unpacked </a:t>
            </a:r>
            <a:r>
              <a:rPr lang="en-US" dirty="0" err="1"/>
              <a:t>MorganaXProc-IIIse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hlinkClick r:id="rId4"/>
              </a:rPr>
              <a:t>https://sourceforge.net/projects/morganaxproc-iiise/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Added Morgana's main directory to the system's path?</a:t>
            </a:r>
          </a:p>
          <a:p>
            <a:r>
              <a:rPr lang="en-US" dirty="0"/>
              <a:t>Go to where you cloned/downloaded the tutorial's GitHub repository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Command: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948265" y="4384021"/>
            <a:ext cx="76606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0.9.6-beta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2011-2021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timestamp="2021-09-23T11:14:27.21+02:00"/&gt;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979021" y="3808287"/>
            <a:ext cx="2101427" cy="1151467"/>
          </a:xfrm>
          <a:prstGeom prst="wedgeEllipseCallout">
            <a:avLst>
              <a:gd name="adj1" fmla="val 72813"/>
              <a:gd name="adj2" fmla="val 196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complexity icon linear isolated Royalty Free Vector">
            <a:extLst>
              <a:ext uri="{FF2B5EF4-FFF2-40B4-BE49-F238E27FC236}">
                <a16:creationId xmlns:a16="http://schemas.microsoft.com/office/drawing/2014/main" id="{33999A0B-D942-43A1-BC42-999B5038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9" b="19416"/>
          <a:stretch/>
        </p:blipFill>
        <p:spPr bwMode="auto">
          <a:xfrm>
            <a:off x="-736519" y="393940"/>
            <a:ext cx="6350000" cy="5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Compound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02426" y="1692613"/>
            <a:ext cx="6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compound steps?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steps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Example of using the p:for-each step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1482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documents,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Regrettably, there is no time to look at them all…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C89-60D4-4242-BB28-C2DAC75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p:if to make a decision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898F-56ED-4AC8-975D-5B669F288E8C}"/>
              </a:ext>
            </a:extLst>
          </p:cNvPr>
          <p:cNvSpPr txBox="1"/>
          <p:nvPr/>
        </p:nvSpPr>
        <p:spPr>
          <a:xfrm>
            <a:off x="432910" y="1645173"/>
            <a:ext cx="34410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EFE0BE-82F1-4BE1-9B3F-98EB48CD7161}"/>
              </a:ext>
            </a:extLst>
          </p:cNvPr>
          <p:cNvSpPr/>
          <p:nvPr/>
        </p:nvSpPr>
        <p:spPr>
          <a:xfrm>
            <a:off x="4469624" y="1690688"/>
            <a:ext cx="3753151" cy="818535"/>
          </a:xfrm>
          <a:prstGeom prst="wedgeRoundRectCallout">
            <a:avLst>
              <a:gd name="adj1" fmla="val -125185"/>
              <a:gd name="adj2" fmla="val 4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code here only executes when the test expression is true</a:t>
            </a:r>
            <a:endParaRPr lang="en-NL" sz="16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71BD164-5CE7-444C-8446-0B84A4EAC06B}"/>
              </a:ext>
            </a:extLst>
          </p:cNvPr>
          <p:cNvSpPr/>
          <p:nvPr/>
        </p:nvSpPr>
        <p:spPr>
          <a:xfrm>
            <a:off x="2688521" y="4272180"/>
            <a:ext cx="3753151" cy="818535"/>
          </a:xfrm>
          <a:prstGeom prst="wedgeRoundRectCallout">
            <a:avLst>
              <a:gd name="adj1" fmla="val -94498"/>
              <a:gd name="adj2" fmla="val -220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When the expression is false, the input simply "falls through", without change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8064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p:if to make a decision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exercises/09-use-if/</a:t>
            </a:r>
          </a:p>
          <a:p>
            <a:r>
              <a:rPr lang="en-GB" dirty="0"/>
              <a:t>The input document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GB" dirty="0"/>
              <a:t> has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/>
              <a:t> attribute</a:t>
            </a:r>
          </a:p>
          <a:p>
            <a:r>
              <a:rPr lang="en-GB" dirty="0"/>
              <a:t>Write the code for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GB" dirty="0"/>
              <a:t> so that:</a:t>
            </a:r>
            <a:br>
              <a:rPr lang="en-GB" dirty="0"/>
            </a:br>
            <a:r>
              <a:rPr lang="en-GB" dirty="0"/>
              <a:t>If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/*/@status</a:t>
            </a:r>
            <a:r>
              <a:rPr lang="en-GB" dirty="0"/>
              <a:t> has the value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GB" dirty="0"/>
              <a:t>, add an additional attribute to the root:</a:t>
            </a:r>
            <a:br>
              <a:rPr lang="en-GB" dirty="0"/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special-handling="true"</a:t>
            </a: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9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p:if to make decision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11654368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test="/*/@status eq 'error'"&gt;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attribute-name="special-handling" attribute-value="true"/&gt;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216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Multiple decisions? Use p:choose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578348" y="1717042"/>
            <a:ext cx="4982995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p:choose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8017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77073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064398" y="2944065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filenames are in filename attributes</a:t>
            </a:r>
            <a:endParaRPr lang="en-NL" sz="16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8768105" y="1537511"/>
            <a:ext cx="2442334" cy="622274"/>
          </a:xfrm>
          <a:prstGeom prst="wedgeRoundRectCallout">
            <a:avLst>
              <a:gd name="adj1" fmla="val -180432"/>
              <a:gd name="adj2" fmla="val 3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 this in multiple documents</a:t>
            </a:r>
            <a:endParaRPr lang="en-NL" sz="16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Boring contents Erik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p:store step stores a document to disk. The </a:t>
            </a:r>
            <a:r>
              <a:rPr lang="en-US" sz="1400" b="1" dirty="0" err="1"/>
              <a:t>href</a:t>
            </a:r>
            <a:r>
              <a:rPr lang="en-US" sz="1400" b="1" dirty="0"/>
              <a:t> attribute tells it where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p:for-each has an anonymous input port…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is a standard attribute of p:with-input</a:t>
            </a:r>
            <a:endParaRPr lang="en-NL" sz="16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65450" y="5467120"/>
            <a:ext cx="2665651" cy="818535"/>
          </a:xfrm>
          <a:prstGeom prst="wedgeRoundRectCallout">
            <a:avLst>
              <a:gd name="adj1" fmla="val -88841"/>
              <a:gd name="adj2" fmla="val -207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p:store emits on its result port the same document as it received on its source port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p:for-each to split a document - 1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r>
              <a:rPr lang="en-GB" dirty="0"/>
              <a:t>What is the result of this pipeline?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 how many documents flow out of this step now?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E69F2FE-EE4A-43B9-ADA3-55231F0B6B02}"/>
              </a:ext>
            </a:extLst>
          </p:cNvPr>
          <p:cNvSpPr/>
          <p:nvPr/>
        </p:nvSpPr>
        <p:spPr>
          <a:xfrm>
            <a:off x="2924945" y="5468673"/>
            <a:ext cx="2696802" cy="579997"/>
          </a:xfrm>
          <a:prstGeom prst="wedgeRoundRectCallout">
            <a:avLst>
              <a:gd name="adj1" fmla="val -107843"/>
              <a:gd name="adj2" fmla="val -227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flows out of the p:for-each are </a:t>
            </a:r>
            <a:r>
              <a:rPr lang="en-US" sz="1400" i="1" dirty="0"/>
              <a:t>a sequence</a:t>
            </a:r>
            <a:r>
              <a:rPr lang="en-US" sz="1400" dirty="0"/>
              <a:t> of documents!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You need to understand this!</a:t>
            </a:r>
            <a:endParaRPr lang="en-NL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44" y="208750"/>
            <a:ext cx="10957810" cy="1325563"/>
          </a:xfrm>
        </p:spPr>
        <p:txBody>
          <a:bodyPr/>
          <a:lstStyle/>
          <a:p>
            <a:r>
              <a:rPr lang="en-US" b="1" dirty="0"/>
              <a:t>Hands-on: Use p:for-each to split a document - 2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(Re)Open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to wrap the sequence of result documents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46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453197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Nonsense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40445" y="2534798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every doc with @keep="false" with &lt;DELETED/&gt;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3314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p:viewport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09720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match="…"&gt;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54406" y="1645173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the matched nodes with you produce in here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190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p:identity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p:identity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https://spec.xproc.org/master/head/steps/#c.identity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C5745C7-865E-4C39-9612-5CD50BFF6E02}"/>
              </a:ext>
            </a:extLst>
          </p:cNvPr>
          <p:cNvSpPr/>
          <p:nvPr/>
        </p:nvSpPr>
        <p:spPr>
          <a:xfrm>
            <a:off x="6487124" y="2545676"/>
            <a:ext cx="3753001" cy="818535"/>
          </a:xfrm>
          <a:prstGeom prst="wedgeRoundRectCallout">
            <a:avLst>
              <a:gd name="adj1" fmla="val -116627"/>
              <a:gd name="adj2" fmla="val 7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Just copy what's on the source port to the result port… 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7772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p:viewport to change parts of a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exercises/11-viewport/</a:t>
            </a:r>
          </a:p>
          <a:p>
            <a:r>
              <a:rPr lang="en-GB" dirty="0"/>
              <a:t>Finish the code so every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  <a:r>
              <a:rPr lang="en-GB" dirty="0"/>
              <a:t>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@keep="false"</a:t>
            </a:r>
            <a:r>
              <a:rPr lang="en-GB" dirty="0"/>
              <a:t> is replaced by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&lt;DELETED/&gt;</a:t>
            </a:r>
            <a:r>
              <a:rPr lang="en-GB" dirty="0"/>
              <a:t> element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13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(@keep))]"&gt;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&lt;DELETED/&gt;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270584"/>
              <a:gd name="adj2" fmla="val -9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p:identity to create an element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52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Primary ports, implicit port connections</a:t>
            </a:r>
          </a:p>
          <a:p>
            <a:pPr lvl="1"/>
            <a:r>
              <a:rPr lang="en-US" dirty="0"/>
              <a:t>Explicit port connections</a:t>
            </a:r>
          </a:p>
          <a:p>
            <a:pPr lvl="2"/>
            <a:r>
              <a:rPr lang="en-US" dirty="0"/>
              <a:t>To an inline document, external document or some port elsewhere in the pipeline</a:t>
            </a:r>
          </a:p>
          <a:p>
            <a:pPr lvl="1"/>
            <a:r>
              <a:rPr lang="en-US" dirty="0"/>
              <a:t>Options and variables</a:t>
            </a:r>
          </a:p>
          <a:p>
            <a:pPr lvl="2"/>
            <a:r>
              <a:rPr lang="en-US" dirty="0"/>
              <a:t>Declare options and variables</a:t>
            </a:r>
          </a:p>
          <a:p>
            <a:pPr lvl="2"/>
            <a:r>
              <a:rPr lang="en-US" dirty="0"/>
              <a:t>Use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/>
              <a:t>Compound steps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5394"/>
              <a:gd name="adj2" fmla="val 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nl-NL" dirty="0" err="1"/>
              <a:t>Main</a:t>
            </a:r>
            <a:r>
              <a:rPr lang="nl-NL" dirty="0"/>
              <a:t> site: </a:t>
            </a:r>
            <a:r>
              <a:rPr lang="nl-NL" dirty="0">
                <a:hlinkClick r:id="rId2"/>
              </a:rPr>
              <a:t>https://xproc.org/</a:t>
            </a:r>
            <a:r>
              <a:rPr lang="nl-NL" dirty="0"/>
              <a:t> </a:t>
            </a:r>
          </a:p>
          <a:p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1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, 3.0 </a:t>
            </a:r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r>
              <a:rPr lang="nl-NL" dirty="0"/>
              <a:t>)</a:t>
            </a:r>
          </a:p>
          <a:p>
            <a:r>
              <a:rPr lang="nl-NL" dirty="0" err="1"/>
              <a:t>Programmer</a:t>
            </a:r>
            <a:r>
              <a:rPr lang="nl-NL" dirty="0"/>
              <a:t> Reference: </a:t>
            </a:r>
            <a:r>
              <a:rPr lang="nl-NL" dirty="0">
                <a:hlinkClick r:id="rId5"/>
              </a:rPr>
              <a:t>https://xmlpress.net/publications/xproc-3-0/</a:t>
            </a:r>
            <a:r>
              <a:rPr lang="nl-NL" dirty="0"/>
              <a:t> 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6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364062" y="4860036"/>
            <a:ext cx="4555684" cy="1432552"/>
          </a:xfrm>
          <a:prstGeom prst="wedgeEllipseCallout">
            <a:avLst>
              <a:gd name="adj1" fmla="val 42731"/>
              <a:gd name="adj2" fmla="val 7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Goodbye!</a:t>
            </a:r>
          </a:p>
          <a:p>
            <a:pPr algn="ctr"/>
            <a:r>
              <a:rPr lang="en-US" sz="2000" b="1" dirty="0"/>
              <a:t>And remember, </a:t>
            </a:r>
            <a:r>
              <a:rPr lang="en-US" sz="2000" b="1" dirty="0" err="1"/>
              <a:t>Kanava</a:t>
            </a:r>
            <a:r>
              <a:rPr lang="en-US" sz="2000" b="1" dirty="0"/>
              <a:t> says: </a:t>
            </a:r>
          </a:p>
          <a:p>
            <a:pPr algn="ctr"/>
            <a:r>
              <a:rPr lang="en-US" sz="2800" b="1" i="1" dirty="0"/>
              <a:t>XProc</a:t>
            </a:r>
            <a:r>
              <a:rPr lang="en-US" sz="2400" b="1" i="1" dirty="0"/>
              <a:t> </a:t>
            </a:r>
            <a:r>
              <a:rPr lang="en-US" sz="2800" b="1" i="1" dirty="0"/>
              <a:t>rocks…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A353-A003-4719-9A5E-DF78A136AD8E}"/>
              </a:ext>
            </a:extLst>
          </p:cNvPr>
          <p:cNvSpPr txBox="1"/>
          <p:nvPr/>
        </p:nvSpPr>
        <p:spPr>
          <a:xfrm rot="20786126">
            <a:off x="1465183" y="4630040"/>
            <a:ext cx="4904602" cy="954107"/>
          </a:xfrm>
          <a:custGeom>
            <a:avLst/>
            <a:gdLst>
              <a:gd name="connsiteX0" fmla="*/ 0 w 4904602"/>
              <a:gd name="connsiteY0" fmla="*/ 0 h 954107"/>
              <a:gd name="connsiteX1" fmla="*/ 643048 w 4904602"/>
              <a:gd name="connsiteY1" fmla="*/ 0 h 954107"/>
              <a:gd name="connsiteX2" fmla="*/ 1237050 w 4904602"/>
              <a:gd name="connsiteY2" fmla="*/ 0 h 954107"/>
              <a:gd name="connsiteX3" fmla="*/ 1782005 w 4904602"/>
              <a:gd name="connsiteY3" fmla="*/ 0 h 954107"/>
              <a:gd name="connsiteX4" fmla="*/ 2326961 w 4904602"/>
              <a:gd name="connsiteY4" fmla="*/ 0 h 954107"/>
              <a:gd name="connsiteX5" fmla="*/ 2970009 w 4904602"/>
              <a:gd name="connsiteY5" fmla="*/ 0 h 954107"/>
              <a:gd name="connsiteX6" fmla="*/ 3564011 w 4904602"/>
              <a:gd name="connsiteY6" fmla="*/ 0 h 954107"/>
              <a:gd name="connsiteX7" fmla="*/ 3961829 w 4904602"/>
              <a:gd name="connsiteY7" fmla="*/ 0 h 954107"/>
              <a:gd name="connsiteX8" fmla="*/ 4904602 w 4904602"/>
              <a:gd name="connsiteY8" fmla="*/ 0 h 954107"/>
              <a:gd name="connsiteX9" fmla="*/ 4904602 w 4904602"/>
              <a:gd name="connsiteY9" fmla="*/ 496136 h 954107"/>
              <a:gd name="connsiteX10" fmla="*/ 4904602 w 4904602"/>
              <a:gd name="connsiteY10" fmla="*/ 954107 h 954107"/>
              <a:gd name="connsiteX11" fmla="*/ 4457738 w 4904602"/>
              <a:gd name="connsiteY11" fmla="*/ 954107 h 954107"/>
              <a:gd name="connsiteX12" fmla="*/ 3814690 w 4904602"/>
              <a:gd name="connsiteY12" fmla="*/ 954107 h 954107"/>
              <a:gd name="connsiteX13" fmla="*/ 3318781 w 4904602"/>
              <a:gd name="connsiteY13" fmla="*/ 954107 h 954107"/>
              <a:gd name="connsiteX14" fmla="*/ 2675733 w 4904602"/>
              <a:gd name="connsiteY14" fmla="*/ 954107 h 954107"/>
              <a:gd name="connsiteX15" fmla="*/ 2228869 w 4904602"/>
              <a:gd name="connsiteY15" fmla="*/ 954107 h 954107"/>
              <a:gd name="connsiteX16" fmla="*/ 1831051 w 4904602"/>
              <a:gd name="connsiteY16" fmla="*/ 954107 h 954107"/>
              <a:gd name="connsiteX17" fmla="*/ 1433234 w 4904602"/>
              <a:gd name="connsiteY17" fmla="*/ 954107 h 954107"/>
              <a:gd name="connsiteX18" fmla="*/ 839232 w 4904602"/>
              <a:gd name="connsiteY18" fmla="*/ 954107 h 954107"/>
              <a:gd name="connsiteX19" fmla="*/ 0 w 4904602"/>
              <a:gd name="connsiteY19" fmla="*/ 954107 h 954107"/>
              <a:gd name="connsiteX20" fmla="*/ 0 w 4904602"/>
              <a:gd name="connsiteY20" fmla="*/ 477054 h 954107"/>
              <a:gd name="connsiteX21" fmla="*/ 0 w 4904602"/>
              <a:gd name="connsiteY2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04602" h="954107" fill="none" extrusionOk="0">
                <a:moveTo>
                  <a:pt x="0" y="0"/>
                </a:moveTo>
                <a:cubicBezTo>
                  <a:pt x="294548" y="-64139"/>
                  <a:pt x="357663" y="56700"/>
                  <a:pt x="643048" y="0"/>
                </a:cubicBezTo>
                <a:cubicBezTo>
                  <a:pt x="928433" y="-56700"/>
                  <a:pt x="1097592" y="27726"/>
                  <a:pt x="1237050" y="0"/>
                </a:cubicBezTo>
                <a:cubicBezTo>
                  <a:pt x="1376508" y="-27726"/>
                  <a:pt x="1519462" y="2734"/>
                  <a:pt x="1782005" y="0"/>
                </a:cubicBezTo>
                <a:cubicBezTo>
                  <a:pt x="2044549" y="-2734"/>
                  <a:pt x="2191621" y="26251"/>
                  <a:pt x="2326961" y="0"/>
                </a:cubicBezTo>
                <a:cubicBezTo>
                  <a:pt x="2462301" y="-26251"/>
                  <a:pt x="2694316" y="72877"/>
                  <a:pt x="2970009" y="0"/>
                </a:cubicBezTo>
                <a:cubicBezTo>
                  <a:pt x="3245702" y="-72877"/>
                  <a:pt x="3423762" y="6641"/>
                  <a:pt x="3564011" y="0"/>
                </a:cubicBezTo>
                <a:cubicBezTo>
                  <a:pt x="3704260" y="-6641"/>
                  <a:pt x="3803049" y="27200"/>
                  <a:pt x="3961829" y="0"/>
                </a:cubicBezTo>
                <a:cubicBezTo>
                  <a:pt x="4120609" y="-27200"/>
                  <a:pt x="4456020" y="112430"/>
                  <a:pt x="4904602" y="0"/>
                </a:cubicBezTo>
                <a:cubicBezTo>
                  <a:pt x="4933081" y="184754"/>
                  <a:pt x="4847512" y="315326"/>
                  <a:pt x="4904602" y="496136"/>
                </a:cubicBezTo>
                <a:cubicBezTo>
                  <a:pt x="4961692" y="676946"/>
                  <a:pt x="4886343" y="795200"/>
                  <a:pt x="4904602" y="954107"/>
                </a:cubicBezTo>
                <a:cubicBezTo>
                  <a:pt x="4796522" y="996404"/>
                  <a:pt x="4575489" y="944366"/>
                  <a:pt x="4457738" y="954107"/>
                </a:cubicBezTo>
                <a:cubicBezTo>
                  <a:pt x="4339987" y="963848"/>
                  <a:pt x="3947390" y="926136"/>
                  <a:pt x="3814690" y="954107"/>
                </a:cubicBezTo>
                <a:cubicBezTo>
                  <a:pt x="3681990" y="982078"/>
                  <a:pt x="3486286" y="945783"/>
                  <a:pt x="3318781" y="954107"/>
                </a:cubicBezTo>
                <a:cubicBezTo>
                  <a:pt x="3151276" y="962431"/>
                  <a:pt x="2988982" y="880421"/>
                  <a:pt x="2675733" y="954107"/>
                </a:cubicBezTo>
                <a:cubicBezTo>
                  <a:pt x="2362484" y="1027793"/>
                  <a:pt x="2378471" y="904182"/>
                  <a:pt x="2228869" y="954107"/>
                </a:cubicBezTo>
                <a:cubicBezTo>
                  <a:pt x="2079267" y="1004032"/>
                  <a:pt x="1920208" y="948209"/>
                  <a:pt x="1831051" y="954107"/>
                </a:cubicBezTo>
                <a:cubicBezTo>
                  <a:pt x="1741894" y="960005"/>
                  <a:pt x="1581411" y="950374"/>
                  <a:pt x="1433234" y="954107"/>
                </a:cubicBezTo>
                <a:cubicBezTo>
                  <a:pt x="1285057" y="957840"/>
                  <a:pt x="976185" y="928774"/>
                  <a:pt x="839232" y="954107"/>
                </a:cubicBezTo>
                <a:cubicBezTo>
                  <a:pt x="702279" y="979440"/>
                  <a:pt x="317394" y="936371"/>
                  <a:pt x="0" y="954107"/>
                </a:cubicBezTo>
                <a:cubicBezTo>
                  <a:pt x="-4669" y="744992"/>
                  <a:pt x="39970" y="690048"/>
                  <a:pt x="0" y="477054"/>
                </a:cubicBezTo>
                <a:cubicBezTo>
                  <a:pt x="-39970" y="264060"/>
                  <a:pt x="26341" y="156036"/>
                  <a:pt x="0" y="0"/>
                </a:cubicBezTo>
                <a:close/>
              </a:path>
              <a:path w="4904602" h="954107" stroke="0" extrusionOk="0">
                <a:moveTo>
                  <a:pt x="0" y="0"/>
                </a:moveTo>
                <a:cubicBezTo>
                  <a:pt x="229063" y="-53451"/>
                  <a:pt x="379169" y="28218"/>
                  <a:pt x="495910" y="0"/>
                </a:cubicBezTo>
                <a:cubicBezTo>
                  <a:pt x="612651" y="-28218"/>
                  <a:pt x="695960" y="11864"/>
                  <a:pt x="893727" y="0"/>
                </a:cubicBezTo>
                <a:cubicBezTo>
                  <a:pt x="1091494" y="-11864"/>
                  <a:pt x="1339867" y="52810"/>
                  <a:pt x="1536775" y="0"/>
                </a:cubicBezTo>
                <a:cubicBezTo>
                  <a:pt x="1733683" y="-52810"/>
                  <a:pt x="1798631" y="37666"/>
                  <a:pt x="2032685" y="0"/>
                </a:cubicBezTo>
                <a:cubicBezTo>
                  <a:pt x="2266739" y="-37666"/>
                  <a:pt x="2324650" y="34280"/>
                  <a:pt x="2528595" y="0"/>
                </a:cubicBezTo>
                <a:cubicBezTo>
                  <a:pt x="2732540" y="-34280"/>
                  <a:pt x="2876112" y="40588"/>
                  <a:pt x="3171643" y="0"/>
                </a:cubicBezTo>
                <a:cubicBezTo>
                  <a:pt x="3467174" y="-40588"/>
                  <a:pt x="3491381" y="45019"/>
                  <a:pt x="3618506" y="0"/>
                </a:cubicBezTo>
                <a:cubicBezTo>
                  <a:pt x="3745631" y="-45019"/>
                  <a:pt x="4002542" y="7169"/>
                  <a:pt x="4261554" y="0"/>
                </a:cubicBezTo>
                <a:cubicBezTo>
                  <a:pt x="4520566" y="-7169"/>
                  <a:pt x="4638510" y="36720"/>
                  <a:pt x="4904602" y="0"/>
                </a:cubicBezTo>
                <a:cubicBezTo>
                  <a:pt x="4952455" y="209070"/>
                  <a:pt x="4900124" y="363359"/>
                  <a:pt x="4904602" y="477054"/>
                </a:cubicBezTo>
                <a:cubicBezTo>
                  <a:pt x="4909080" y="590749"/>
                  <a:pt x="4874312" y="748394"/>
                  <a:pt x="4904602" y="954107"/>
                </a:cubicBezTo>
                <a:cubicBezTo>
                  <a:pt x="4643889" y="976797"/>
                  <a:pt x="4488660" y="907071"/>
                  <a:pt x="4310600" y="954107"/>
                </a:cubicBezTo>
                <a:cubicBezTo>
                  <a:pt x="4132540" y="1001143"/>
                  <a:pt x="3907641" y="953693"/>
                  <a:pt x="3667552" y="954107"/>
                </a:cubicBezTo>
                <a:cubicBezTo>
                  <a:pt x="3427463" y="954521"/>
                  <a:pt x="3328302" y="915439"/>
                  <a:pt x="3024505" y="954107"/>
                </a:cubicBezTo>
                <a:cubicBezTo>
                  <a:pt x="2720708" y="992775"/>
                  <a:pt x="2759466" y="948694"/>
                  <a:pt x="2577641" y="954107"/>
                </a:cubicBezTo>
                <a:cubicBezTo>
                  <a:pt x="2395816" y="959520"/>
                  <a:pt x="2265527" y="939617"/>
                  <a:pt x="2032685" y="954107"/>
                </a:cubicBezTo>
                <a:cubicBezTo>
                  <a:pt x="1799843" y="968597"/>
                  <a:pt x="1692698" y="893829"/>
                  <a:pt x="1389637" y="954107"/>
                </a:cubicBezTo>
                <a:cubicBezTo>
                  <a:pt x="1086576" y="1014385"/>
                  <a:pt x="1019483" y="937993"/>
                  <a:pt x="844681" y="954107"/>
                </a:cubicBezTo>
                <a:cubicBezTo>
                  <a:pt x="669879" y="970221"/>
                  <a:pt x="305587" y="921460"/>
                  <a:pt x="0" y="954107"/>
                </a:cubicBezTo>
                <a:cubicBezTo>
                  <a:pt x="-1310" y="801830"/>
                  <a:pt x="3440" y="598040"/>
                  <a:pt x="0" y="496136"/>
                </a:cubicBezTo>
                <a:cubicBezTo>
                  <a:pt x="-3440" y="394232"/>
                  <a:pt x="53190" y="173598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22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Kanava</a:t>
            </a:r>
            <a:r>
              <a:rPr lang="en-US" sz="2800" b="1" dirty="0"/>
              <a:t> stickers: FREE!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Book: €25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4" y="1773478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Documents can be of any type, not just XML!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XProc, a pipeline and a step are essentially the same. The terms can be used interchangeably!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E0-88CB-4D35-B51E-439814D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document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D2A-71F2-4160-B248-FA830390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6655" cy="3109343"/>
          </a:xfrm>
        </p:spPr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Binary/other </a:t>
            </a:r>
          </a:p>
          <a:p>
            <a:pPr lvl="1"/>
            <a:r>
              <a:rPr lang="en-US" dirty="0"/>
              <a:t>For instance: zip</a:t>
            </a:r>
            <a:endParaRPr lang="en-GB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2A05FEB4-D25E-4A34-9D8B-A65A217E16AB}"/>
              </a:ext>
            </a:extLst>
          </p:cNvPr>
          <p:cNvSpPr/>
          <p:nvPr/>
        </p:nvSpPr>
        <p:spPr>
          <a:xfrm rot="5400000">
            <a:off x="7371581" y="3164889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ol: verticaal 1">
            <a:extLst>
              <a:ext uri="{FF2B5EF4-FFF2-40B4-BE49-F238E27FC236}">
                <a16:creationId xmlns:a16="http://schemas.microsoft.com/office/drawing/2014/main" id="{E3835C0F-3409-4513-A815-A8204A5CF445}"/>
              </a:ext>
            </a:extLst>
          </p:cNvPr>
          <p:cNvSpPr/>
          <p:nvPr/>
        </p:nvSpPr>
        <p:spPr>
          <a:xfrm>
            <a:off x="7828783" y="1893161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&lt;/doc&gt;</a:t>
            </a:r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5344</Words>
  <Application>Microsoft Office PowerPoint</Application>
  <PresentationFormat>Widescreen</PresentationFormat>
  <Paragraphs>777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Kantoorthema</vt:lpstr>
      <vt:lpstr>Introduction to XProc 3.0</vt:lpstr>
      <vt:lpstr>XProc?</vt:lpstr>
      <vt:lpstr>Who Am I?</vt:lpstr>
      <vt:lpstr>Why should I bother?</vt:lpstr>
      <vt:lpstr>Hands-on: Installation and pre-flight check</vt:lpstr>
      <vt:lpstr>XProc fundamentals</vt:lpstr>
      <vt:lpstr>Pipelines, steps</vt:lpstr>
      <vt:lpstr>Pipelines, steps</vt:lpstr>
      <vt:lpstr>Supported document types</vt:lpstr>
      <vt:lpstr>Steps/pipelines, ports, options</vt:lpstr>
      <vt:lpstr>The step libraries</vt:lpstr>
      <vt:lpstr>Step/pipeline that adds an attribute to the root</vt:lpstr>
      <vt:lpstr>Hands-on: Try it out</vt:lpstr>
      <vt:lpstr>Primary ports</vt:lpstr>
      <vt:lpstr>Primary ports, implicit connections </vt:lpstr>
      <vt:lpstr>Primary ports, implicit connections</vt:lpstr>
      <vt:lpstr>Hands-on: Add a second attribute</vt:lpstr>
      <vt:lpstr>Solution: Add a second attribute</vt:lpstr>
      <vt:lpstr>Ports and explicit connections</vt:lpstr>
      <vt:lpstr>The p:insert step</vt:lpstr>
      <vt:lpstr>Connect a port to an inline document</vt:lpstr>
      <vt:lpstr>Hands-on: Add an additional child element using an inline document with p:insert</vt:lpstr>
      <vt:lpstr>Insert inline document - solution</vt:lpstr>
      <vt:lpstr>Connect a port to an external document</vt:lpstr>
      <vt:lpstr>Hands-on: Add an additional child element using an external document with p:insert</vt:lpstr>
      <vt:lpstr>Insert external document - solution</vt:lpstr>
      <vt:lpstr>Add another port to our step and connect p:insert to it</vt:lpstr>
      <vt:lpstr>Add an additional input port to our step</vt:lpstr>
      <vt:lpstr>Connect a port to another port in the same pipeline</vt:lpstr>
      <vt:lpstr>Hands-on: Add an external document with p:insert</vt:lpstr>
      <vt:lpstr>Insert external document - solution</vt:lpstr>
      <vt:lpstr>Hands-on: Change a document and insert it into the primary document</vt:lpstr>
      <vt:lpstr>Hands-on: Change a document and insert it into the primary document</vt:lpstr>
      <vt:lpstr>Change a document and insert it into the primary document - solution</vt:lpstr>
      <vt:lpstr>Ports and implicit connections</vt:lpstr>
      <vt:lpstr>Options and variables</vt:lpstr>
      <vt:lpstr>Your own options</vt:lpstr>
      <vt:lpstr>Hands-on: Add options</vt:lpstr>
      <vt:lpstr>Add an option - solution</vt:lpstr>
      <vt:lpstr>Variables</vt:lpstr>
      <vt:lpstr>Variables values from the documents flowing through</vt:lpstr>
      <vt:lpstr>Hands-on: Use a variable</vt:lpstr>
      <vt:lpstr>Use a variable - solution</vt:lpstr>
      <vt:lpstr>How to set an option?</vt:lpstr>
      <vt:lpstr>Using &lt;p:with-option&gt;</vt:lpstr>
      <vt:lpstr>Hands-on: Use p:with-option</vt:lpstr>
      <vt:lpstr>Use p:with-option - solution</vt:lpstr>
      <vt:lpstr>When to use what for setting options?</vt:lpstr>
      <vt:lpstr>Options and variables</vt:lpstr>
      <vt:lpstr>Compound steps</vt:lpstr>
      <vt:lpstr>The core (or compound) steps</vt:lpstr>
      <vt:lpstr>Use p:if to make a decision</vt:lpstr>
      <vt:lpstr>Hands-on: Use p:if to make a decision</vt:lpstr>
      <vt:lpstr>Use p:if to make decision – Solution</vt:lpstr>
      <vt:lpstr>Multiple decisions? Use p:choose</vt:lpstr>
      <vt:lpstr>Use p:for-each to split a document - Input</vt:lpstr>
      <vt:lpstr>Use p:for-each to split a document – Basic pipeline</vt:lpstr>
      <vt:lpstr>Hands-on: Use p:for-each to split a document - 1</vt:lpstr>
      <vt:lpstr>Use p:for-each to split a document – Solution</vt:lpstr>
      <vt:lpstr>The p:wrap-sequence step</vt:lpstr>
      <vt:lpstr>Hands-on: Use p:for-each to split a document - 2</vt:lpstr>
      <vt:lpstr>Use p:for-each to split a document 2 – Solution</vt:lpstr>
      <vt:lpstr>Use p:viewport to change parts of a document - Input</vt:lpstr>
      <vt:lpstr>p:viewport</vt:lpstr>
      <vt:lpstr>The p:identity step</vt:lpstr>
      <vt:lpstr>Hands-on: Use p:viewport to change parts of a document</vt:lpstr>
      <vt:lpstr>Use p:viewport to change parts of a document – Solution</vt:lpstr>
      <vt:lpstr>Wrap up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185</cp:revision>
  <dcterms:created xsi:type="dcterms:W3CDTF">2018-12-04T10:13:22Z</dcterms:created>
  <dcterms:modified xsi:type="dcterms:W3CDTF">2021-10-25T12:01:32Z</dcterms:modified>
</cp:coreProperties>
</file>