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92" r:id="rId3"/>
    <p:sldId id="290" r:id="rId4"/>
    <p:sldId id="291" r:id="rId5"/>
    <p:sldId id="294" r:id="rId6"/>
    <p:sldId id="260" r:id="rId7"/>
    <p:sldId id="261" r:id="rId8"/>
    <p:sldId id="262" r:id="rId9"/>
    <p:sldId id="359" r:id="rId10"/>
    <p:sldId id="295" r:id="rId11"/>
    <p:sldId id="331" r:id="rId12"/>
    <p:sldId id="296" r:id="rId13"/>
    <p:sldId id="300" r:id="rId14"/>
    <p:sldId id="266" r:id="rId15"/>
    <p:sldId id="267" r:id="rId16"/>
    <p:sldId id="280" r:id="rId17"/>
    <p:sldId id="334" r:id="rId18"/>
    <p:sldId id="297" r:id="rId19"/>
    <p:sldId id="345" r:id="rId20"/>
    <p:sldId id="315" r:id="rId21"/>
    <p:sldId id="316" r:id="rId22"/>
    <p:sldId id="317" r:id="rId23"/>
    <p:sldId id="332" r:id="rId24"/>
    <p:sldId id="318" r:id="rId25"/>
    <p:sldId id="364" r:id="rId26"/>
    <p:sldId id="333" r:id="rId27"/>
    <p:sldId id="338" r:id="rId28"/>
    <p:sldId id="337" r:id="rId29"/>
    <p:sldId id="336" r:id="rId30"/>
    <p:sldId id="335" r:id="rId31"/>
    <p:sldId id="341" r:id="rId32"/>
    <p:sldId id="365" r:id="rId33"/>
    <p:sldId id="366" r:id="rId34"/>
    <p:sldId id="367" r:id="rId35"/>
    <p:sldId id="357" r:id="rId36"/>
    <p:sldId id="340" r:id="rId37"/>
    <p:sldId id="312" r:id="rId38"/>
    <p:sldId id="346" r:id="rId39"/>
    <p:sldId id="347" r:id="rId40"/>
    <p:sldId id="313" r:id="rId41"/>
    <p:sldId id="321" r:id="rId42"/>
    <p:sldId id="348" r:id="rId43"/>
    <p:sldId id="349" r:id="rId44"/>
    <p:sldId id="374" r:id="rId45"/>
    <p:sldId id="350" r:id="rId46"/>
    <p:sldId id="351" r:id="rId47"/>
    <p:sldId id="352" r:id="rId48"/>
    <p:sldId id="353" r:id="rId49"/>
    <p:sldId id="354" r:id="rId50"/>
    <p:sldId id="358" r:id="rId51"/>
    <p:sldId id="355" r:id="rId52"/>
    <p:sldId id="322" r:id="rId53"/>
    <p:sldId id="360" r:id="rId54"/>
    <p:sldId id="361" r:id="rId55"/>
    <p:sldId id="362" r:id="rId56"/>
    <p:sldId id="363" r:id="rId57"/>
    <p:sldId id="324" r:id="rId58"/>
    <p:sldId id="323" r:id="rId59"/>
    <p:sldId id="325" r:id="rId60"/>
    <p:sldId id="326" r:id="rId61"/>
    <p:sldId id="329" r:id="rId62"/>
    <p:sldId id="327" r:id="rId63"/>
    <p:sldId id="328" r:id="rId64"/>
    <p:sldId id="368" r:id="rId65"/>
    <p:sldId id="370" r:id="rId66"/>
    <p:sldId id="371" r:id="rId67"/>
    <p:sldId id="372" r:id="rId68"/>
    <p:sldId id="373" r:id="rId69"/>
    <p:sldId id="356" r:id="rId70"/>
    <p:sldId id="330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B5B6BFC-1E19-4FF2-B195-58698F7BDF1A}">
          <p14:sldIdLst>
            <p14:sldId id="256"/>
            <p14:sldId id="292"/>
            <p14:sldId id="290"/>
            <p14:sldId id="291"/>
            <p14:sldId id="294"/>
          </p14:sldIdLst>
        </p14:section>
        <p14:section name="Fundamentals" id="{82DB330A-5097-433E-B2CD-B4512A08BDF3}">
          <p14:sldIdLst>
            <p14:sldId id="260"/>
            <p14:sldId id="261"/>
            <p14:sldId id="262"/>
            <p14:sldId id="359"/>
            <p14:sldId id="295"/>
            <p14:sldId id="331"/>
            <p14:sldId id="296"/>
            <p14:sldId id="300"/>
            <p14:sldId id="266"/>
            <p14:sldId id="267"/>
            <p14:sldId id="280"/>
            <p14:sldId id="334"/>
            <p14:sldId id="297"/>
          </p14:sldIdLst>
        </p14:section>
        <p14:section name="Connecting to ports" id="{B674B8A5-CBBC-4244-9890-57EAF4F3FE2E}">
          <p14:sldIdLst>
            <p14:sldId id="345"/>
            <p14:sldId id="315"/>
            <p14:sldId id="316"/>
            <p14:sldId id="317"/>
            <p14:sldId id="332"/>
            <p14:sldId id="318"/>
            <p14:sldId id="364"/>
            <p14:sldId id="333"/>
            <p14:sldId id="338"/>
            <p14:sldId id="337"/>
            <p14:sldId id="336"/>
            <p14:sldId id="335"/>
            <p14:sldId id="341"/>
            <p14:sldId id="365"/>
            <p14:sldId id="366"/>
            <p14:sldId id="367"/>
            <p14:sldId id="357"/>
          </p14:sldIdLst>
        </p14:section>
        <p14:section name="Options and variables" id="{E7F73A33-E454-45A3-AC9A-846BB5A80712}">
          <p14:sldIdLst>
            <p14:sldId id="340"/>
            <p14:sldId id="312"/>
            <p14:sldId id="346"/>
            <p14:sldId id="347"/>
            <p14:sldId id="313"/>
            <p14:sldId id="321"/>
            <p14:sldId id="348"/>
            <p14:sldId id="349"/>
            <p14:sldId id="374"/>
            <p14:sldId id="350"/>
            <p14:sldId id="351"/>
            <p14:sldId id="352"/>
            <p14:sldId id="353"/>
            <p14:sldId id="354"/>
            <p14:sldId id="358"/>
          </p14:sldIdLst>
        </p14:section>
        <p14:section name="Compound steps" id="{7BF6AD01-5BC7-425F-958A-5DAF0C449A1B}">
          <p14:sldIdLst>
            <p14:sldId id="355"/>
            <p14:sldId id="322"/>
            <p14:sldId id="360"/>
            <p14:sldId id="361"/>
            <p14:sldId id="362"/>
            <p14:sldId id="363"/>
            <p14:sldId id="324"/>
            <p14:sldId id="323"/>
            <p14:sldId id="325"/>
            <p14:sldId id="326"/>
            <p14:sldId id="329"/>
            <p14:sldId id="327"/>
            <p14:sldId id="328"/>
            <p14:sldId id="368"/>
            <p14:sldId id="370"/>
            <p14:sldId id="371"/>
            <p14:sldId id="372"/>
            <p14:sldId id="373"/>
          </p14:sldIdLst>
        </p14:section>
        <p14:section name="Finish" id="{193BEA4A-F351-419B-B2C0-399BC03DC4F8}">
          <p14:sldIdLst>
            <p14:sldId id="356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4" autoAdjust="0"/>
    <p:restoredTop sz="83686" autoAdjust="0"/>
  </p:normalViewPr>
  <p:slideViewPr>
    <p:cSldViewPr snapToGrid="0">
      <p:cViewPr varScale="1">
        <p:scale>
          <a:sx n="91" d="100"/>
          <a:sy n="91" d="100"/>
        </p:scale>
        <p:origin x="5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01/11/2021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01/11/2021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8985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394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503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7638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313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6851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4419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0478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339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151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4163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0349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144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6092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4707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8317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5886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8617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5361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2644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0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87535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63856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0625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3188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04837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00693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58136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9584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5448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231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63766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99479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81660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686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022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4652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1123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535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919ED5-1073-4A30-AAA1-1A7E6C90BEC0}"/>
              </a:ext>
            </a:extLst>
          </p:cNvPr>
          <p:cNvSpPr txBox="1"/>
          <p:nvPr userDrawn="1"/>
        </p:nvSpPr>
        <p:spPr>
          <a:xfrm>
            <a:off x="52960" y="6436151"/>
            <a:ext cx="4036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Tutorial site: https://da.xatapult.com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a.xatapul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pec.xproc.org/master/head/step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ec.xproc.org/master/head/#step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esiegel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inser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tapult/da-2021-xpro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sourceforge.net/projects/morganaxproc-iiise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wrap-sequence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.xproc.org/master/head/steps/#c.identity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hyperlink" Target="https://xproc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rik@xatapult.nl" TargetMode="External"/><Relationship Id="rId5" Type="http://schemas.openxmlformats.org/officeDocument/2006/relationships/hyperlink" Target="https://xmlpress.net/publications/xproc-3-0/" TargetMode="External"/><Relationship Id="rId4" Type="http://schemas.openxmlformats.org/officeDocument/2006/relationships/hyperlink" Target="https://xmlcalabash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2" y="498762"/>
            <a:ext cx="9144000" cy="1016145"/>
          </a:xfrm>
        </p:spPr>
        <p:txBody>
          <a:bodyPr/>
          <a:lstStyle/>
          <a:p>
            <a:r>
              <a:rPr lang="en-US" b="1" dirty="0"/>
              <a:t>Introduction to XProc 3.0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123163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Declarative Amsterdam</a:t>
            </a:r>
          </a:p>
          <a:p>
            <a:pPr algn="ctr"/>
            <a:r>
              <a:rPr lang="en-US" sz="2400" b="1" dirty="0"/>
              <a:t>November 4 and 5, 2021</a:t>
            </a:r>
            <a:endParaRPr lang="en-NL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D625E-D54E-4A39-9811-DEFB80395E6A}"/>
              </a:ext>
            </a:extLst>
          </p:cNvPr>
          <p:cNvSpPr txBox="1"/>
          <p:nvPr/>
        </p:nvSpPr>
        <p:spPr>
          <a:xfrm>
            <a:off x="140510" y="5535907"/>
            <a:ext cx="1013956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/>
              <a:t>While waiting, maybe you can do some preparations? </a:t>
            </a:r>
          </a:p>
          <a:p>
            <a:pPr algn="l"/>
            <a:r>
              <a:rPr lang="en-US" sz="2400" dirty="0"/>
              <a:t>Go to </a:t>
            </a:r>
            <a:r>
              <a:rPr lang="en-US" sz="24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https://da.xatapult.com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for instructions!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13" y="833764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3831874" y="2599666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i="1" dirty="0">
                <a:solidFill>
                  <a:schemeClr val="tx1"/>
                </a:solidFill>
              </a:rPr>
              <a:t>options: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Steps/pipelines, ports, options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1666816" y="306397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3521482" y="3265311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1431507" y="224493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1431506" y="449272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4142267" y="3160413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18" name="Rechthoek: ezelsoor 17">
            <a:extLst>
              <a:ext uri="{FF2B5EF4-FFF2-40B4-BE49-F238E27FC236}">
                <a16:creationId xmlns:a16="http://schemas.microsoft.com/office/drawing/2014/main" id="{9963F979-68F8-40A4-AE32-5A991CE3EEBB}"/>
              </a:ext>
            </a:extLst>
          </p:cNvPr>
          <p:cNvSpPr/>
          <p:nvPr/>
        </p:nvSpPr>
        <p:spPr>
          <a:xfrm>
            <a:off x="589881" y="1376148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1" name="Boog 20">
            <a:extLst>
              <a:ext uri="{FF2B5EF4-FFF2-40B4-BE49-F238E27FC236}">
                <a16:creationId xmlns:a16="http://schemas.microsoft.com/office/drawing/2014/main" id="{56F75DB6-9F84-4775-A3C9-A2E1096D07E5}"/>
              </a:ext>
            </a:extLst>
          </p:cNvPr>
          <p:cNvSpPr/>
          <p:nvPr/>
        </p:nvSpPr>
        <p:spPr>
          <a:xfrm>
            <a:off x="1298400" y="1281444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: ezelsoor 34">
            <a:extLst>
              <a:ext uri="{FF2B5EF4-FFF2-40B4-BE49-F238E27FC236}">
                <a16:creationId xmlns:a16="http://schemas.microsoft.com/office/drawing/2014/main" id="{DA9A4229-2F2A-4C28-B49A-B778F3C41566}"/>
              </a:ext>
            </a:extLst>
          </p:cNvPr>
          <p:cNvSpPr/>
          <p:nvPr/>
        </p:nvSpPr>
        <p:spPr>
          <a:xfrm>
            <a:off x="533313" y="5404044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Transformed document</a:t>
            </a:r>
          </a:p>
        </p:txBody>
      </p:sp>
      <p:sp>
        <p:nvSpPr>
          <p:cNvPr id="38" name="Boog 37">
            <a:extLst>
              <a:ext uri="{FF2B5EF4-FFF2-40B4-BE49-F238E27FC236}">
                <a16:creationId xmlns:a16="http://schemas.microsoft.com/office/drawing/2014/main" id="{EE3B4183-E368-4B85-B8C7-FB5BF5C27AA4}"/>
              </a:ext>
            </a:extLst>
          </p:cNvPr>
          <p:cNvSpPr/>
          <p:nvPr/>
        </p:nvSpPr>
        <p:spPr>
          <a:xfrm flipV="1">
            <a:off x="1402557" y="5104565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BF0DC0-5E48-40CF-B9AC-24DA6EE08E9E}"/>
              </a:ext>
            </a:extLst>
          </p:cNvPr>
          <p:cNvSpPr/>
          <p:nvPr/>
        </p:nvSpPr>
        <p:spPr>
          <a:xfrm>
            <a:off x="3671560" y="4890564"/>
            <a:ext cx="8235959" cy="1205435"/>
          </a:xfrm>
          <a:prstGeom prst="wedgeEllipseCallout">
            <a:avLst>
              <a:gd name="adj1" fmla="val 44601"/>
              <a:gd name="adj2" fmla="val 91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Have a look ate the step specification: http://spec.xproc.org/master/head/steps/#c.add-attribute</a:t>
            </a:r>
            <a:endParaRPr lang="en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8" grpId="0" animBg="1"/>
      <p:bldP spid="21" grpId="0" animBg="1"/>
      <p:bldP spid="35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095C-EE14-4C64-A02D-B32CC9B6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60" y="202806"/>
            <a:ext cx="10515600" cy="1117393"/>
          </a:xfrm>
        </p:spPr>
        <p:txBody>
          <a:bodyPr/>
          <a:lstStyle/>
          <a:p>
            <a:r>
              <a:rPr lang="en-US" b="1" dirty="0"/>
              <a:t>The step libraries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E13D-132A-46FD-877C-B13B078D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722822"/>
            <a:ext cx="11287069" cy="4351338"/>
          </a:xfrm>
        </p:spPr>
        <p:txBody>
          <a:bodyPr/>
          <a:lstStyle/>
          <a:p>
            <a:r>
              <a:rPr lang="en-US" dirty="0"/>
              <a:t>Standard steps, see </a:t>
            </a:r>
            <a:r>
              <a:rPr lang="nl-NL" dirty="0">
                <a:hlinkClick r:id="rId3"/>
              </a:rPr>
              <a:t>http://spec.xproc.org/master/head/steps/</a:t>
            </a:r>
            <a:endParaRPr lang="nl-NL" dirty="0"/>
          </a:p>
          <a:p>
            <a:pPr lvl="1"/>
            <a:r>
              <a:rPr lang="nl-NL" dirty="0"/>
              <a:t>These steps </a:t>
            </a:r>
            <a:r>
              <a:rPr lang="nl-NL" i="1" dirty="0"/>
              <a:t>must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implemented</a:t>
            </a:r>
            <a:r>
              <a:rPr lang="nl-NL" dirty="0"/>
              <a:t> in a </a:t>
            </a:r>
            <a:r>
              <a:rPr lang="nl-NL" dirty="0" err="1"/>
              <a:t>conformant</a:t>
            </a:r>
            <a:r>
              <a:rPr lang="nl-NL" dirty="0"/>
              <a:t> XProc processor!</a:t>
            </a:r>
          </a:p>
          <a:p>
            <a:pPr lvl="1"/>
            <a:endParaRPr lang="nl-NL" dirty="0"/>
          </a:p>
          <a:p>
            <a:r>
              <a:rPr lang="nl-NL" dirty="0" err="1"/>
              <a:t>Additional</a:t>
            </a:r>
            <a:r>
              <a:rPr lang="nl-NL" dirty="0"/>
              <a:t> steps,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http://spec.xproc.org/master/head/#steps/</a:t>
            </a:r>
            <a:endParaRPr lang="nl-NL" dirty="0"/>
          </a:p>
          <a:p>
            <a:pPr lvl="1"/>
            <a:r>
              <a:rPr lang="nl-NL" dirty="0"/>
              <a:t>File handling, OS, </a:t>
            </a:r>
            <a:r>
              <a:rPr lang="nl-NL" dirty="0" err="1"/>
              <a:t>validation</a:t>
            </a:r>
            <a:r>
              <a:rPr lang="nl-NL" dirty="0"/>
              <a:t>, etc.</a:t>
            </a:r>
          </a:p>
          <a:p>
            <a:pPr lvl="1"/>
            <a:r>
              <a:rPr lang="nl-NL" dirty="0" err="1"/>
              <a:t>Implementation</a:t>
            </a:r>
            <a:r>
              <a:rPr lang="nl-NL" dirty="0"/>
              <a:t> is </a:t>
            </a:r>
            <a:r>
              <a:rPr lang="nl-NL" dirty="0" err="1"/>
              <a:t>optional</a:t>
            </a:r>
            <a:r>
              <a:rPr lang="nl-NL" dirty="0"/>
              <a:t> (but </a:t>
            </a:r>
            <a:r>
              <a:rPr lang="nl-NL" dirty="0" err="1"/>
              <a:t>recommended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 step is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must conform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written</a:t>
            </a:r>
            <a:r>
              <a:rPr lang="nl-NL" dirty="0"/>
              <a:t> </a:t>
            </a:r>
            <a:r>
              <a:rPr lang="nl-NL" dirty="0" err="1"/>
              <a:t>there</a:t>
            </a:r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767B247-4A83-4338-AE98-EDEB14D8EFCE}"/>
              </a:ext>
            </a:extLst>
          </p:cNvPr>
          <p:cNvSpPr/>
          <p:nvPr/>
        </p:nvSpPr>
        <p:spPr>
          <a:xfrm>
            <a:off x="9081287" y="5093390"/>
            <a:ext cx="2900190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There are over 45 standard steps!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404541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0859930" cy="860848"/>
          </a:xfrm>
        </p:spPr>
        <p:txBody>
          <a:bodyPr>
            <a:normAutofit/>
          </a:bodyPr>
          <a:lstStyle/>
          <a:p>
            <a:r>
              <a:rPr lang="en-US" b="1" dirty="0"/>
              <a:t>Step/pipeline that adds an attribute to the root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1673157" y="2267988"/>
            <a:ext cx="9876817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-name="timestamp"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endParaRPr lang="nl-NL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6C9F391-38D3-45A5-8A7B-1CD89CC4B1D7}"/>
              </a:ext>
            </a:extLst>
          </p:cNvPr>
          <p:cNvSpPr/>
          <p:nvPr/>
        </p:nvSpPr>
        <p:spPr>
          <a:xfrm>
            <a:off x="4620230" y="1673515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Namespace and preferred prefix (p:)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BC4E014-DAA0-4E36-B7E2-4A977AAD1222}"/>
              </a:ext>
            </a:extLst>
          </p:cNvPr>
          <p:cNvSpPr/>
          <p:nvPr/>
        </p:nvSpPr>
        <p:spPr>
          <a:xfrm>
            <a:off x="8911713" y="1673515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XProc  version</a:t>
            </a:r>
            <a:endParaRPr lang="en-NL" sz="14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40A147F-A51E-4148-9103-075A0C27E8E7}"/>
              </a:ext>
            </a:extLst>
          </p:cNvPr>
          <p:cNvSpPr/>
          <p:nvPr/>
        </p:nvSpPr>
        <p:spPr>
          <a:xfrm>
            <a:off x="1778817" y="1647933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 p:declare-step element</a:t>
            </a:r>
            <a:endParaRPr lang="en-NL" sz="1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CD03EE1-7C62-4569-A367-ECF39807774D}"/>
              </a:ext>
            </a:extLst>
          </p:cNvPr>
          <p:cNvSpPr/>
          <p:nvPr/>
        </p:nvSpPr>
        <p:spPr>
          <a:xfrm>
            <a:off x="6096000" y="2635355"/>
            <a:ext cx="1885440" cy="430424"/>
          </a:xfrm>
          <a:prstGeom prst="wedgeRoundRectCallout">
            <a:avLst>
              <a:gd name="adj1" fmla="val -89396"/>
              <a:gd name="adj2" fmla="val 705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port declaration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06BD0DB-09D1-48D9-8080-0B1BA6BA36A0}"/>
              </a:ext>
            </a:extLst>
          </p:cNvPr>
          <p:cNvSpPr/>
          <p:nvPr/>
        </p:nvSpPr>
        <p:spPr>
          <a:xfrm>
            <a:off x="6226420" y="3550656"/>
            <a:ext cx="2069371" cy="430424"/>
          </a:xfrm>
          <a:prstGeom prst="wedgeRoundRectCallout">
            <a:avLst>
              <a:gd name="adj1" fmla="val -87716"/>
              <a:gd name="adj2" fmla="val 9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port declaration</a:t>
            </a:r>
            <a:endParaRPr lang="en-NL" sz="1400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063F5B7-91AD-48F2-ADE6-9BCF25FA7C29}"/>
              </a:ext>
            </a:extLst>
          </p:cNvPr>
          <p:cNvSpPr/>
          <p:nvPr/>
        </p:nvSpPr>
        <p:spPr>
          <a:xfrm>
            <a:off x="9225713" y="3428888"/>
            <a:ext cx="2785760" cy="673959"/>
          </a:xfrm>
          <a:prstGeom prst="wedgeRoundRectCallout">
            <a:avLst>
              <a:gd name="adj1" fmla="val -74621"/>
              <a:gd name="adj2" fmla="val 122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 specify option values as attributes on the step invocation</a:t>
            </a:r>
            <a:endParaRPr lang="en-NL" sz="14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2ADB525-6CA0-4FDB-B0DC-D7D863D2BF6C}"/>
              </a:ext>
            </a:extLst>
          </p:cNvPr>
          <p:cNvSpPr/>
          <p:nvPr/>
        </p:nvSpPr>
        <p:spPr>
          <a:xfrm>
            <a:off x="7129151" y="5954846"/>
            <a:ext cx="2333279" cy="731170"/>
          </a:xfrm>
          <a:prstGeom prst="wedgeRoundRectCallout">
            <a:avLst>
              <a:gd name="adj1" fmla="val -90432"/>
              <a:gd name="adj2" fmla="val -168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 compute stuff use Attribute-Value-Templates (AVTs), just like in XSLT.</a:t>
            </a:r>
            <a:endParaRPr lang="en-NL" sz="14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1DAA640-8C36-424D-9664-56FDAFED69F9}"/>
              </a:ext>
            </a:extLst>
          </p:cNvPr>
          <p:cNvSpPr/>
          <p:nvPr/>
        </p:nvSpPr>
        <p:spPr>
          <a:xfrm>
            <a:off x="180527" y="3760936"/>
            <a:ext cx="1344390" cy="430424"/>
          </a:xfrm>
          <a:prstGeom prst="wedgeRoundRectCallout">
            <a:avLst>
              <a:gd name="adj1" fmla="val 79556"/>
              <a:gd name="adj2" fmla="val 1670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A step invocation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3958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Try it out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exercises/02-add-attribute/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Command: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dirty="0"/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6393820" y="4599922"/>
            <a:ext cx="4316514" cy="1692506"/>
          </a:xfrm>
          <a:prstGeom prst="wedgeEllipseCallout">
            <a:avLst>
              <a:gd name="adj1" fmla="val 70718"/>
              <a:gd name="adj2" fmla="val 69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Whow</a:t>
            </a:r>
            <a:r>
              <a:rPr lang="en-US" b="1" dirty="0"/>
              <a:t>, that’s a boring thing to do! I encourage you to experiment a bit …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16074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5" y="176634"/>
            <a:ext cx="6471577" cy="706299"/>
          </a:xfrm>
        </p:spPr>
        <p:txBody>
          <a:bodyPr>
            <a:normAutofit/>
          </a:bodyPr>
          <a:lstStyle/>
          <a:p>
            <a:r>
              <a:rPr lang="en-US" b="1" dirty="0"/>
              <a:t>Primary ports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4464790" y="278585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6319456" y="2987187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3952814" y="1690144"/>
            <a:ext cx="1960717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4049874" y="4394210"/>
            <a:ext cx="1766596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6317523" y="354554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e: 14 punten 4">
            <a:extLst>
              <a:ext uri="{FF2B5EF4-FFF2-40B4-BE49-F238E27FC236}">
                <a16:creationId xmlns:a16="http://schemas.microsoft.com/office/drawing/2014/main" id="{51CA4A1C-54DB-450C-9F28-1D7B1FDFB428}"/>
              </a:ext>
            </a:extLst>
          </p:cNvPr>
          <p:cNvSpPr/>
          <p:nvPr/>
        </p:nvSpPr>
        <p:spPr>
          <a:xfrm>
            <a:off x="961686" y="2034547"/>
            <a:ext cx="3093853" cy="21425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ports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9766418-475F-4C6A-B487-6954626ADB75}"/>
              </a:ext>
            </a:extLst>
          </p:cNvPr>
          <p:cNvCxnSpPr/>
          <p:nvPr/>
        </p:nvCxnSpPr>
        <p:spPr>
          <a:xfrm flipV="1">
            <a:off x="3239750" y="1428805"/>
            <a:ext cx="1454750" cy="919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93EA31-BD68-4C66-8EB8-90D829BD1A80}"/>
              </a:ext>
            </a:extLst>
          </p:cNvPr>
          <p:cNvCxnSpPr/>
          <p:nvPr/>
        </p:nvCxnSpPr>
        <p:spPr>
          <a:xfrm>
            <a:off x="2979774" y="3865934"/>
            <a:ext cx="1714726" cy="1010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CB09215-1417-432E-939C-E794B1941865}"/>
              </a:ext>
            </a:extLst>
          </p:cNvPr>
          <p:cNvSpPr txBox="1"/>
          <p:nvPr/>
        </p:nvSpPr>
        <p:spPr>
          <a:xfrm>
            <a:off x="162275" y="4613500"/>
            <a:ext cx="350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port names </a:t>
            </a:r>
            <a:r>
              <a:rPr lang="en-US" sz="2400" b="1" i="1" dirty="0"/>
              <a:t>source</a:t>
            </a:r>
            <a:r>
              <a:rPr lang="en-US" sz="2400" dirty="0"/>
              <a:t> and </a:t>
            </a:r>
            <a:r>
              <a:rPr lang="en-US" sz="2400" b="1" i="1" dirty="0"/>
              <a:t>result</a:t>
            </a:r>
            <a:r>
              <a:rPr lang="en-US" sz="2400" dirty="0"/>
              <a:t> for the primary ports are a </a:t>
            </a:r>
            <a:r>
              <a:rPr lang="en-US" sz="2400" i="1" dirty="0"/>
              <a:t>convention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14525C4-3B8D-446E-BF13-4E5869BA2898}"/>
              </a:ext>
            </a:extLst>
          </p:cNvPr>
          <p:cNvSpPr/>
          <p:nvPr/>
        </p:nvSpPr>
        <p:spPr>
          <a:xfrm>
            <a:off x="10146453" y="5085324"/>
            <a:ext cx="1794935" cy="1200330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Not all ports are created equal…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50681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e: 8 punten 5">
            <a:extLst>
              <a:ext uri="{FF2B5EF4-FFF2-40B4-BE49-F238E27FC236}">
                <a16:creationId xmlns:a16="http://schemas.microsoft.com/office/drawing/2014/main" id="{3E81F641-36B0-4D47-988D-F9AA944295F1}"/>
              </a:ext>
            </a:extLst>
          </p:cNvPr>
          <p:cNvSpPr/>
          <p:nvPr/>
        </p:nvSpPr>
        <p:spPr>
          <a:xfrm>
            <a:off x="3849712" y="2611669"/>
            <a:ext cx="2449585" cy="196967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28" y="325763"/>
            <a:ext cx="5210262" cy="1925073"/>
          </a:xfrm>
        </p:spPr>
        <p:txBody>
          <a:bodyPr>
            <a:normAutofit/>
          </a:bodyPr>
          <a:lstStyle/>
          <a:p>
            <a:r>
              <a:rPr lang="en-US" sz="4000" b="1" dirty="0"/>
              <a:t>Primary ports,</a:t>
            </a:r>
            <a:br>
              <a:rPr lang="en-US" sz="4000" b="1" dirty="0"/>
            </a:br>
            <a:r>
              <a:rPr lang="en-US" sz="4000" b="1" dirty="0"/>
              <a:t>implicit connections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5176886" y="500459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p:something-else</a:t>
            </a: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4941574" y="4185550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4966744" y="6408178"/>
            <a:ext cx="135704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176886" y="134801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4941574" y="528976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015274" y="2703074"/>
            <a:ext cx="12599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Bijschrift: gebogen lijn 21">
            <a:extLst>
              <a:ext uri="{FF2B5EF4-FFF2-40B4-BE49-F238E27FC236}">
                <a16:creationId xmlns:a16="http://schemas.microsoft.com/office/drawing/2014/main" id="{F01527BF-E7F2-49AB-B1DE-A820D123C148}"/>
              </a:ext>
            </a:extLst>
          </p:cNvPr>
          <p:cNvSpPr/>
          <p:nvPr/>
        </p:nvSpPr>
        <p:spPr>
          <a:xfrm>
            <a:off x="827511" y="4607164"/>
            <a:ext cx="3449294" cy="1080084"/>
          </a:xfrm>
          <a:prstGeom prst="borderCallout2">
            <a:avLst>
              <a:gd name="adj1" fmla="val 21663"/>
              <a:gd name="adj2" fmla="val 102239"/>
              <a:gd name="adj3" fmla="val -8436"/>
              <a:gd name="adj4" fmla="val 103744"/>
              <a:gd name="adj5" fmla="val -33663"/>
              <a:gd name="adj6" fmla="val 107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ports implicitly connect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59B9666-BE04-47A3-B10C-B1BCAC858E7F}"/>
              </a:ext>
            </a:extLst>
          </p:cNvPr>
          <p:cNvSpPr/>
          <p:nvPr/>
        </p:nvSpPr>
        <p:spPr>
          <a:xfrm>
            <a:off x="8906933" y="4928605"/>
            <a:ext cx="3034455" cy="135704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Think of primary ports having little magnets that </a:t>
            </a:r>
            <a:r>
              <a:rPr lang="en-US" sz="1600" i="1" dirty="0"/>
              <a:t>snap</a:t>
            </a:r>
            <a:r>
              <a:rPr lang="en-US" sz="1600" dirty="0"/>
              <a:t> automagically together</a:t>
            </a:r>
            <a:endParaRPr lang="en-NL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444C2-F94C-4171-A57A-A67BC06818B6}"/>
              </a:ext>
            </a:extLst>
          </p:cNvPr>
          <p:cNvSpPr txBox="1"/>
          <p:nvPr/>
        </p:nvSpPr>
        <p:spPr>
          <a:xfrm>
            <a:off x="8046036" y="541690"/>
            <a:ext cx="3516525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Explosie: 8 punten 5">
            <a:extLst>
              <a:ext uri="{FF2B5EF4-FFF2-40B4-BE49-F238E27FC236}">
                <a16:creationId xmlns:a16="http://schemas.microsoft.com/office/drawing/2014/main" id="{F57E9471-DBCB-4498-9432-E12CAA926FCC}"/>
              </a:ext>
            </a:extLst>
          </p:cNvPr>
          <p:cNvSpPr/>
          <p:nvPr/>
        </p:nvSpPr>
        <p:spPr>
          <a:xfrm>
            <a:off x="8159090" y="1382590"/>
            <a:ext cx="1733944" cy="1412901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Click!</a:t>
            </a:r>
          </a:p>
        </p:txBody>
      </p:sp>
    </p:spTree>
    <p:extLst>
      <p:ext uri="{BB962C8B-B14F-4D97-AF65-F5344CB8AC3E}">
        <p14:creationId xmlns:p14="http://schemas.microsoft.com/office/powerpoint/2010/main" val="234295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15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">
            <a:extLst>
              <a:ext uri="{FF2B5EF4-FFF2-40B4-BE49-F238E27FC236}">
                <a16:creationId xmlns:a16="http://schemas.microsoft.com/office/drawing/2014/main" id="{99540E6E-C318-4E3D-BB68-7477D838AD83}"/>
              </a:ext>
            </a:extLst>
          </p:cNvPr>
          <p:cNvSpPr txBox="1"/>
          <p:nvPr/>
        </p:nvSpPr>
        <p:spPr>
          <a:xfrm>
            <a:off x="2778885" y="1811094"/>
            <a:ext cx="7055995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Pijl: gekromd rechts 2">
            <a:extLst>
              <a:ext uri="{FF2B5EF4-FFF2-40B4-BE49-F238E27FC236}">
                <a16:creationId xmlns:a16="http://schemas.microsoft.com/office/drawing/2014/main" id="{F6C37C3A-D2D3-4249-813C-1AB7E12C5AB9}"/>
              </a:ext>
            </a:extLst>
          </p:cNvPr>
          <p:cNvSpPr/>
          <p:nvPr/>
        </p:nvSpPr>
        <p:spPr>
          <a:xfrm>
            <a:off x="2534121" y="3872651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ijl: gekromd rechts 3">
            <a:extLst>
              <a:ext uri="{FF2B5EF4-FFF2-40B4-BE49-F238E27FC236}">
                <a16:creationId xmlns:a16="http://schemas.microsoft.com/office/drawing/2014/main" id="{13049085-82C1-436A-9D1B-E8762DE52C1E}"/>
              </a:ext>
            </a:extLst>
          </p:cNvPr>
          <p:cNvSpPr/>
          <p:nvPr/>
        </p:nvSpPr>
        <p:spPr>
          <a:xfrm rot="10800000">
            <a:off x="6646611" y="2664244"/>
            <a:ext cx="714895" cy="2818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683EEDB-93E8-47D1-B43C-5DE1A72B9592}"/>
              </a:ext>
            </a:extLst>
          </p:cNvPr>
          <p:cNvSpPr txBox="1"/>
          <p:nvPr/>
        </p:nvSpPr>
        <p:spPr>
          <a:xfrm>
            <a:off x="1312150" y="3972949"/>
            <a:ext cx="12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 steps</a:t>
            </a:r>
            <a:endParaRPr lang="nl-NL" dirty="0"/>
          </a:p>
        </p:txBody>
      </p:sp>
      <p:sp>
        <p:nvSpPr>
          <p:cNvPr id="8" name="Tekstvak 5">
            <a:extLst>
              <a:ext uri="{FF2B5EF4-FFF2-40B4-BE49-F238E27FC236}">
                <a16:creationId xmlns:a16="http://schemas.microsoft.com/office/drawing/2014/main" id="{28D3A3DD-F425-48DB-913A-6C76AB062DC2}"/>
              </a:ext>
            </a:extLst>
          </p:cNvPr>
          <p:cNvSpPr txBox="1"/>
          <p:nvPr/>
        </p:nvSpPr>
        <p:spPr>
          <a:xfrm>
            <a:off x="7361506" y="2564746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connection of last step to primary output port</a:t>
            </a:r>
            <a:endParaRPr lang="nl-NL" dirty="0"/>
          </a:p>
        </p:txBody>
      </p:sp>
      <p:sp>
        <p:nvSpPr>
          <p:cNvPr id="9" name="Pijl: gekromd rechts 2">
            <a:extLst>
              <a:ext uri="{FF2B5EF4-FFF2-40B4-BE49-F238E27FC236}">
                <a16:creationId xmlns:a16="http://schemas.microsoft.com/office/drawing/2014/main" id="{A8366929-E33A-4987-B628-4A6D32A856BB}"/>
              </a:ext>
            </a:extLst>
          </p:cNvPr>
          <p:cNvSpPr/>
          <p:nvPr/>
        </p:nvSpPr>
        <p:spPr>
          <a:xfrm>
            <a:off x="2484244" y="2448985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2A63E95-2A17-4474-8AAC-323EBA4F875E}"/>
              </a:ext>
            </a:extLst>
          </p:cNvPr>
          <p:cNvSpPr txBox="1"/>
          <p:nvPr/>
        </p:nvSpPr>
        <p:spPr>
          <a:xfrm>
            <a:off x="181619" y="2397639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</a:t>
            </a:r>
          </a:p>
          <a:p>
            <a:pPr algn="r"/>
            <a:r>
              <a:rPr lang="en-US" dirty="0"/>
              <a:t>primary input port to first step</a:t>
            </a:r>
            <a:endParaRPr lang="nl-NL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6AB3F70-704A-4537-AEDE-86712D4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" y="-75612"/>
            <a:ext cx="10965301" cy="1259989"/>
          </a:xfrm>
        </p:spPr>
        <p:txBody>
          <a:bodyPr>
            <a:normAutofit/>
          </a:bodyPr>
          <a:lstStyle/>
          <a:p>
            <a:r>
              <a:rPr lang="en-US" b="1" dirty="0"/>
              <a:t>Primary ports, implicit connections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FC91034-E28E-4D0C-83A8-D5CAE92E08F2}"/>
              </a:ext>
            </a:extLst>
          </p:cNvPr>
          <p:cNvSpPr/>
          <p:nvPr/>
        </p:nvSpPr>
        <p:spPr>
          <a:xfrm>
            <a:off x="6635948" y="809401"/>
            <a:ext cx="5279174" cy="958994"/>
          </a:xfrm>
          <a:prstGeom prst="wedgeRoundRectCallout">
            <a:avLst>
              <a:gd name="adj1" fmla="val -62707"/>
              <a:gd name="adj2" fmla="val 115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If a step has only a single input or output port, they’re primary by default. But you can set the primary status </a:t>
            </a:r>
            <a:r>
              <a:rPr lang="en-US" sz="1400" b="1" i="1" dirty="0"/>
              <a:t>explicitly</a:t>
            </a:r>
            <a:r>
              <a:rPr lang="en-US" sz="1400" b="1" dirty="0"/>
              <a:t> using a primary=“true/false” attribute here.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6434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2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exercises/02-add-attribute/</a:t>
            </a:r>
          </a:p>
          <a:p>
            <a:r>
              <a:rPr lang="en-GB" dirty="0"/>
              <a:t>Change the pipeline and add a </a:t>
            </a:r>
            <a:r>
              <a:rPr lang="en-GB" i="1" dirty="0"/>
              <a:t>second</a:t>
            </a:r>
            <a:r>
              <a:rPr lang="en-GB" dirty="0"/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step that adds another attribute to the root element (or somewhere else).</a:t>
            </a:r>
          </a:p>
          <a:p>
            <a:endParaRPr lang="en-GB" dirty="0"/>
          </a:p>
          <a:p>
            <a:r>
              <a:rPr lang="en-GB" dirty="0"/>
              <a:t>Command: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dirty="0"/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9241276" y="5636319"/>
            <a:ext cx="1469057" cy="656108"/>
          </a:xfrm>
          <a:prstGeom prst="wedgeEllipseCallout">
            <a:avLst>
              <a:gd name="adj1" fmla="val 109784"/>
              <a:gd name="adj2" fmla="val 95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Easy….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959836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Solution: Add a second attribute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622858" y="1903564"/>
            <a:ext cx="1086875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&lt;p:declare-step xmlns:p="http://www.w3.org/ns/xproc" version="3.0"&gt;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&lt;p:input port="source"/&gt;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&lt;p:output port="result"/&gt;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&lt;p:add-attribute match="/*" attribute-name="timestamp"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attribute-value="{current-dateTime()}"/&gt;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&lt;p:add-attribute match="/*" attribute-name="enabled"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attribute-value="true"/&gt;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&lt;/p:declare-step&gt;</a:t>
            </a:r>
          </a:p>
        </p:txBody>
      </p:sp>
    </p:spTree>
    <p:extLst>
      <p:ext uri="{BB962C8B-B14F-4D97-AF65-F5344CB8AC3E}">
        <p14:creationId xmlns:p14="http://schemas.microsoft.com/office/powerpoint/2010/main" val="124317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Ports and explicit connections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CDAA1-B67C-4ED1-8270-E8F69960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4849"/>
            <a:ext cx="4010585" cy="3486637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D54FB04C-68C1-43F9-860F-C184036971A9}"/>
              </a:ext>
            </a:extLst>
          </p:cNvPr>
          <p:cNvSpPr/>
          <p:nvPr/>
        </p:nvSpPr>
        <p:spPr>
          <a:xfrm>
            <a:off x="2451369" y="4456160"/>
            <a:ext cx="719847" cy="12169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5226996" y="2062264"/>
            <a:ext cx="4760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inline 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external 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 port in the pipeline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4018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 and XML specialist</a:t>
            </a:r>
          </a:p>
          <a:p>
            <a:r>
              <a:rPr lang="en-US" dirty="0"/>
              <a:t>One-man 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r>
              <a:rPr lang="en-US" dirty="0"/>
              <a:t>Member of the XProc 3.0 editing committee</a:t>
            </a:r>
          </a:p>
          <a:p>
            <a:r>
              <a:rPr lang="en-US" dirty="0"/>
              <a:t>Author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98268" y="901631"/>
            <a:ext cx="4292039" cy="3219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7" y="2248756"/>
            <a:ext cx="1484008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p:insert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p:insert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hoek: ezelsoor 47">
            <a:extLst>
              <a:ext uri="{FF2B5EF4-FFF2-40B4-BE49-F238E27FC236}">
                <a16:creationId xmlns:a16="http://schemas.microsoft.com/office/drawing/2014/main" id="{C1FBA8A5-0A0B-4EF7-A4AB-EBB5A671A8BC}"/>
              </a:ext>
            </a:extLst>
          </p:cNvPr>
          <p:cNvSpPr/>
          <p:nvPr/>
        </p:nvSpPr>
        <p:spPr>
          <a:xfrm>
            <a:off x="3952936" y="1267117"/>
            <a:ext cx="1186633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 to insert</a:t>
            </a:r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F5B64633-DC70-4AA4-B7A7-7383BDEE7F8F}"/>
              </a:ext>
            </a:extLst>
          </p:cNvPr>
          <p:cNvSpPr/>
          <p:nvPr/>
        </p:nvSpPr>
        <p:spPr>
          <a:xfrm flipH="1">
            <a:off x="3387088" y="1138509"/>
            <a:ext cx="893020" cy="828626"/>
          </a:xfrm>
          <a:prstGeom prst="arc">
            <a:avLst>
              <a:gd name="adj1" fmla="val 14279023"/>
              <a:gd name="adj2" fmla="val 267972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Combined document</a:t>
            </a: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1" y="3580896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6020-2D29-41C5-8CCA-0CA2038558FE}"/>
              </a:ext>
            </a:extLst>
          </p:cNvPr>
          <p:cNvSpPr txBox="1"/>
          <p:nvPr/>
        </p:nvSpPr>
        <p:spPr>
          <a:xfrm>
            <a:off x="3952936" y="4301640"/>
            <a:ext cx="2501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values for 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</a:t>
            </a:r>
            <a:endParaRPr lang="en-NL" sz="1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203112" y="4995534"/>
            <a:ext cx="4880515" cy="978174"/>
          </a:xfrm>
          <a:prstGeom prst="wedgeEllipseCallout">
            <a:avLst>
              <a:gd name="adj1" fmla="val 39903"/>
              <a:gd name="adj2" fmla="val 11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source and result port are primary, the insertion port is not…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6206121" y="654828"/>
            <a:ext cx="52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http://spec.xproc.org/master/head/steps/#c.insert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6" grpId="0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inline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558544" y="3025616"/>
            <a:ext cx="5997897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(inline XML document)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DC155D-688E-4A0A-9CE0-63D1A5325A22}"/>
              </a:ext>
            </a:extLst>
          </p:cNvPr>
          <p:cNvSpPr/>
          <p:nvPr/>
        </p:nvSpPr>
        <p:spPr>
          <a:xfrm>
            <a:off x="7329590" y="3264215"/>
            <a:ext cx="2665651" cy="673959"/>
          </a:xfrm>
          <a:prstGeom prst="wedgeRoundRectCallout">
            <a:avLst>
              <a:gd name="adj1" fmla="val -128826"/>
              <a:gd name="adj2" fmla="val 588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You can use expressions between curly braces {…} in your inline document</a:t>
            </a:r>
            <a:endParaRPr lang="en-NL" sz="1400" b="1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2204B1B-9188-4DBC-B186-4FF87CAA2C01}"/>
              </a:ext>
            </a:extLst>
          </p:cNvPr>
          <p:cNvSpPr/>
          <p:nvPr/>
        </p:nvSpPr>
        <p:spPr>
          <a:xfrm>
            <a:off x="7154386" y="5085645"/>
            <a:ext cx="4968351" cy="1213908"/>
          </a:xfrm>
          <a:prstGeom prst="wedgeEllipseCallout">
            <a:avLst>
              <a:gd name="adj1" fmla="val 39665"/>
              <a:gd name="adj2" fmla="val 70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Expressions between curly braces are called TVTs (Text-Value-Templates and AVTs (Attribute-Value-Templates)</a:t>
            </a:r>
            <a:endParaRPr lang="en-NL" sz="1600" b="1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603896" y="1816771"/>
            <a:ext cx="2665651" cy="673959"/>
          </a:xfrm>
          <a:prstGeom prst="wedgeRoundRectCallout">
            <a:avLst>
              <a:gd name="adj1" fmla="val -104011"/>
              <a:gd name="adj2" fmla="val 2253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Explicitly connect something to a port using p:with-input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16872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an additional child element using an inline document with p:insert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exercises/03-connect-inline/</a:t>
            </a:r>
          </a:p>
          <a:p>
            <a:r>
              <a:rPr lang="en-GB" dirty="0"/>
              <a:t>Finish the pipeline so it adds a </a:t>
            </a:r>
            <a:br>
              <a:rPr lang="en-GB" dirty="0"/>
            </a:br>
            <a:r>
              <a:rPr lang="en-GB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&lt;location&gt;Amsterdam 2021&lt;/location&gt;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/>
              <a:t>element </a:t>
            </a:r>
            <a:r>
              <a:rPr lang="en-GB" i="1" dirty="0"/>
              <a:t>after</a:t>
            </a:r>
            <a:r>
              <a:rPr lang="en-GB" dirty="0"/>
              <a:t>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 with an inline document </a:t>
            </a:r>
          </a:p>
          <a:p>
            <a:pPr lvl="1"/>
            <a:r>
              <a:rPr lang="en-GB" dirty="0"/>
              <a:t>Options: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match="/*" position="last-child"</a:t>
            </a:r>
          </a:p>
          <a:p>
            <a:pPr lvl="1"/>
            <a:r>
              <a:rPr lang="en-GB" dirty="0"/>
              <a:t>Connect the inline document to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en-GB" dirty="0"/>
              <a:t> port using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port="…"&gt;</a:t>
            </a:r>
          </a:p>
          <a:p>
            <a:r>
              <a:rPr lang="en-GB" dirty="0"/>
              <a:t>Compute the current year using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GB" dirty="0"/>
              <a:t> construction</a:t>
            </a:r>
          </a:p>
          <a:p>
            <a:pPr lvl="1"/>
            <a:r>
              <a:rPr lang="en-GB" sz="2000" dirty="0"/>
              <a:t>XPath cheat:</a:t>
            </a:r>
            <a:r>
              <a:rPr lang="en-GB" dirty="0"/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year-from-date(current-date())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890DBE-1660-4AC0-9271-7BF4A08AF31F}"/>
              </a:ext>
            </a:extLst>
          </p:cNvPr>
          <p:cNvSpPr/>
          <p:nvPr/>
        </p:nvSpPr>
        <p:spPr>
          <a:xfrm>
            <a:off x="9055386" y="4371803"/>
            <a:ext cx="2550954" cy="1019749"/>
          </a:xfrm>
          <a:prstGeom prst="wedgeEllipseCallout">
            <a:avLst>
              <a:gd name="adj1" fmla="val 49317"/>
              <a:gd name="adj2" fmla="val 168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Now you’re on your own writing XProc, scary…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7204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inline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77614" y="1636760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&gt;Amsterdam {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-date())}&lt;/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76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external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513148" y="1867498"/>
            <a:ext cx="1040777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="reference-to-document"/&gt;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8158681" y="3429000"/>
            <a:ext cx="2665651" cy="818535"/>
          </a:xfrm>
          <a:prstGeom prst="wedgeRoundRectCallout">
            <a:avLst>
              <a:gd name="adj1" fmla="val -120929"/>
              <a:gd name="adj2" fmla="val -1238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</a:t>
            </a:r>
            <a:r>
              <a:rPr lang="en-US" sz="1400" b="1" dirty="0" err="1"/>
              <a:t>href</a:t>
            </a:r>
            <a:r>
              <a:rPr lang="en-US" sz="1400" b="1" dirty="0"/>
              <a:t> attribute is an AVT: You can use expressions between curly braces {…} inside</a:t>
            </a:r>
            <a:endParaRPr lang="en-NL" sz="14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7946431" y="5071747"/>
            <a:ext cx="3994957" cy="1213908"/>
          </a:xfrm>
          <a:prstGeom prst="wedgeEllipseCallout">
            <a:avLst>
              <a:gd name="adj1" fmla="val 41576"/>
              <a:gd name="adj2" fmla="val 74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 have no means to add the current year now, like we did in the last exercise…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9338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an additional child element using an external document with p:insert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exercises/03-connect-inline/</a:t>
            </a:r>
          </a:p>
          <a:p>
            <a:r>
              <a:rPr lang="en-GB" dirty="0"/>
              <a:t>Finish the pipeline so it adds the contents of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insert.xml</a:t>
            </a:r>
            <a:r>
              <a:rPr lang="en-GB" dirty="0"/>
              <a:t> </a:t>
            </a:r>
            <a:r>
              <a:rPr lang="en-GB" i="1" dirty="0"/>
              <a:t>after</a:t>
            </a:r>
            <a:r>
              <a:rPr lang="en-GB" dirty="0"/>
              <a:t>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 with an </a:t>
            </a:r>
            <a:r>
              <a:rPr lang="en-GB" dirty="0" err="1"/>
              <a:t>href</a:t>
            </a:r>
            <a:r>
              <a:rPr lang="en-GB" dirty="0"/>
              <a:t> attribute </a:t>
            </a:r>
          </a:p>
          <a:p>
            <a:pPr lvl="1"/>
            <a:r>
              <a:rPr lang="en-GB" dirty="0"/>
              <a:t>Options: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match="/*" position="last-child"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94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external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683056" y="1690062"/>
            <a:ext cx="11007075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="insert.xml"/&gt;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66473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00" y="409126"/>
            <a:ext cx="11553217" cy="9781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 another port to our step and connect p:insert to it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(our step)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203112" y="4995534"/>
            <a:ext cx="4880515" cy="978174"/>
          </a:xfrm>
          <a:prstGeom prst="wedgeEllipseCallout">
            <a:avLst>
              <a:gd name="adj1" fmla="val 39903"/>
              <a:gd name="adj2" fmla="val 11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source and result port are primary, the extra port is not…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47968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08" y="175146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Add an additional input port to our step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59817" y="2252792"/>
            <a:ext cx="114907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280202" y="1307413"/>
            <a:ext cx="3237331" cy="673959"/>
          </a:xfrm>
          <a:prstGeom prst="wedgeRoundRectCallout">
            <a:avLst>
              <a:gd name="adj1" fmla="val -69973"/>
              <a:gd name="adj2" fmla="val 1887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 have more than two ports now: make explicit which ones are primary and which ones are not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81461D8-59B0-447F-A39A-2A1E63898D8D}"/>
              </a:ext>
            </a:extLst>
          </p:cNvPr>
          <p:cNvSpPr/>
          <p:nvPr/>
        </p:nvSpPr>
        <p:spPr>
          <a:xfrm>
            <a:off x="3990321" y="5386534"/>
            <a:ext cx="3237331" cy="673959"/>
          </a:xfrm>
          <a:prstGeom prst="wedgeRoundRectCallout">
            <a:avLst>
              <a:gd name="adj1" fmla="val -122257"/>
              <a:gd name="adj2" fmla="val -228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another input port to our step using &lt;</a:t>
            </a:r>
            <a:r>
              <a:rPr lang="en-US" sz="1400" b="1" dirty="0" err="1"/>
              <a:t>p:input</a:t>
            </a:r>
            <a:r>
              <a:rPr lang="en-US" sz="1400" b="1" dirty="0"/>
              <a:t>&gt;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3647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08" y="175146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another port in the same pipeline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53332" y="2070717"/>
            <a:ext cx="11490784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493937" y="1277515"/>
            <a:ext cx="2362114" cy="428068"/>
          </a:xfrm>
          <a:prstGeom prst="wedgeRoundRectCallout">
            <a:avLst>
              <a:gd name="adj1" fmla="val -136367"/>
              <a:gd name="adj2" fmla="val 2373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 the step/pipeline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BF47A27-4B36-4236-9382-4F8C5736E5D9}"/>
              </a:ext>
            </a:extLst>
          </p:cNvPr>
          <p:cNvSpPr/>
          <p:nvPr/>
        </p:nvSpPr>
        <p:spPr>
          <a:xfrm>
            <a:off x="8977095" y="3203643"/>
            <a:ext cx="2436692" cy="653425"/>
          </a:xfrm>
          <a:prstGeom prst="wedgeRoundRectCallout">
            <a:avLst>
              <a:gd name="adj1" fmla="val -107357"/>
              <a:gd name="adj2" fmla="val 207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pipe attribute with "</a:t>
            </a:r>
            <a:r>
              <a:rPr lang="en-US" sz="1400" dirty="0" err="1"/>
              <a:t>portname@stepname</a:t>
            </a:r>
            <a:r>
              <a:rPr lang="en-US" sz="1400" dirty="0"/>
              <a:t>"</a:t>
            </a:r>
            <a:endParaRPr lang="en-NL" sz="1400" dirty="0"/>
          </a:p>
        </p:txBody>
      </p:sp>
      <p:sp>
        <p:nvSpPr>
          <p:cNvPr id="10" name="Pijl: gekromd rechts 2">
            <a:extLst>
              <a:ext uri="{FF2B5EF4-FFF2-40B4-BE49-F238E27FC236}">
                <a16:creationId xmlns:a16="http://schemas.microsoft.com/office/drawing/2014/main" id="{F5E78D6D-7859-482B-A564-8D4C4F385685}"/>
              </a:ext>
            </a:extLst>
          </p:cNvPr>
          <p:cNvSpPr/>
          <p:nvPr/>
        </p:nvSpPr>
        <p:spPr>
          <a:xfrm flipH="1">
            <a:off x="7127131" y="3956958"/>
            <a:ext cx="518808" cy="10754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XProc?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224793"/>
            <a:ext cx="10515600" cy="4647501"/>
          </a:xfrm>
        </p:spPr>
        <p:txBody>
          <a:bodyPr>
            <a:normAutofit/>
          </a:bodyPr>
          <a:lstStyle/>
          <a:p>
            <a:r>
              <a:rPr lang="en-US" dirty="0"/>
              <a:t>XProc is an XML based programming language for complex data processing - pipelining</a:t>
            </a:r>
          </a:p>
          <a:p>
            <a:r>
              <a:rPr lang="en-US" dirty="0"/>
              <a:t>Extensible set of small, sharp tools for creating and transforming XML and other documents</a:t>
            </a:r>
          </a:p>
          <a:p>
            <a:r>
              <a:rPr lang="en-US" dirty="0"/>
              <a:t>V1.0 around since 2010 (two processor implementations to run your pipelines)</a:t>
            </a:r>
          </a:p>
          <a:p>
            <a:r>
              <a:rPr lang="en-US" dirty="0"/>
              <a:t>Specification of 3.0 in "last call" status</a:t>
            </a:r>
          </a:p>
          <a:p>
            <a:r>
              <a:rPr lang="en-US" dirty="0"/>
              <a:t>One working processor (</a:t>
            </a:r>
            <a:r>
              <a:rPr lang="en-US" dirty="0" err="1"/>
              <a:t>MorganaXProc-IIIse</a:t>
            </a:r>
            <a:r>
              <a:rPr lang="en-US" dirty="0"/>
              <a:t>)</a:t>
            </a:r>
          </a:p>
          <a:p>
            <a:r>
              <a:rPr lang="en-US" dirty="0"/>
              <a:t>One under way (XML Calabash 3), almost there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7996136" y="5376841"/>
            <a:ext cx="3097687" cy="951978"/>
          </a:xfrm>
          <a:prstGeom prst="wedgeEllipseCallout">
            <a:avLst>
              <a:gd name="adj1" fmla="val 65165"/>
              <a:gd name="adj2" fmla="val 81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name is </a:t>
            </a:r>
            <a:r>
              <a:rPr lang="en-US" dirty="0" err="1"/>
              <a:t>Kanava</a:t>
            </a:r>
            <a:r>
              <a:rPr lang="en-US" dirty="0"/>
              <a:t>. I'm </a:t>
            </a:r>
            <a:r>
              <a:rPr lang="en-US" dirty="0" err="1"/>
              <a:t>XProc's</a:t>
            </a:r>
            <a:r>
              <a:rPr lang="en-US" dirty="0"/>
              <a:t> logo!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an external document with p:insert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631490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exercises/05-connect-internal/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input:extra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=insert.xml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r>
              <a:rPr lang="en-GB" dirty="0"/>
              <a:t>Change this pipeline so it now inserts its primary input document in itself, directly after the inserted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&lt;location&gt;</a:t>
            </a:r>
            <a:r>
              <a:rPr lang="en-GB" dirty="0"/>
              <a:t> element… 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D21D9A6B-B62E-4D3D-A642-CF4D945E48E6}"/>
              </a:ext>
            </a:extLst>
          </p:cNvPr>
          <p:cNvSpPr/>
          <p:nvPr/>
        </p:nvSpPr>
        <p:spPr>
          <a:xfrm>
            <a:off x="8904051" y="4995534"/>
            <a:ext cx="3179576" cy="978174"/>
          </a:xfrm>
          <a:prstGeom prst="wedgeEllipseCallout">
            <a:avLst>
              <a:gd name="adj1" fmla="val 35437"/>
              <a:gd name="adj2" fmla="val 11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Not very useful but nonetheless insightful</a:t>
            </a:r>
            <a:endParaRPr lang="en-NL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0C0A0-11AC-41A6-A72A-44D4CFE37DBB}"/>
              </a:ext>
            </a:extLst>
          </p:cNvPr>
          <p:cNvSpPr txBox="1"/>
          <p:nvPr/>
        </p:nvSpPr>
        <p:spPr>
          <a:xfrm>
            <a:off x="3542989" y="4468958"/>
            <a:ext cx="492656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&lt;tutorial&gt;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XProc 3.0&lt;/name&gt;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&lt;presenter&gt;Erik Siegel&lt;/presenter&gt;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&gt;Amsterdam&lt;/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&lt;tutorial&gt;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nl-NL" sz="1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XProc 3.0&lt;/name&gt;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&lt;presenter&gt;Erik Siegel&lt;/presenter&gt;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&lt;/tutorial&gt;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&lt;/tutorial&gt;</a:t>
            </a:r>
          </a:p>
        </p:txBody>
      </p:sp>
    </p:spTree>
    <p:extLst>
      <p:ext uri="{BB962C8B-B14F-4D97-AF65-F5344CB8AC3E}">
        <p14:creationId xmlns:p14="http://schemas.microsoft.com/office/powerpoint/2010/main" val="112000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external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77614" y="970281"/>
            <a:ext cx="11007075" cy="5324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328CD3A-A309-4638-AD76-EEAD138E8895}"/>
              </a:ext>
            </a:extLst>
          </p:cNvPr>
          <p:cNvSpPr/>
          <p:nvPr/>
        </p:nvSpPr>
        <p:spPr>
          <a:xfrm>
            <a:off x="9181432" y="3092020"/>
            <a:ext cx="2632954" cy="673959"/>
          </a:xfrm>
          <a:prstGeom prst="wedgeRoundRectCallout">
            <a:avLst>
              <a:gd name="adj1" fmla="val -113076"/>
              <a:gd name="adj2" fmla="val 2455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Re-read the document from the step's source port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59718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Change a document and insert it into the primary document</a:t>
            </a:r>
            <a:endParaRPr lang="en-NL" sz="4000" b="1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CDA560-1BBD-4AA3-BD9E-21F45E662D65}"/>
              </a:ext>
            </a:extLst>
          </p:cNvPr>
          <p:cNvSpPr/>
          <p:nvPr/>
        </p:nvSpPr>
        <p:spPr>
          <a:xfrm>
            <a:off x="4211053" y="2360570"/>
            <a:ext cx="2142907" cy="551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Change document</a:t>
            </a:r>
          </a:p>
          <a:p>
            <a:pPr algn="ctr"/>
            <a:r>
              <a:rPr lang="en-US" sz="1600" dirty="0"/>
              <a:t>(add-attribute)</a:t>
            </a:r>
            <a:endParaRPr lang="en-GB" sz="1600" dirty="0"/>
          </a:p>
        </p:txBody>
      </p:sp>
      <p:sp>
        <p:nvSpPr>
          <p:cNvPr id="10" name="Pijl: rechts 40">
            <a:extLst>
              <a:ext uri="{FF2B5EF4-FFF2-40B4-BE49-F238E27FC236}">
                <a16:creationId xmlns:a16="http://schemas.microsoft.com/office/drawing/2014/main" id="{BE2AC9D3-8355-401F-9136-484DE0F22B80}"/>
              </a:ext>
            </a:extLst>
          </p:cNvPr>
          <p:cNvSpPr/>
          <p:nvPr/>
        </p:nvSpPr>
        <p:spPr>
          <a:xfrm>
            <a:off x="904068" y="5117715"/>
            <a:ext cx="1407385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1" name="Pijl: rechts 41">
            <a:extLst>
              <a:ext uri="{FF2B5EF4-FFF2-40B4-BE49-F238E27FC236}">
                <a16:creationId xmlns:a16="http://schemas.microsoft.com/office/drawing/2014/main" id="{777BCDD2-D123-4074-A7FE-BE947D4BA931}"/>
              </a:ext>
            </a:extLst>
          </p:cNvPr>
          <p:cNvSpPr/>
          <p:nvPr/>
        </p:nvSpPr>
        <p:spPr>
          <a:xfrm>
            <a:off x="904068" y="234661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</a:t>
            </a:r>
          </a:p>
        </p:txBody>
      </p:sp>
      <p:sp>
        <p:nvSpPr>
          <p:cNvPr id="12" name="Pijl: rechts 42">
            <a:extLst>
              <a:ext uri="{FF2B5EF4-FFF2-40B4-BE49-F238E27FC236}">
                <a16:creationId xmlns:a16="http://schemas.microsoft.com/office/drawing/2014/main" id="{B421BF62-F874-4CC1-8CA0-E1D8363B611F}"/>
              </a:ext>
            </a:extLst>
          </p:cNvPr>
          <p:cNvSpPr/>
          <p:nvPr/>
        </p:nvSpPr>
        <p:spPr>
          <a:xfrm>
            <a:off x="2311456" y="2396079"/>
            <a:ext cx="2065054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906B01-F523-4B4A-BA3B-E41C57B48389}"/>
              </a:ext>
            </a:extLst>
          </p:cNvPr>
          <p:cNvSpPr/>
          <p:nvPr/>
        </p:nvSpPr>
        <p:spPr>
          <a:xfrm>
            <a:off x="4211052" y="5117715"/>
            <a:ext cx="2142907" cy="551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Insert changed document</a:t>
            </a:r>
            <a:endParaRPr lang="en-GB" sz="1600" dirty="0"/>
          </a:p>
        </p:txBody>
      </p:sp>
      <p:sp>
        <p:nvSpPr>
          <p:cNvPr id="17" name="Pijl: rechts 42">
            <a:extLst>
              <a:ext uri="{FF2B5EF4-FFF2-40B4-BE49-F238E27FC236}">
                <a16:creationId xmlns:a16="http://schemas.microsoft.com/office/drawing/2014/main" id="{2C8BE42F-AFE7-4C48-8C25-7287477F207F}"/>
              </a:ext>
            </a:extLst>
          </p:cNvPr>
          <p:cNvSpPr/>
          <p:nvPr/>
        </p:nvSpPr>
        <p:spPr>
          <a:xfrm>
            <a:off x="2311456" y="5119601"/>
            <a:ext cx="2065054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8" name="Pijl: rechts 42">
            <a:extLst>
              <a:ext uri="{FF2B5EF4-FFF2-40B4-BE49-F238E27FC236}">
                <a16:creationId xmlns:a16="http://schemas.microsoft.com/office/drawing/2014/main" id="{3AE71B64-E1D7-4429-81C4-A7DE7AC39D05}"/>
              </a:ext>
            </a:extLst>
          </p:cNvPr>
          <p:cNvSpPr/>
          <p:nvPr/>
        </p:nvSpPr>
        <p:spPr>
          <a:xfrm rot="5400000">
            <a:off x="4768819" y="3118257"/>
            <a:ext cx="1027370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Pijl: rechts 42">
            <a:extLst>
              <a:ext uri="{FF2B5EF4-FFF2-40B4-BE49-F238E27FC236}">
                <a16:creationId xmlns:a16="http://schemas.microsoft.com/office/drawing/2014/main" id="{42621ECF-5505-47B5-B999-1B0076171178}"/>
              </a:ext>
            </a:extLst>
          </p:cNvPr>
          <p:cNvSpPr/>
          <p:nvPr/>
        </p:nvSpPr>
        <p:spPr>
          <a:xfrm rot="5400000">
            <a:off x="4608204" y="4290904"/>
            <a:ext cx="1348596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21" name="Pijl: rechts 42">
            <a:extLst>
              <a:ext uri="{FF2B5EF4-FFF2-40B4-BE49-F238E27FC236}">
                <a16:creationId xmlns:a16="http://schemas.microsoft.com/office/drawing/2014/main" id="{15D78DEE-66A7-40B8-BFFD-77D187D18604}"/>
              </a:ext>
            </a:extLst>
          </p:cNvPr>
          <p:cNvSpPr/>
          <p:nvPr/>
        </p:nvSpPr>
        <p:spPr>
          <a:xfrm>
            <a:off x="6276109" y="5117714"/>
            <a:ext cx="1646364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Pijl: rechts 42">
            <a:extLst>
              <a:ext uri="{FF2B5EF4-FFF2-40B4-BE49-F238E27FC236}">
                <a16:creationId xmlns:a16="http://schemas.microsoft.com/office/drawing/2014/main" id="{B9F4B81D-A186-44DE-96E4-7BE4F3CDD4D4}"/>
              </a:ext>
            </a:extLst>
          </p:cNvPr>
          <p:cNvSpPr/>
          <p:nvPr/>
        </p:nvSpPr>
        <p:spPr>
          <a:xfrm>
            <a:off x="7922473" y="5117713"/>
            <a:ext cx="1568522" cy="51592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88A2D30-6F52-4F2D-B439-B9B63BE18F85}"/>
              </a:ext>
            </a:extLst>
          </p:cNvPr>
          <p:cNvSpPr/>
          <p:nvPr/>
        </p:nvSpPr>
        <p:spPr>
          <a:xfrm>
            <a:off x="1895114" y="1510736"/>
            <a:ext cx="6355268" cy="472766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Our pipeline</a:t>
            </a:r>
            <a:endParaRPr lang="en-GB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26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Change a document and insert it into the primary document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2689643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exercises/05b-connect-internal/</a:t>
            </a:r>
          </a:p>
          <a:p>
            <a:r>
              <a:rPr lang="en-GB" dirty="0"/>
              <a:t>Change this pipeline so the extra document is changed first before the insert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input:extra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=insert.xml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45BC18-056D-4E4B-8E2B-E13FF23D4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091" y="3798723"/>
            <a:ext cx="4799301" cy="26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48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60" y="-29112"/>
            <a:ext cx="11617960" cy="860848"/>
          </a:xfrm>
        </p:spPr>
        <p:txBody>
          <a:bodyPr>
            <a:noAutofit/>
          </a:bodyPr>
          <a:lstStyle/>
          <a:p>
            <a:r>
              <a:rPr lang="en-US" sz="3200" b="1" dirty="0"/>
              <a:t>Change a document and insert it into the primary document - solution</a:t>
            </a:r>
            <a:endParaRPr lang="en-NL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131617" y="831736"/>
            <a:ext cx="11925223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 name="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-name="extra"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name="change-extra-document"&gt;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source@my-pipeline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result@change-extra-document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Pijl: gekromd rechts 2">
            <a:extLst>
              <a:ext uri="{FF2B5EF4-FFF2-40B4-BE49-F238E27FC236}">
                <a16:creationId xmlns:a16="http://schemas.microsoft.com/office/drawing/2014/main" id="{E4553805-B455-490F-AA25-2AC498D246D6}"/>
              </a:ext>
            </a:extLst>
          </p:cNvPr>
          <p:cNvSpPr/>
          <p:nvPr/>
        </p:nvSpPr>
        <p:spPr>
          <a:xfrm flipH="1">
            <a:off x="5944139" y="2319987"/>
            <a:ext cx="685675" cy="1236013"/>
          </a:xfrm>
          <a:prstGeom prst="curvedRightArrow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Pijl: gekromd rechts 2">
            <a:extLst>
              <a:ext uri="{FF2B5EF4-FFF2-40B4-BE49-F238E27FC236}">
                <a16:creationId xmlns:a16="http://schemas.microsoft.com/office/drawing/2014/main" id="{5B5356A4-5E83-4D98-971D-35D2A863233F}"/>
              </a:ext>
            </a:extLst>
          </p:cNvPr>
          <p:cNvSpPr/>
          <p:nvPr/>
        </p:nvSpPr>
        <p:spPr>
          <a:xfrm flipH="1">
            <a:off x="8488009" y="1473201"/>
            <a:ext cx="685675" cy="3251199"/>
          </a:xfrm>
          <a:prstGeom prst="curvedRightArrow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" name="Pijl: gekromd rechts 2">
            <a:extLst>
              <a:ext uri="{FF2B5EF4-FFF2-40B4-BE49-F238E27FC236}">
                <a16:creationId xmlns:a16="http://schemas.microsoft.com/office/drawing/2014/main" id="{2EEBFA39-CB87-4BF0-9B28-B40D25372BDA}"/>
              </a:ext>
            </a:extLst>
          </p:cNvPr>
          <p:cNvSpPr/>
          <p:nvPr/>
        </p:nvSpPr>
        <p:spPr>
          <a:xfrm flipH="1">
            <a:off x="6873235" y="3630197"/>
            <a:ext cx="685675" cy="1442546"/>
          </a:xfrm>
          <a:prstGeom prst="curvedRightArrow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F1E9876-7195-4EFE-9A15-DF4F292EFC3C}"/>
              </a:ext>
            </a:extLst>
          </p:cNvPr>
          <p:cNvSpPr/>
          <p:nvPr/>
        </p:nvSpPr>
        <p:spPr>
          <a:xfrm>
            <a:off x="9210423" y="1754056"/>
            <a:ext cx="2818497" cy="673959"/>
          </a:xfrm>
          <a:prstGeom prst="wedgeRoundRectCallout">
            <a:avLst>
              <a:gd name="adj1" fmla="val -49326"/>
              <a:gd name="adj2" fmla="val 95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Explicit connection because p:insert is no longer the first step!</a:t>
            </a:r>
            <a:endParaRPr lang="en-NL" sz="1400" b="1" dirty="0"/>
          </a:p>
        </p:txBody>
      </p:sp>
      <p:sp>
        <p:nvSpPr>
          <p:cNvPr id="10" name="Pijl: gekromd rechts 2">
            <a:extLst>
              <a:ext uri="{FF2B5EF4-FFF2-40B4-BE49-F238E27FC236}">
                <a16:creationId xmlns:a16="http://schemas.microsoft.com/office/drawing/2014/main" id="{DB8835CA-B45E-4DA6-8DD0-A984E8D053C6}"/>
              </a:ext>
            </a:extLst>
          </p:cNvPr>
          <p:cNvSpPr/>
          <p:nvPr/>
        </p:nvSpPr>
        <p:spPr>
          <a:xfrm rot="10800000" flipH="1">
            <a:off x="230345" y="1691666"/>
            <a:ext cx="685675" cy="3728668"/>
          </a:xfrm>
          <a:prstGeom prst="curvedRightArrow">
            <a:avLst/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4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Ports and implicit connections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CDAA1-B67C-4ED1-8270-E8F69960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524" y="1094788"/>
            <a:ext cx="2814805" cy="2447075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D54FB04C-68C1-43F9-860F-C184036971A9}"/>
              </a:ext>
            </a:extLst>
          </p:cNvPr>
          <p:cNvSpPr/>
          <p:nvPr/>
        </p:nvSpPr>
        <p:spPr>
          <a:xfrm>
            <a:off x="881751" y="3429000"/>
            <a:ext cx="719847" cy="12169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2741281" y="1261454"/>
            <a:ext cx="90741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inline document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Add the XML inside the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external document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Use the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3200" dirty="0"/>
              <a:t> attribute on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 port in the pipeline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Name the steps you want to read from and use the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lang="en-US" sz="3200" dirty="0"/>
              <a:t> attribute on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93771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Options and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4734128" y="2162134"/>
            <a:ext cx="6269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Add an option to your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Other ways to set options</a:t>
            </a:r>
            <a:endParaRPr lang="en-GB" sz="3200" dirty="0"/>
          </a:p>
        </p:txBody>
      </p:sp>
      <p:pic>
        <p:nvPicPr>
          <p:cNvPr id="1028" name="Picture 4" descr="Long Call vs Short Call – Option Trading Strategies | Stock Investor">
            <a:extLst>
              <a:ext uri="{FF2B5EF4-FFF2-40B4-BE49-F238E27FC236}">
                <a16:creationId xmlns:a16="http://schemas.microsoft.com/office/drawing/2014/main" id="{0D511560-5AA5-4A17-A396-401A27C9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0" y="1556922"/>
            <a:ext cx="3422515" cy="199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948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8206108" cy="881289"/>
          </a:xfrm>
        </p:spPr>
        <p:txBody>
          <a:bodyPr>
            <a:normAutofit/>
          </a:bodyPr>
          <a:lstStyle/>
          <a:p>
            <a:r>
              <a:rPr lang="en-US" b="1" dirty="0"/>
              <a:t>Your own options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8992-5E1D-4307-9820-73E396B0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441"/>
            <a:ext cx="10515600" cy="1128656"/>
          </a:xfrm>
        </p:spPr>
        <p:txBody>
          <a:bodyPr/>
          <a:lstStyle/>
          <a:p>
            <a:r>
              <a:rPr lang="en-US" dirty="0"/>
              <a:t>We’ve seen that built-in steps can have options</a:t>
            </a:r>
          </a:p>
          <a:p>
            <a:r>
              <a:rPr lang="en-US" dirty="0"/>
              <a:t>What if you want to add an option to your own step?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1689675" y="2671592"/>
            <a:ext cx="8525451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 select="'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erik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-name=“username"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-case($username)}"/&gt;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126418" y="1930273"/>
            <a:ext cx="2101911" cy="673959"/>
          </a:xfrm>
          <a:prstGeom prst="wedgeRoundRectCallout">
            <a:avLst>
              <a:gd name="adj1" fmla="val 45845"/>
              <a:gd name="adj2" fmla="val 2403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Declare the option in the prolog of your step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5755026" y="5739874"/>
            <a:ext cx="2101911" cy="673959"/>
          </a:xfrm>
          <a:prstGeom prst="wedgeRoundRectCallout">
            <a:avLst>
              <a:gd name="adj1" fmla="val -26384"/>
              <a:gd name="adj2" fmla="val -174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Reference the option using the $... notation, just like XSLT and XQuery</a:t>
            </a:r>
            <a:endParaRPr lang="en-NL" sz="1400" b="1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8487867" y="4790904"/>
            <a:ext cx="3420864" cy="1490134"/>
          </a:xfrm>
          <a:prstGeom prst="wedgeEllipseCallout">
            <a:avLst>
              <a:gd name="adj1" fmla="val 41557"/>
              <a:gd name="adj2" fmla="val 68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You can make an option required, set a datatype, supply a default, etc.</a:t>
            </a:r>
            <a:endParaRPr lang="en-NL" sz="1600" b="1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CE8EBD6-5E12-456C-B620-E7AE09131856}"/>
              </a:ext>
            </a:extLst>
          </p:cNvPr>
          <p:cNvSpPr/>
          <p:nvPr/>
        </p:nvSpPr>
        <p:spPr>
          <a:xfrm>
            <a:off x="4652189" y="1862913"/>
            <a:ext cx="2630585" cy="673959"/>
          </a:xfrm>
          <a:prstGeom prst="wedgeRoundRectCallout">
            <a:avLst>
              <a:gd name="adj1" fmla="val -1361"/>
              <a:gd name="adj2" fmla="val 2567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Optionally add a default value</a:t>
            </a:r>
          </a:p>
          <a:p>
            <a:pPr algn="ctr"/>
            <a:r>
              <a:rPr lang="en-US" sz="1400" b="1" dirty="0"/>
              <a:t>(XPath expression!)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0259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options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exercises/06-add-option/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option:username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(your-name)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r>
              <a:rPr lang="en-GB" sz="2400" dirty="0"/>
              <a:t>Change this pipeline so the </a:t>
            </a:r>
            <a:r>
              <a:rPr lang="en-GB" sz="2400" i="1" dirty="0"/>
              <a:t>name</a:t>
            </a:r>
            <a:r>
              <a:rPr lang="en-GB" sz="2400" dirty="0"/>
              <a:t> of the </a:t>
            </a:r>
            <a:r>
              <a:rPr lang="en-GB" dirty="0"/>
              <a:t>username</a:t>
            </a:r>
            <a:r>
              <a:rPr lang="en-GB" sz="2400" dirty="0"/>
              <a:t> attribute can be changed also, using an option called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60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Add an option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 select="'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erik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select="'username'"/&gt;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-name="{$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-case($username)}"/&gt;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7959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F04C-64E6-4073-BD78-F756A1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89552"/>
            <a:ext cx="10515600" cy="1325563"/>
          </a:xfrm>
        </p:spPr>
        <p:txBody>
          <a:bodyPr/>
          <a:lstStyle/>
          <a:p>
            <a:r>
              <a:rPr lang="en-US" b="1" dirty="0"/>
              <a:t>Why should I bother?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072-9F3A-4533-98E6-F13BF85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06" y="1480460"/>
            <a:ext cx="8869471" cy="4351338"/>
          </a:xfrm>
        </p:spPr>
        <p:txBody>
          <a:bodyPr/>
          <a:lstStyle/>
          <a:p>
            <a:r>
              <a:rPr lang="en-US" dirty="0"/>
              <a:t>Pipelines are ubiquitous all around us</a:t>
            </a:r>
          </a:p>
          <a:p>
            <a:r>
              <a:rPr lang="en-US" dirty="0"/>
              <a:t>Solve problems with a set of small, sharp tools that combine in many ways</a:t>
            </a:r>
          </a:p>
          <a:p>
            <a:pPr lvl="1"/>
            <a:r>
              <a:rPr lang="en-US" dirty="0"/>
              <a:t>Like the UNIX command line</a:t>
            </a:r>
          </a:p>
          <a:p>
            <a:r>
              <a:rPr lang="en-US" dirty="0"/>
              <a:t>Compose small tools into something bigger, pipelines…</a:t>
            </a:r>
          </a:p>
          <a:p>
            <a:r>
              <a:rPr lang="en-US" dirty="0"/>
              <a:t>Very natural choice for document processing</a:t>
            </a:r>
          </a:p>
          <a:p>
            <a:r>
              <a:rPr lang="en-US" dirty="0"/>
              <a:t>XProc beats the alternatives</a:t>
            </a:r>
            <a:endParaRPr lang="en-NL" dirty="0"/>
          </a:p>
        </p:txBody>
      </p:sp>
      <p:pic>
        <p:nvPicPr>
          <p:cNvPr id="7" name="Picture 6" descr="A factory next to a fence&#10;&#10;Description automatically generated">
            <a:extLst>
              <a:ext uri="{FF2B5EF4-FFF2-40B4-BE49-F238E27FC236}">
                <a16:creationId xmlns:a16="http://schemas.microsoft.com/office/drawing/2014/main" id="{5A6F02A3-55AE-406D-9533-E86CE4C4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13" y="70437"/>
            <a:ext cx="3270144" cy="1839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E5053B-0583-41D9-8FB2-4432BE4F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57" y="1596134"/>
            <a:ext cx="2170576" cy="135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E5BE1E-FB12-471A-88C9-6C5F44060095}"/>
              </a:ext>
            </a:extLst>
          </p:cNvPr>
          <p:cNvSpPr/>
          <p:nvPr/>
        </p:nvSpPr>
        <p:spPr>
          <a:xfrm>
            <a:off x="3623982" y="5505189"/>
            <a:ext cx="7563971" cy="1213111"/>
          </a:xfrm>
          <a:prstGeom prst="wedgeEllipseCallout">
            <a:avLst>
              <a:gd name="adj1" fmla="val 55382"/>
              <a:gd name="adj2" fmla="val 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 successful example of large-scale application of XProc (1.0) pipelines: </a:t>
            </a:r>
          </a:p>
          <a:p>
            <a:pPr algn="ctr"/>
            <a:r>
              <a:rPr lang="en-US" sz="1600" b="1" dirty="0"/>
              <a:t>https://www.le-tex.de/en/transpect.html</a:t>
            </a:r>
            <a:endParaRPr lang="en-NL" sz="1600" b="1" dirty="0"/>
          </a:p>
        </p:txBody>
      </p:sp>
      <p:pic>
        <p:nvPicPr>
          <p:cNvPr id="1028" name="Picture 4" descr="Afbeeldingsresultaat voor automotive industry">
            <a:extLst>
              <a:ext uri="{FF2B5EF4-FFF2-40B4-BE49-F238E27FC236}">
                <a16:creationId xmlns:a16="http://schemas.microsoft.com/office/drawing/2014/main" id="{9AED3A8E-A72F-4225-9963-5DFF255E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38" y="2990665"/>
            <a:ext cx="2464301" cy="16428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73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5834743" cy="881289"/>
          </a:xfrm>
        </p:spPr>
        <p:txBody>
          <a:bodyPr/>
          <a:lstStyle/>
          <a:p>
            <a:r>
              <a:rPr lang="en-US" b="1" dirty="0"/>
              <a:t>Variables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666566" y="1140336"/>
            <a:ext cx="10447748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 || '-' ||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p:system-property('p:episode')" 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="{$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241988" y="1786192"/>
            <a:ext cx="2101911" cy="673959"/>
          </a:xfrm>
          <a:prstGeom prst="wedgeRoundRectCallout">
            <a:avLst>
              <a:gd name="adj1" fmla="val -141531"/>
              <a:gd name="adj2" fmla="val 1384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Declare the variable anywhere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9631934" y="2460151"/>
            <a:ext cx="2101911" cy="673959"/>
          </a:xfrm>
          <a:prstGeom prst="wedgeRoundRectCallout">
            <a:avLst>
              <a:gd name="adj1" fmla="val -21298"/>
              <a:gd name="adj2" fmla="val 1605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Reference the variable using the $... notation, just like XSLT and XQuery</a:t>
            </a:r>
            <a:endParaRPr lang="en-NL" sz="1400" b="1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8816601" y="5269624"/>
            <a:ext cx="3213081" cy="106010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Variables can be of </a:t>
            </a:r>
            <a:r>
              <a:rPr lang="en-US" sz="1600" b="1" i="1" dirty="0"/>
              <a:t>any</a:t>
            </a:r>
            <a:r>
              <a:rPr lang="en-US" sz="1600" b="1" dirty="0"/>
              <a:t> datatype, just like in XSLT or XQuery</a:t>
            </a:r>
            <a:endParaRPr lang="en-NL" sz="16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670E29-4B8E-44BD-A1EE-B2CD8E4821CE}"/>
              </a:ext>
            </a:extLst>
          </p:cNvPr>
          <p:cNvSpPr/>
          <p:nvPr/>
        </p:nvSpPr>
        <p:spPr>
          <a:xfrm>
            <a:off x="1177422" y="3125495"/>
            <a:ext cx="4497442" cy="783390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77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11324733" cy="8812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Variables values from the documents flowing through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594166" y="3677059"/>
            <a:ext cx="1044774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select="/*/@status" /&gt;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529310" y="2143745"/>
            <a:ext cx="3033209" cy="673959"/>
          </a:xfrm>
          <a:prstGeom prst="wedgeRoundRectCallout">
            <a:avLst>
              <a:gd name="adj1" fmla="val -64840"/>
              <a:gd name="adj2" fmla="val 184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Read values from the </a:t>
            </a:r>
            <a:r>
              <a:rPr lang="en-US" sz="1600" b="1" dirty="0"/>
              <a:t>document</a:t>
            </a:r>
            <a:r>
              <a:rPr lang="en-US" sz="1400" b="1" dirty="0"/>
              <a:t> flowing through!</a:t>
            </a:r>
            <a:endParaRPr lang="en-NL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1008518" y="1831440"/>
            <a:ext cx="480952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-root status="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-root&gt;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3020470" y="2990403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20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Use a variable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exercises/07-use-variable/</a:t>
            </a:r>
          </a:p>
          <a:p>
            <a:r>
              <a:rPr lang="en-GB" dirty="0"/>
              <a:t>Add a variable that catches the value of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name="…" select="…"/&gt;</a:t>
            </a:r>
          </a:p>
          <a:p>
            <a:r>
              <a:rPr lang="en-GB" dirty="0"/>
              <a:t>Add this value as an attribute to the root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03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26583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a variable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name="presenter" select="//presenter[1]"/&gt;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-name="presenter"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="{$presenter}"/&gt;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C544AC0-25BA-4481-8958-B6D2EF169DAA}"/>
              </a:ext>
            </a:extLst>
          </p:cNvPr>
          <p:cNvSpPr/>
          <p:nvPr/>
        </p:nvSpPr>
        <p:spPr>
          <a:xfrm>
            <a:off x="7169359" y="2039111"/>
            <a:ext cx="2668547" cy="673959"/>
          </a:xfrm>
          <a:prstGeom prst="wedgeRoundRectCallout">
            <a:avLst>
              <a:gd name="adj1" fmla="val -109001"/>
              <a:gd name="adj2" fmla="val 1111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some value from the document flowing through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DABE61F-F4C7-46B3-B16C-B8241AF22F90}"/>
              </a:ext>
            </a:extLst>
          </p:cNvPr>
          <p:cNvSpPr/>
          <p:nvPr/>
        </p:nvSpPr>
        <p:spPr>
          <a:xfrm>
            <a:off x="5340328" y="5487783"/>
            <a:ext cx="2101911" cy="673959"/>
          </a:xfrm>
          <a:prstGeom prst="wedgeRoundRectCallout">
            <a:avLst>
              <a:gd name="adj1" fmla="val -91519"/>
              <a:gd name="adj2" fmla="val -2247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the variable using the $... notation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65583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26583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Alternative…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-name="presenter"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="{//presenter[1]}"/&gt;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16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4B19-374B-42BD-95A2-AB009EA7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an option?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ADDB-BFA5-4660-A9AC-AD919428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112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 attribute on a step's invocation: </a:t>
            </a:r>
            <a:br>
              <a:rPr lang="en-US" dirty="0"/>
            </a:b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match="…" …/&gt;</a:t>
            </a:r>
            <a:endParaRPr lang="en-US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Works for data types that can be cast from a string (strings, booleans, integers doubles, etc.)</a:t>
            </a:r>
          </a:p>
          <a:p>
            <a:pPr lvl="1"/>
            <a:r>
              <a:rPr lang="en-US" dirty="0"/>
              <a:t>If the option's data type is a </a:t>
            </a:r>
            <a:r>
              <a:rPr lang="en-US" i="1" dirty="0"/>
              <a:t>map</a:t>
            </a:r>
            <a:r>
              <a:rPr lang="en-US" dirty="0"/>
              <a:t> you can use a map constructor:</a:t>
            </a:r>
            <a:br>
              <a:rPr lang="en-US" dirty="0"/>
            </a:b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parameters="map{ 'par1':'value-for-par1' }"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child element… but be careful!</a:t>
            </a:r>
            <a:br>
              <a:rPr lang="en-US" dirty="0"/>
            </a:br>
            <a:br>
              <a:rPr lang="en-US" dirty="0"/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pic>
        <p:nvPicPr>
          <p:cNvPr id="3074" name="Picture 2" descr="Exclamation mark - Wikipedia">
            <a:extLst>
              <a:ext uri="{FF2B5EF4-FFF2-40B4-BE49-F238E27FC236}">
                <a16:creationId xmlns:a16="http://schemas.microsoft.com/office/drawing/2014/main" id="{06CFE7E3-2745-4C0A-AAB6-7F9CF91E7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40" y="5228135"/>
            <a:ext cx="1715616" cy="15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426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1807-797E-418D-97C7-C2EF2A11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345670"/>
            <a:ext cx="10515600" cy="834620"/>
          </a:xfrm>
        </p:spPr>
        <p:txBody>
          <a:bodyPr/>
          <a:lstStyle/>
          <a:p>
            <a:r>
              <a:rPr lang="en-US" dirty="0"/>
              <a:t>Using &lt;</a:t>
            </a:r>
            <a:r>
              <a:rPr lang="en-US" dirty="0" err="1"/>
              <a:t>p:with-option</a:t>
            </a:r>
            <a:r>
              <a:rPr lang="en-US" dirty="0"/>
              <a:t>&gt;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2E7BC-6048-4F6E-B206-C7E585EBA97B}"/>
              </a:ext>
            </a:extLst>
          </p:cNvPr>
          <p:cNvSpPr txBox="1"/>
          <p:nvPr/>
        </p:nvSpPr>
        <p:spPr>
          <a:xfrm>
            <a:off x="199205" y="1231374"/>
            <a:ext cx="1153464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-name="x"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="{1 + 2}"/&gt;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84D78-DC67-4E7F-A819-724D2EDF2255}"/>
              </a:ext>
            </a:extLst>
          </p:cNvPr>
          <p:cNvSpPr txBox="1"/>
          <p:nvPr/>
        </p:nvSpPr>
        <p:spPr>
          <a:xfrm>
            <a:off x="377757" y="3722345"/>
            <a:ext cx="10612877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select="'x'"/&gt;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select="1 + 2"/&gt;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46D042-8126-4369-A120-D2C7AD87D59E}"/>
              </a:ext>
            </a:extLst>
          </p:cNvPr>
          <p:cNvSpPr/>
          <p:nvPr/>
        </p:nvSpPr>
        <p:spPr>
          <a:xfrm>
            <a:off x="5906055" y="3778027"/>
            <a:ext cx="1603699" cy="680357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16D9686-2E89-415F-84D5-74116B6D680A}"/>
              </a:ext>
            </a:extLst>
          </p:cNvPr>
          <p:cNvSpPr/>
          <p:nvPr/>
        </p:nvSpPr>
        <p:spPr>
          <a:xfrm>
            <a:off x="4771846" y="5775404"/>
            <a:ext cx="4455916" cy="673959"/>
          </a:xfrm>
          <a:prstGeom prst="wedgeRoundRectCallout">
            <a:avLst>
              <a:gd name="adj1" fmla="val 26210"/>
              <a:gd name="adj2" fmla="val -168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select attribute(s) contain  </a:t>
            </a:r>
            <a:r>
              <a:rPr lang="en-US" sz="1600" b="1" dirty="0"/>
              <a:t>XPath</a:t>
            </a:r>
            <a:r>
              <a:rPr lang="en-US" sz="1400" dirty="0"/>
              <a:t> expressions</a:t>
            </a:r>
            <a:endParaRPr lang="en-NL" sz="1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E5166E0-7258-455B-BEDC-661C30A171A6}"/>
              </a:ext>
            </a:extLst>
          </p:cNvPr>
          <p:cNvSpPr/>
          <p:nvPr/>
        </p:nvSpPr>
        <p:spPr>
          <a:xfrm>
            <a:off x="3608739" y="2339935"/>
            <a:ext cx="6002189" cy="673959"/>
          </a:xfrm>
          <a:prstGeom prst="wedgeRoundRectCallout">
            <a:avLst>
              <a:gd name="adj1" fmla="val -6525"/>
              <a:gd name="adj2" fmla="val 161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match expression should be interpreted </a:t>
            </a:r>
            <a:r>
              <a:rPr lang="en-US" sz="1600" b="1" i="1" dirty="0"/>
              <a:t>by the step</a:t>
            </a:r>
            <a:r>
              <a:rPr lang="en-US" sz="1600" b="1" dirty="0"/>
              <a:t> (and not by the </a:t>
            </a:r>
            <a:r>
              <a:rPr lang="en-US" sz="1600" b="1" i="1" dirty="0"/>
              <a:t>pipeline</a:t>
            </a:r>
            <a:r>
              <a:rPr lang="en-US" sz="1600" b="1" dirty="0"/>
              <a:t>), so it must be passed as a string!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13379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Use p:with-option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exercises/08-use-with-option/</a:t>
            </a:r>
          </a:p>
          <a:p>
            <a:r>
              <a:rPr lang="en-GB" dirty="0"/>
              <a:t>Replace the attributes on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/>
              <a:t> by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elements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r>
              <a:rPr lang="en-GB" sz="2400" dirty="0"/>
              <a:t>Try what happens when you forget to make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GB" sz="2400" dirty="0"/>
              <a:t> option a string…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69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26583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p:with-option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select="string(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7366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EFAD-07B3-4047-8C0A-A70D1D89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 for setting options?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A36E-A90B-4E02-B3F1-9A185E6A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Style…</a:t>
            </a:r>
          </a:p>
          <a:p>
            <a:pPr lvl="1"/>
            <a:r>
              <a:rPr lang="en-US" dirty="0"/>
              <a:t>Attributes are easier (?)</a:t>
            </a:r>
          </a:p>
          <a:p>
            <a:pPr lvl="1"/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is more explicit (?)</a:t>
            </a:r>
          </a:p>
          <a:p>
            <a:pPr lvl="1"/>
            <a:endParaRPr lang="en-US" dirty="0"/>
          </a:p>
          <a:p>
            <a:r>
              <a:rPr lang="en-US" dirty="0"/>
              <a:t>When the datatype of an option cannot be cast from a string, you </a:t>
            </a:r>
            <a:r>
              <a:rPr lang="en-US" i="1" dirty="0"/>
              <a:t>must</a:t>
            </a:r>
            <a:r>
              <a:rPr lang="en-US" dirty="0"/>
              <a:t> use 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For instance, when the option requires a </a:t>
            </a:r>
            <a:r>
              <a:rPr lang="en-US" i="1" dirty="0"/>
              <a:t>sequence</a:t>
            </a:r>
            <a:r>
              <a:rPr lang="en-US" dirty="0"/>
              <a:t> as value:</a:t>
            </a:r>
            <a:br>
              <a:rPr lang="en-GB" dirty="0"/>
            </a:br>
            <a:r>
              <a:rPr lang="en-GB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GB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name="…" select="(…, …, …)"/&gt;</a:t>
            </a:r>
            <a:endParaRPr lang="en-US" sz="20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8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8" y="965129"/>
            <a:ext cx="11193367" cy="35896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all preparation</a:t>
            </a:r>
            <a:r>
              <a:rPr lang="en-US" sz="3000" dirty="0"/>
              <a:t>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Download/cloned the GitHub repository for this tutorial?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https://github.com/xatapult/da-2021-xproc</a:t>
            </a:r>
            <a:endParaRPr lang="en-US" dirty="0"/>
          </a:p>
          <a:p>
            <a:pPr lvl="1"/>
            <a:r>
              <a:rPr lang="en-US" dirty="0"/>
              <a:t>Java working on your machine?</a:t>
            </a:r>
          </a:p>
          <a:p>
            <a:pPr lvl="1"/>
            <a:r>
              <a:rPr lang="en-US" dirty="0"/>
              <a:t>Download and unpacked </a:t>
            </a:r>
            <a:r>
              <a:rPr lang="en-US" dirty="0" err="1"/>
              <a:t>MorganaXProc-IIIse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>
                <a:hlinkClick r:id="rId4"/>
              </a:rPr>
              <a:t>https://sourceforge.net/projects/morganaxproc-iiise/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Added Morgana's main directory to the system's path?</a:t>
            </a:r>
          </a:p>
          <a:p>
            <a:r>
              <a:rPr lang="en-US" dirty="0"/>
              <a:t>Go to where you cloned/downloaded the tutorial's GitHub repository</a:t>
            </a:r>
          </a:p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exercises/01-hello-xproc/</a:t>
            </a:r>
          </a:p>
          <a:p>
            <a:r>
              <a:rPr lang="en-GB" dirty="0"/>
              <a:t>Command: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C473F-80A6-47CC-A3C4-E03F0C6BB990}"/>
              </a:ext>
            </a:extLst>
          </p:cNvPr>
          <p:cNvSpPr txBox="1"/>
          <p:nvPr/>
        </p:nvSpPr>
        <p:spPr>
          <a:xfrm>
            <a:off x="948265" y="4384021"/>
            <a:ext cx="766064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MorganaXProc-IIIse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0.9.6-beta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Copyright 2011-2021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-project /&gt;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Achim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Berndzen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hello-xproc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timestamp="2021-09-23T11:14:27.21+02:00"/&gt;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8979021" y="3808287"/>
            <a:ext cx="2101427" cy="1151467"/>
          </a:xfrm>
          <a:prstGeom prst="wedgeEllipseCallout">
            <a:avLst>
              <a:gd name="adj1" fmla="val 72813"/>
              <a:gd name="adj2" fmla="val 196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it works you’ve just run your first XProc pipeline!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Options and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343612" y="1640337"/>
            <a:ext cx="10273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Add an option to your pipeline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/>
              <a:t> in the prolog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Reference option as a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Declare them anywhere using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Other ways to set options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Either attribute or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Long Call vs Short Call – Option Trading Strategies | Stock Investor">
            <a:extLst>
              <a:ext uri="{FF2B5EF4-FFF2-40B4-BE49-F238E27FC236}">
                <a16:creationId xmlns:a16="http://schemas.microsoft.com/office/drawing/2014/main" id="{0D511560-5AA5-4A17-A396-401A27C9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18" y="195793"/>
            <a:ext cx="2476361" cy="144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39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complexity icon linear isolated Royalty Free Vector">
            <a:extLst>
              <a:ext uri="{FF2B5EF4-FFF2-40B4-BE49-F238E27FC236}">
                <a16:creationId xmlns:a16="http://schemas.microsoft.com/office/drawing/2014/main" id="{33999A0B-D942-43A1-BC42-999B50383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99" b="19416"/>
          <a:stretch/>
        </p:blipFill>
        <p:spPr bwMode="auto">
          <a:xfrm>
            <a:off x="-736519" y="393940"/>
            <a:ext cx="6350000" cy="564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Compound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5202426" y="1692613"/>
            <a:ext cx="6989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are compound steps?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steps do we have?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Example of using the p:for-each step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41482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A0F1-ED9A-40A0-95DF-22F0282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9" y="179274"/>
            <a:ext cx="10515600" cy="1003525"/>
          </a:xfrm>
        </p:spPr>
        <p:txBody>
          <a:bodyPr/>
          <a:lstStyle/>
          <a:p>
            <a:r>
              <a:rPr lang="en-US" b="1" dirty="0"/>
              <a:t>The core (or compound) steps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A97B-AC9E-41EC-80B6-66BF8274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2268" cy="4351338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dirty="0"/>
              <a:t>: loop over multiple documents, or parts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p:choose / p:when / p:otherwise</a:t>
            </a:r>
            <a:r>
              <a:rPr lang="en-US" dirty="0"/>
              <a:t>: Make choices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dirty="0"/>
              <a:t>: Make a single choice (no else)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dirty="0"/>
              <a:t>: Work on only a part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p:try / p:cat</a:t>
            </a:r>
            <a:r>
              <a:rPr lang="en-US" dirty="0"/>
              <a:t>ch: Error catching and handling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p:group</a:t>
            </a:r>
            <a:r>
              <a:rPr lang="en-US" dirty="0"/>
              <a:t>: Grouping of instructions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80A68B3-6D41-430C-967D-B56A6ED3999A}"/>
              </a:ext>
            </a:extLst>
          </p:cNvPr>
          <p:cNvSpPr/>
          <p:nvPr/>
        </p:nvSpPr>
        <p:spPr>
          <a:xfrm>
            <a:off x="8206003" y="5071747"/>
            <a:ext cx="3735385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Regrettably, there is no time to look at them all…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166107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4C89-60D4-4242-BB28-C2DAC756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p:if to make a decision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5898F-56ED-4AC8-975D-5B669F288E8C}"/>
              </a:ext>
            </a:extLst>
          </p:cNvPr>
          <p:cNvSpPr txBox="1"/>
          <p:nvPr/>
        </p:nvSpPr>
        <p:spPr>
          <a:xfrm>
            <a:off x="432910" y="1645173"/>
            <a:ext cx="34410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test="…"&gt;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7EFE0BE-82F1-4BE1-9B3F-98EB48CD7161}"/>
              </a:ext>
            </a:extLst>
          </p:cNvPr>
          <p:cNvSpPr/>
          <p:nvPr/>
        </p:nvSpPr>
        <p:spPr>
          <a:xfrm>
            <a:off x="4469624" y="1690688"/>
            <a:ext cx="3753151" cy="818535"/>
          </a:xfrm>
          <a:prstGeom prst="wedgeRoundRectCallout">
            <a:avLst>
              <a:gd name="adj1" fmla="val -125185"/>
              <a:gd name="adj2" fmla="val 49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code here only executes when the test expression is true</a:t>
            </a:r>
            <a:endParaRPr lang="en-NL" sz="16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71BD164-5CE7-444C-8446-0B84A4EAC06B}"/>
              </a:ext>
            </a:extLst>
          </p:cNvPr>
          <p:cNvSpPr/>
          <p:nvPr/>
        </p:nvSpPr>
        <p:spPr>
          <a:xfrm>
            <a:off x="2688521" y="4272180"/>
            <a:ext cx="3753151" cy="818535"/>
          </a:xfrm>
          <a:prstGeom prst="wedgeRoundRectCallout">
            <a:avLst>
              <a:gd name="adj1" fmla="val -94498"/>
              <a:gd name="adj2" fmla="val -2201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When the expression is false, the input simply "falls through", without change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8064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43" y="278023"/>
            <a:ext cx="11013942" cy="1325563"/>
          </a:xfrm>
        </p:spPr>
        <p:txBody>
          <a:bodyPr/>
          <a:lstStyle/>
          <a:p>
            <a:r>
              <a:rPr lang="en-US" b="1" dirty="0"/>
              <a:t>Hands-on: Use p:if to make a decision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exercises/09-use-if/</a:t>
            </a:r>
          </a:p>
          <a:p>
            <a:r>
              <a:rPr lang="en-GB" dirty="0"/>
              <a:t>The input document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GB" dirty="0"/>
              <a:t> has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GB" dirty="0"/>
              <a:t> attribute</a:t>
            </a:r>
          </a:p>
          <a:p>
            <a:r>
              <a:rPr lang="en-GB" dirty="0"/>
              <a:t>Write the code for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GB" dirty="0"/>
              <a:t> so that:</a:t>
            </a:r>
            <a:br>
              <a:rPr lang="en-GB" dirty="0"/>
            </a:br>
            <a:r>
              <a:rPr lang="en-GB" dirty="0"/>
              <a:t>If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/*/@status</a:t>
            </a:r>
            <a:r>
              <a:rPr lang="en-GB" dirty="0"/>
              <a:t> has the value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GB" dirty="0"/>
              <a:t>, add an additional attribute to the root:</a:t>
            </a:r>
            <a:br>
              <a:rPr lang="en-GB" dirty="0"/>
            </a:b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special-handling="true"</a:t>
            </a:r>
          </a:p>
          <a:p>
            <a:r>
              <a:rPr lang="en-GB" sz="2800" dirty="0"/>
              <a:t>Try it!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endParaRPr lang="en-GB" sz="2800" dirty="0"/>
          </a:p>
          <a:p>
            <a:endParaRPr lang="en-GB" dirty="0"/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43" y="4836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93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p:if to make decision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11654368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test="/*/@status eq 'error'"&gt;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attribute-name="special-handling" attribute-value="true"/&gt;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1216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Multiple decisions? Use p:choose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1578348" y="1717042"/>
            <a:ext cx="4982995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p:choose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test="…"&gt;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test="…"&gt;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p:otherwise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p:otherwise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p:when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980172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- Input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1645173"/>
            <a:ext cx="7707352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&lt;documents&gt;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filename="output1.xml"&gt;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1&lt;/contents&gt;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filename="output2.xml"&gt;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2&lt;/contents&gt;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&lt;more&gt;It has some more...&lt;/more&gt;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&lt;/documents&gt;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8064398" y="2944065"/>
            <a:ext cx="2665651" cy="818535"/>
          </a:xfrm>
          <a:prstGeom prst="wedgeRoundRectCallout">
            <a:avLst>
              <a:gd name="adj1" fmla="val -175958"/>
              <a:gd name="adj2" fmla="val 7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filenames are in filename attributes</a:t>
            </a:r>
            <a:endParaRPr lang="en-NL" sz="1600" b="1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8768105" y="1537511"/>
            <a:ext cx="2442334" cy="622274"/>
          </a:xfrm>
          <a:prstGeom prst="wedgeRoundRectCallout">
            <a:avLst>
              <a:gd name="adj1" fmla="val -180432"/>
              <a:gd name="adj2" fmla="val 306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Split this in multiple documents</a:t>
            </a:r>
            <a:endParaRPr lang="en-NL" sz="16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5663381"/>
            <a:ext cx="2278245" cy="622274"/>
          </a:xfrm>
          <a:prstGeom prst="wedgeEllipseCallout">
            <a:avLst>
              <a:gd name="adj1" fmla="val 36397"/>
              <a:gd name="adj2" fmla="val 9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Boring contents Erik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0694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– Basic pipeline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714037" y="5115678"/>
            <a:ext cx="2665651" cy="818535"/>
          </a:xfrm>
          <a:prstGeom prst="wedgeRoundRectCallout">
            <a:avLst>
              <a:gd name="adj1" fmla="val -203766"/>
              <a:gd name="adj2" fmla="val -165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p:store step stores a document to disk. The </a:t>
            </a:r>
            <a:r>
              <a:rPr lang="en-US" sz="1400" b="1" dirty="0" err="1"/>
              <a:t>href</a:t>
            </a:r>
            <a:r>
              <a:rPr lang="en-US" sz="1400" b="1" dirty="0"/>
              <a:t> attribute tells it where</a:t>
            </a:r>
            <a:endParaRPr lang="en-NL" sz="1400" b="1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317677" y="2341337"/>
            <a:ext cx="2194247" cy="475343"/>
          </a:xfrm>
          <a:prstGeom prst="wedgeRoundRectCallout">
            <a:avLst>
              <a:gd name="adj1" fmla="val -210751"/>
              <a:gd name="adj2" fmla="val 179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p:for-each has an anonymous input port…</a:t>
            </a:r>
            <a:endParaRPr lang="en-NL" sz="14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6634"/>
              <a:gd name="adj2" fmla="val 7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select is a standard attribute of p:with-input</a:t>
            </a:r>
            <a:endParaRPr lang="en-NL" sz="16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2CC2B54-345D-4527-9A09-ADB8A79E0969}"/>
              </a:ext>
            </a:extLst>
          </p:cNvPr>
          <p:cNvSpPr/>
          <p:nvPr/>
        </p:nvSpPr>
        <p:spPr>
          <a:xfrm>
            <a:off x="2665450" y="5467120"/>
            <a:ext cx="2665651" cy="818535"/>
          </a:xfrm>
          <a:prstGeom prst="wedgeRoundRectCallout">
            <a:avLst>
              <a:gd name="adj1" fmla="val -88841"/>
              <a:gd name="adj2" fmla="val -2079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p:store emits on its result port the same document as it received on its source port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931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43" y="278023"/>
            <a:ext cx="11013942" cy="1325563"/>
          </a:xfrm>
        </p:spPr>
        <p:txBody>
          <a:bodyPr/>
          <a:lstStyle/>
          <a:p>
            <a:r>
              <a:rPr lang="en-US" b="1" dirty="0"/>
              <a:t>Hands-on: Use p:for-each to split a document - 1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exercises/10-for-each/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r>
              <a:rPr lang="en-GB" sz="2800" dirty="0"/>
              <a:t>Try it!</a:t>
            </a:r>
          </a:p>
          <a:p>
            <a:r>
              <a:rPr lang="en-GB" dirty="0"/>
              <a:t>It does not run… why? What does the error message tell you?</a:t>
            </a:r>
          </a:p>
          <a:p>
            <a:endParaRPr lang="en-GB" dirty="0"/>
          </a:p>
          <a:p>
            <a:r>
              <a:rPr lang="en-GB" dirty="0"/>
              <a:t>Make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dirty="0"/>
              <a:t> port of the pipeline accept a sequence by adding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sequence="true" </a:t>
            </a:r>
            <a:r>
              <a:rPr lang="en-GB" dirty="0"/>
              <a:t>attribute</a:t>
            </a:r>
          </a:p>
          <a:p>
            <a:r>
              <a:rPr lang="en-GB" dirty="0"/>
              <a:t>What is the result of this pipeline?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43" y="483605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BBB426B-3706-4560-8D68-84650D789085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5447"/>
              <a:gd name="adj2" fmla="val 70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So how many documents flow out of this step now?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85543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XProc fundamentals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267C7A55-D10E-4B31-8EA1-A2862C5A74A4}"/>
              </a:ext>
            </a:extLst>
          </p:cNvPr>
          <p:cNvSpPr/>
          <p:nvPr/>
        </p:nvSpPr>
        <p:spPr>
          <a:xfrm>
            <a:off x="4443307" y="4016587"/>
            <a:ext cx="6570133" cy="1463040"/>
          </a:xfrm>
          <a:prstGeom prst="wedgeEllipseCallout">
            <a:avLst>
              <a:gd name="adj1" fmla="val 58136"/>
              <a:gd name="adj2" fmla="val 1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You need to understand this!</a:t>
            </a:r>
            <a:endParaRPr lang="en-NL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4F4E14-D642-436F-BCD7-8C86DCC1E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2" y="1901681"/>
            <a:ext cx="2857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26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 sequence=“true"/&gt;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6949738" y="1266979"/>
            <a:ext cx="2194247" cy="475343"/>
          </a:xfrm>
          <a:prstGeom prst="wedgeRoundRectCallout">
            <a:avLst>
              <a:gd name="adj1" fmla="val -136529"/>
              <a:gd name="adj2" fmla="val 247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the output port accept a sequence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8830181" y="5115678"/>
            <a:ext cx="3111207" cy="1169977"/>
          </a:xfrm>
          <a:prstGeom prst="wedgeEllipseCallout">
            <a:avLst>
              <a:gd name="adj1" fmla="val 38547"/>
              <a:gd name="adj2" fmla="val 7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also define what document types a port will accept </a:t>
            </a:r>
            <a:endParaRPr lang="en-NL" sz="16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E69F2FE-EE4A-43B9-ADA3-55231F0B6B02}"/>
              </a:ext>
            </a:extLst>
          </p:cNvPr>
          <p:cNvSpPr/>
          <p:nvPr/>
        </p:nvSpPr>
        <p:spPr>
          <a:xfrm>
            <a:off x="2924945" y="5468673"/>
            <a:ext cx="2696802" cy="579997"/>
          </a:xfrm>
          <a:prstGeom prst="wedgeRoundRectCallout">
            <a:avLst>
              <a:gd name="adj1" fmla="val -107843"/>
              <a:gd name="adj2" fmla="val -2277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flows out of the p:for-each are </a:t>
            </a:r>
            <a:r>
              <a:rPr lang="en-US" sz="1400" i="1" dirty="0"/>
              <a:t>a sequence</a:t>
            </a:r>
            <a:r>
              <a:rPr lang="en-US" sz="1400" dirty="0"/>
              <a:t> of documents!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4726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6" y="2248756"/>
            <a:ext cx="2034293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p:wrap-sequence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p:wrap-sequence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wrapper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Multiple documents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wrapped document(s)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0" y="3580896"/>
            <a:ext cx="186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group-adjacent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176059" y="4090922"/>
            <a:ext cx="4880515" cy="1601902"/>
          </a:xfrm>
          <a:prstGeom prst="wedgeEllipseCallout">
            <a:avLst>
              <a:gd name="adj1" fmla="val 41012"/>
              <a:gd name="adj2" fmla="val 10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With the group-adjacent option you can group incoming documents based on an XPath expression. We’re not going to try that now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5818064" y="851358"/>
            <a:ext cx="637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http://spec.xproc.org/master/head/steps/#c.wrap-sequence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582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3" grpId="0" animBg="1"/>
      <p:bldP spid="45" grpId="0"/>
      <p:bldP spid="46" grpId="0" animBg="1"/>
      <p:bldP spid="47" grpId="0" animBg="1"/>
      <p:bldP spid="50" grpId="0" animBg="1"/>
      <p:bldP spid="53" grpId="0" animBg="1"/>
      <p:bldP spid="54" grpId="0" animBg="1"/>
      <p:bldP spid="55" grpId="0"/>
      <p:bldP spid="4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44" y="208750"/>
            <a:ext cx="10957810" cy="1325563"/>
          </a:xfrm>
        </p:spPr>
        <p:txBody>
          <a:bodyPr/>
          <a:lstStyle/>
          <a:p>
            <a:r>
              <a:rPr lang="en-US" b="1" dirty="0"/>
              <a:t>Hands-on: Use p:for-each to split a document - 2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(Re)Open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exercises/10-for-each/</a:t>
            </a:r>
          </a:p>
          <a:p>
            <a:r>
              <a:rPr lang="en-GB" dirty="0"/>
              <a:t>Add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p:wrap-sequence </a:t>
            </a:r>
            <a:r>
              <a:rPr lang="en-GB" dirty="0"/>
              <a:t>step to wrap the sequence of result documents in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&lt;result&gt; </a:t>
            </a:r>
            <a:r>
              <a:rPr lang="en-GB" dirty="0"/>
              <a:t>element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r>
              <a:rPr lang="en-GB" sz="28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546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0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2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wrapper="result"/&gt;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279788" y="3387954"/>
            <a:ext cx="2194247" cy="475343"/>
          </a:xfrm>
          <a:prstGeom prst="wedgeRoundRectCallout">
            <a:avLst>
              <a:gd name="adj1" fmla="val -150338"/>
              <a:gd name="adj2" fmla="val 235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the results in a &lt;result&gt; element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00308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 p:viewport to change parts of a document - Input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1645173"/>
            <a:ext cx="4453197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keep="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&lt;p&gt;Hi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!&lt;/p&gt;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keep="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Nonsense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!&lt;/p&gt;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keep="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&lt;p&gt;Hi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again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!&lt;/p&gt;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640445" y="2534798"/>
            <a:ext cx="3753001" cy="818535"/>
          </a:xfrm>
          <a:prstGeom prst="wedgeRoundRectCallout">
            <a:avLst>
              <a:gd name="adj1" fmla="val -139504"/>
              <a:gd name="adj2" fmla="val 13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Replace every doc with @keep="false" with &lt;DELETED/&gt;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3314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p:viewport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1645173"/>
            <a:ext cx="409720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match="…"&gt;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654406" y="1645173"/>
            <a:ext cx="3753001" cy="818535"/>
          </a:xfrm>
          <a:prstGeom prst="wedgeRoundRectCallout">
            <a:avLst>
              <a:gd name="adj1" fmla="val -139504"/>
              <a:gd name="adj2" fmla="val 13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Replace the matched nodes with you produce in here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01905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p:identity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p:identity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5818064" y="851358"/>
            <a:ext cx="637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https://spec.xproc.org/master/head/steps/#c.identity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NL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C5745C7-865E-4C39-9612-5CD50BFF6E02}"/>
              </a:ext>
            </a:extLst>
          </p:cNvPr>
          <p:cNvSpPr/>
          <p:nvPr/>
        </p:nvSpPr>
        <p:spPr>
          <a:xfrm>
            <a:off x="6487124" y="2545676"/>
            <a:ext cx="3753001" cy="818535"/>
          </a:xfrm>
          <a:prstGeom prst="wedgeRoundRectCallout">
            <a:avLst>
              <a:gd name="adj1" fmla="val -116627"/>
              <a:gd name="adj2" fmla="val 714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Just copy what's on the source port to the result port… 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177728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43" y="278023"/>
            <a:ext cx="11013942" cy="1325563"/>
          </a:xfrm>
        </p:spPr>
        <p:txBody>
          <a:bodyPr/>
          <a:lstStyle/>
          <a:p>
            <a:r>
              <a:rPr lang="en-US" b="1" dirty="0"/>
              <a:t>Hands-on: Use p:viewport to change parts of a document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exercises/11-viewport/</a:t>
            </a:r>
          </a:p>
          <a:p>
            <a:r>
              <a:rPr lang="en-GB" dirty="0"/>
              <a:t>Finish the code so every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&lt;doc&gt;</a:t>
            </a:r>
            <a:r>
              <a:rPr lang="en-GB" dirty="0"/>
              <a:t> with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@keep="false"</a:t>
            </a:r>
            <a:r>
              <a:rPr lang="en-GB" dirty="0"/>
              <a:t> is replaced by a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&lt;DELETED/&gt;</a:t>
            </a:r>
            <a:r>
              <a:rPr lang="en-GB" dirty="0"/>
              <a:t> element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dirty="0"/>
              <a:t>Try it!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43" y="4836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11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 p:viewport to change parts of a document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xs:boolean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(@keep))]"&gt;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p:identity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&lt;DELETED/&gt;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p:identity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279788" y="3387954"/>
            <a:ext cx="2194247" cy="475343"/>
          </a:xfrm>
          <a:prstGeom prst="wedgeRoundRectCallout">
            <a:avLst>
              <a:gd name="adj1" fmla="val -270584"/>
              <a:gd name="adj2" fmla="val -94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 p:identity to create an element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35281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ish Line Stockvectorkunst en meer beelden van Eindstreep - iStock">
            <a:extLst>
              <a:ext uri="{FF2B5EF4-FFF2-40B4-BE49-F238E27FC236}">
                <a16:creationId xmlns:a16="http://schemas.microsoft.com/office/drawing/2014/main" id="{D0584F27-8C25-4DE7-A91C-B9911F00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73" y="221359"/>
            <a:ext cx="3064386" cy="25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B042D-3B50-47DD-B780-4BD71467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3" y="221359"/>
            <a:ext cx="10515600" cy="691263"/>
          </a:xfrm>
        </p:spPr>
        <p:txBody>
          <a:bodyPr>
            <a:normAutofit fontScale="90000"/>
          </a:bodyPr>
          <a:lstStyle/>
          <a:p>
            <a:r>
              <a:rPr lang="en-US" dirty="0"/>
              <a:t>Wrap 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C7D1-DB0B-49D5-A7D4-382787BB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34"/>
            <a:ext cx="10515600" cy="5188729"/>
          </a:xfrm>
        </p:spPr>
        <p:txBody>
          <a:bodyPr/>
          <a:lstStyle/>
          <a:p>
            <a:r>
              <a:rPr lang="en-US" dirty="0"/>
              <a:t>Fundamentals</a:t>
            </a:r>
          </a:p>
          <a:p>
            <a:pPr lvl="1"/>
            <a:r>
              <a:rPr lang="en-US" dirty="0"/>
              <a:t>Steps</a:t>
            </a:r>
          </a:p>
          <a:p>
            <a:pPr lvl="1"/>
            <a:r>
              <a:rPr lang="en-US" dirty="0"/>
              <a:t>Ports</a:t>
            </a:r>
          </a:p>
          <a:p>
            <a:pPr lvl="1"/>
            <a:r>
              <a:rPr lang="en-US" dirty="0"/>
              <a:t>Primary ports, implicit port connections</a:t>
            </a:r>
          </a:p>
          <a:p>
            <a:pPr lvl="1"/>
            <a:r>
              <a:rPr lang="en-US" dirty="0"/>
              <a:t>Explicit port connections</a:t>
            </a:r>
          </a:p>
          <a:p>
            <a:pPr lvl="2"/>
            <a:r>
              <a:rPr lang="en-US" dirty="0"/>
              <a:t>To an inline document, external document or some port elsewhere in the pipeline</a:t>
            </a:r>
          </a:p>
          <a:p>
            <a:pPr lvl="1"/>
            <a:r>
              <a:rPr lang="en-US" dirty="0"/>
              <a:t>Options and variables</a:t>
            </a:r>
          </a:p>
          <a:p>
            <a:pPr lvl="2"/>
            <a:r>
              <a:rPr lang="en-US" dirty="0"/>
              <a:t>Declare options and variables</a:t>
            </a:r>
          </a:p>
          <a:p>
            <a:pPr lvl="2"/>
            <a:r>
              <a:rPr lang="en-US" dirty="0"/>
              <a:t>Use attributes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GB" dirty="0"/>
              <a:t>Compound steps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280CACE-9BFB-4F8B-B2CA-50BAAEB9ACF0}"/>
              </a:ext>
            </a:extLst>
          </p:cNvPr>
          <p:cNvSpPr/>
          <p:nvPr/>
        </p:nvSpPr>
        <p:spPr>
          <a:xfrm>
            <a:off x="8922499" y="4725346"/>
            <a:ext cx="3134075" cy="967477"/>
          </a:xfrm>
          <a:prstGeom prst="wedgeEllipseCallout">
            <a:avLst>
              <a:gd name="adj1" fmla="val 35394"/>
              <a:gd name="adj2" fmla="val 142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But there is much more to explore!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0270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6CD82-D952-433F-AEE5-6CE27B3A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54" y="1773478"/>
            <a:ext cx="8095243" cy="35611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6E14B-CD14-450C-A38D-FCC280DF5F23}"/>
              </a:ext>
            </a:extLst>
          </p:cNvPr>
          <p:cNvSpPr txBox="1"/>
          <p:nvPr/>
        </p:nvSpPr>
        <p:spPr>
          <a:xfrm>
            <a:off x="5161368" y="761688"/>
            <a:ext cx="714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Document(s)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the data flowing through using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output(s)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3DF9EDA-9C82-44FF-9505-8E5C36E8D839}"/>
              </a:ext>
            </a:extLst>
          </p:cNvPr>
          <p:cNvSpPr/>
          <p:nvPr/>
        </p:nvSpPr>
        <p:spPr>
          <a:xfrm>
            <a:off x="8589461" y="4702010"/>
            <a:ext cx="3149600" cy="1463040"/>
          </a:xfrm>
          <a:prstGeom prst="wedgeEllipseCallout">
            <a:avLst>
              <a:gd name="adj1" fmla="val 44650"/>
              <a:gd name="adj2" fmla="val 80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Documents can be of any type, not just XML!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9801048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r>
              <a:rPr lang="nl-NL" dirty="0" err="1"/>
              <a:t>Main</a:t>
            </a:r>
            <a:r>
              <a:rPr lang="nl-NL" dirty="0"/>
              <a:t> site: </a:t>
            </a:r>
            <a:r>
              <a:rPr lang="nl-NL" dirty="0">
                <a:hlinkClick r:id="rId2"/>
              </a:rPr>
              <a:t>https://xproc.org/</a:t>
            </a:r>
            <a:r>
              <a:rPr lang="nl-NL" dirty="0"/>
              <a:t> </a:t>
            </a:r>
          </a:p>
          <a:p>
            <a:r>
              <a:rPr lang="nl-NL" dirty="0" err="1"/>
              <a:t>Two</a:t>
            </a:r>
            <a:r>
              <a:rPr lang="nl-NL" dirty="0"/>
              <a:t> processor </a:t>
            </a:r>
            <a:r>
              <a:rPr lang="nl-NL" dirty="0" err="1"/>
              <a:t>implementations</a:t>
            </a:r>
            <a:endParaRPr lang="nl-NL" dirty="0"/>
          </a:p>
          <a:p>
            <a:pPr lvl="1"/>
            <a:r>
              <a:rPr lang="nl-NL" dirty="0">
                <a:hlinkClick r:id="rId3"/>
              </a:rPr>
              <a:t>https://www.xml-project.com/</a:t>
            </a:r>
            <a:r>
              <a:rPr lang="nl-NL" dirty="0"/>
              <a:t> (</a:t>
            </a:r>
            <a:r>
              <a:rPr lang="nl-NL" dirty="0" err="1"/>
              <a:t>MorganaXProc</a:t>
            </a:r>
            <a:r>
              <a:rPr lang="nl-NL" dirty="0"/>
              <a:t>)</a:t>
            </a:r>
          </a:p>
          <a:p>
            <a:pPr lvl="1"/>
            <a:r>
              <a:rPr lang="nl-NL" dirty="0">
                <a:hlinkClick r:id="rId4"/>
              </a:rPr>
              <a:t>https://xmlcalabash.com/</a:t>
            </a:r>
            <a:r>
              <a:rPr lang="nl-NL" dirty="0"/>
              <a:t> (XML </a:t>
            </a:r>
            <a:r>
              <a:rPr lang="nl-NL" dirty="0" err="1"/>
              <a:t>Calabash</a:t>
            </a:r>
            <a:r>
              <a:rPr lang="nl-NL" dirty="0"/>
              <a:t>, 3.0 </a:t>
            </a:r>
            <a:r>
              <a:rPr lang="nl-NL" dirty="0" err="1"/>
              <a:t>work</a:t>
            </a:r>
            <a:r>
              <a:rPr lang="nl-NL" dirty="0"/>
              <a:t> in </a:t>
            </a:r>
            <a:r>
              <a:rPr lang="nl-NL" dirty="0" err="1"/>
              <a:t>progress</a:t>
            </a:r>
            <a:r>
              <a:rPr lang="nl-NL" dirty="0"/>
              <a:t>)</a:t>
            </a:r>
          </a:p>
          <a:p>
            <a:r>
              <a:rPr lang="nl-NL" dirty="0" err="1"/>
              <a:t>Programmer</a:t>
            </a:r>
            <a:r>
              <a:rPr lang="nl-NL" dirty="0"/>
              <a:t> Reference: </a:t>
            </a:r>
            <a:r>
              <a:rPr lang="nl-NL" dirty="0">
                <a:hlinkClick r:id="rId5"/>
              </a:rPr>
              <a:t>https://xmlpress.net/publications/xproc-3-0/</a:t>
            </a:r>
            <a:r>
              <a:rPr lang="nl-NL" dirty="0"/>
              <a:t> </a:t>
            </a:r>
          </a:p>
          <a:p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6"/>
              </a:rPr>
              <a:t>erik@xatapult.nl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7364062" y="4860036"/>
            <a:ext cx="4555684" cy="1432552"/>
          </a:xfrm>
          <a:prstGeom prst="wedgeEllipseCallout">
            <a:avLst>
              <a:gd name="adj1" fmla="val 42731"/>
              <a:gd name="adj2" fmla="val 71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Goodbye!</a:t>
            </a:r>
          </a:p>
          <a:p>
            <a:pPr algn="ctr"/>
            <a:r>
              <a:rPr lang="en-US" sz="2000" b="1" dirty="0"/>
              <a:t>And remember, </a:t>
            </a:r>
            <a:r>
              <a:rPr lang="en-US" sz="2000" b="1" dirty="0" err="1"/>
              <a:t>Kanava</a:t>
            </a:r>
            <a:r>
              <a:rPr lang="en-US" sz="2000" b="1" dirty="0"/>
              <a:t> says: </a:t>
            </a:r>
          </a:p>
          <a:p>
            <a:pPr algn="ctr"/>
            <a:r>
              <a:rPr lang="en-US" sz="2800" b="1" i="1" dirty="0"/>
              <a:t>XProc</a:t>
            </a:r>
            <a:r>
              <a:rPr lang="en-US" sz="2400" b="1" i="1" dirty="0"/>
              <a:t> </a:t>
            </a:r>
            <a:r>
              <a:rPr lang="en-US" sz="2800" b="1" i="1" dirty="0"/>
              <a:t>rocks…</a:t>
            </a:r>
            <a:r>
              <a:rPr lang="en-US" sz="2000" b="1" i="1" dirty="0"/>
              <a:t> </a:t>
            </a:r>
            <a:endParaRPr lang="en-NL" sz="2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FA353-A003-4719-9A5E-DF78A136AD8E}"/>
              </a:ext>
            </a:extLst>
          </p:cNvPr>
          <p:cNvSpPr txBox="1"/>
          <p:nvPr/>
        </p:nvSpPr>
        <p:spPr>
          <a:xfrm rot="20786126">
            <a:off x="1465183" y="4630040"/>
            <a:ext cx="4904602" cy="954107"/>
          </a:xfrm>
          <a:custGeom>
            <a:avLst/>
            <a:gdLst>
              <a:gd name="connsiteX0" fmla="*/ 0 w 4904602"/>
              <a:gd name="connsiteY0" fmla="*/ 0 h 954107"/>
              <a:gd name="connsiteX1" fmla="*/ 643048 w 4904602"/>
              <a:gd name="connsiteY1" fmla="*/ 0 h 954107"/>
              <a:gd name="connsiteX2" fmla="*/ 1237050 w 4904602"/>
              <a:gd name="connsiteY2" fmla="*/ 0 h 954107"/>
              <a:gd name="connsiteX3" fmla="*/ 1782005 w 4904602"/>
              <a:gd name="connsiteY3" fmla="*/ 0 h 954107"/>
              <a:gd name="connsiteX4" fmla="*/ 2326961 w 4904602"/>
              <a:gd name="connsiteY4" fmla="*/ 0 h 954107"/>
              <a:gd name="connsiteX5" fmla="*/ 2970009 w 4904602"/>
              <a:gd name="connsiteY5" fmla="*/ 0 h 954107"/>
              <a:gd name="connsiteX6" fmla="*/ 3564011 w 4904602"/>
              <a:gd name="connsiteY6" fmla="*/ 0 h 954107"/>
              <a:gd name="connsiteX7" fmla="*/ 3961829 w 4904602"/>
              <a:gd name="connsiteY7" fmla="*/ 0 h 954107"/>
              <a:gd name="connsiteX8" fmla="*/ 4904602 w 4904602"/>
              <a:gd name="connsiteY8" fmla="*/ 0 h 954107"/>
              <a:gd name="connsiteX9" fmla="*/ 4904602 w 4904602"/>
              <a:gd name="connsiteY9" fmla="*/ 496136 h 954107"/>
              <a:gd name="connsiteX10" fmla="*/ 4904602 w 4904602"/>
              <a:gd name="connsiteY10" fmla="*/ 954107 h 954107"/>
              <a:gd name="connsiteX11" fmla="*/ 4457738 w 4904602"/>
              <a:gd name="connsiteY11" fmla="*/ 954107 h 954107"/>
              <a:gd name="connsiteX12" fmla="*/ 3814690 w 4904602"/>
              <a:gd name="connsiteY12" fmla="*/ 954107 h 954107"/>
              <a:gd name="connsiteX13" fmla="*/ 3318781 w 4904602"/>
              <a:gd name="connsiteY13" fmla="*/ 954107 h 954107"/>
              <a:gd name="connsiteX14" fmla="*/ 2675733 w 4904602"/>
              <a:gd name="connsiteY14" fmla="*/ 954107 h 954107"/>
              <a:gd name="connsiteX15" fmla="*/ 2228869 w 4904602"/>
              <a:gd name="connsiteY15" fmla="*/ 954107 h 954107"/>
              <a:gd name="connsiteX16" fmla="*/ 1831051 w 4904602"/>
              <a:gd name="connsiteY16" fmla="*/ 954107 h 954107"/>
              <a:gd name="connsiteX17" fmla="*/ 1433234 w 4904602"/>
              <a:gd name="connsiteY17" fmla="*/ 954107 h 954107"/>
              <a:gd name="connsiteX18" fmla="*/ 839232 w 4904602"/>
              <a:gd name="connsiteY18" fmla="*/ 954107 h 954107"/>
              <a:gd name="connsiteX19" fmla="*/ 0 w 4904602"/>
              <a:gd name="connsiteY19" fmla="*/ 954107 h 954107"/>
              <a:gd name="connsiteX20" fmla="*/ 0 w 4904602"/>
              <a:gd name="connsiteY20" fmla="*/ 477054 h 954107"/>
              <a:gd name="connsiteX21" fmla="*/ 0 w 4904602"/>
              <a:gd name="connsiteY21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04602" h="954107" fill="none" extrusionOk="0">
                <a:moveTo>
                  <a:pt x="0" y="0"/>
                </a:moveTo>
                <a:cubicBezTo>
                  <a:pt x="294548" y="-64139"/>
                  <a:pt x="357663" y="56700"/>
                  <a:pt x="643048" y="0"/>
                </a:cubicBezTo>
                <a:cubicBezTo>
                  <a:pt x="928433" y="-56700"/>
                  <a:pt x="1097592" y="27726"/>
                  <a:pt x="1237050" y="0"/>
                </a:cubicBezTo>
                <a:cubicBezTo>
                  <a:pt x="1376508" y="-27726"/>
                  <a:pt x="1519462" y="2734"/>
                  <a:pt x="1782005" y="0"/>
                </a:cubicBezTo>
                <a:cubicBezTo>
                  <a:pt x="2044549" y="-2734"/>
                  <a:pt x="2191621" y="26251"/>
                  <a:pt x="2326961" y="0"/>
                </a:cubicBezTo>
                <a:cubicBezTo>
                  <a:pt x="2462301" y="-26251"/>
                  <a:pt x="2694316" y="72877"/>
                  <a:pt x="2970009" y="0"/>
                </a:cubicBezTo>
                <a:cubicBezTo>
                  <a:pt x="3245702" y="-72877"/>
                  <a:pt x="3423762" y="6641"/>
                  <a:pt x="3564011" y="0"/>
                </a:cubicBezTo>
                <a:cubicBezTo>
                  <a:pt x="3704260" y="-6641"/>
                  <a:pt x="3803049" y="27200"/>
                  <a:pt x="3961829" y="0"/>
                </a:cubicBezTo>
                <a:cubicBezTo>
                  <a:pt x="4120609" y="-27200"/>
                  <a:pt x="4456020" y="112430"/>
                  <a:pt x="4904602" y="0"/>
                </a:cubicBezTo>
                <a:cubicBezTo>
                  <a:pt x="4933081" y="184754"/>
                  <a:pt x="4847512" y="315326"/>
                  <a:pt x="4904602" y="496136"/>
                </a:cubicBezTo>
                <a:cubicBezTo>
                  <a:pt x="4961692" y="676946"/>
                  <a:pt x="4886343" y="795200"/>
                  <a:pt x="4904602" y="954107"/>
                </a:cubicBezTo>
                <a:cubicBezTo>
                  <a:pt x="4796522" y="996404"/>
                  <a:pt x="4575489" y="944366"/>
                  <a:pt x="4457738" y="954107"/>
                </a:cubicBezTo>
                <a:cubicBezTo>
                  <a:pt x="4339987" y="963848"/>
                  <a:pt x="3947390" y="926136"/>
                  <a:pt x="3814690" y="954107"/>
                </a:cubicBezTo>
                <a:cubicBezTo>
                  <a:pt x="3681990" y="982078"/>
                  <a:pt x="3486286" y="945783"/>
                  <a:pt x="3318781" y="954107"/>
                </a:cubicBezTo>
                <a:cubicBezTo>
                  <a:pt x="3151276" y="962431"/>
                  <a:pt x="2988982" y="880421"/>
                  <a:pt x="2675733" y="954107"/>
                </a:cubicBezTo>
                <a:cubicBezTo>
                  <a:pt x="2362484" y="1027793"/>
                  <a:pt x="2378471" y="904182"/>
                  <a:pt x="2228869" y="954107"/>
                </a:cubicBezTo>
                <a:cubicBezTo>
                  <a:pt x="2079267" y="1004032"/>
                  <a:pt x="1920208" y="948209"/>
                  <a:pt x="1831051" y="954107"/>
                </a:cubicBezTo>
                <a:cubicBezTo>
                  <a:pt x="1741894" y="960005"/>
                  <a:pt x="1581411" y="950374"/>
                  <a:pt x="1433234" y="954107"/>
                </a:cubicBezTo>
                <a:cubicBezTo>
                  <a:pt x="1285057" y="957840"/>
                  <a:pt x="976185" y="928774"/>
                  <a:pt x="839232" y="954107"/>
                </a:cubicBezTo>
                <a:cubicBezTo>
                  <a:pt x="702279" y="979440"/>
                  <a:pt x="317394" y="936371"/>
                  <a:pt x="0" y="954107"/>
                </a:cubicBezTo>
                <a:cubicBezTo>
                  <a:pt x="-4669" y="744992"/>
                  <a:pt x="39970" y="690048"/>
                  <a:pt x="0" y="477054"/>
                </a:cubicBezTo>
                <a:cubicBezTo>
                  <a:pt x="-39970" y="264060"/>
                  <a:pt x="26341" y="156036"/>
                  <a:pt x="0" y="0"/>
                </a:cubicBezTo>
                <a:close/>
              </a:path>
              <a:path w="4904602" h="954107" stroke="0" extrusionOk="0">
                <a:moveTo>
                  <a:pt x="0" y="0"/>
                </a:moveTo>
                <a:cubicBezTo>
                  <a:pt x="229063" y="-53451"/>
                  <a:pt x="379169" y="28218"/>
                  <a:pt x="495910" y="0"/>
                </a:cubicBezTo>
                <a:cubicBezTo>
                  <a:pt x="612651" y="-28218"/>
                  <a:pt x="695960" y="11864"/>
                  <a:pt x="893727" y="0"/>
                </a:cubicBezTo>
                <a:cubicBezTo>
                  <a:pt x="1091494" y="-11864"/>
                  <a:pt x="1339867" y="52810"/>
                  <a:pt x="1536775" y="0"/>
                </a:cubicBezTo>
                <a:cubicBezTo>
                  <a:pt x="1733683" y="-52810"/>
                  <a:pt x="1798631" y="37666"/>
                  <a:pt x="2032685" y="0"/>
                </a:cubicBezTo>
                <a:cubicBezTo>
                  <a:pt x="2266739" y="-37666"/>
                  <a:pt x="2324650" y="34280"/>
                  <a:pt x="2528595" y="0"/>
                </a:cubicBezTo>
                <a:cubicBezTo>
                  <a:pt x="2732540" y="-34280"/>
                  <a:pt x="2876112" y="40588"/>
                  <a:pt x="3171643" y="0"/>
                </a:cubicBezTo>
                <a:cubicBezTo>
                  <a:pt x="3467174" y="-40588"/>
                  <a:pt x="3491381" y="45019"/>
                  <a:pt x="3618506" y="0"/>
                </a:cubicBezTo>
                <a:cubicBezTo>
                  <a:pt x="3745631" y="-45019"/>
                  <a:pt x="4002542" y="7169"/>
                  <a:pt x="4261554" y="0"/>
                </a:cubicBezTo>
                <a:cubicBezTo>
                  <a:pt x="4520566" y="-7169"/>
                  <a:pt x="4638510" y="36720"/>
                  <a:pt x="4904602" y="0"/>
                </a:cubicBezTo>
                <a:cubicBezTo>
                  <a:pt x="4952455" y="209070"/>
                  <a:pt x="4900124" y="363359"/>
                  <a:pt x="4904602" y="477054"/>
                </a:cubicBezTo>
                <a:cubicBezTo>
                  <a:pt x="4909080" y="590749"/>
                  <a:pt x="4874312" y="748394"/>
                  <a:pt x="4904602" y="954107"/>
                </a:cubicBezTo>
                <a:cubicBezTo>
                  <a:pt x="4643889" y="976797"/>
                  <a:pt x="4488660" y="907071"/>
                  <a:pt x="4310600" y="954107"/>
                </a:cubicBezTo>
                <a:cubicBezTo>
                  <a:pt x="4132540" y="1001143"/>
                  <a:pt x="3907641" y="953693"/>
                  <a:pt x="3667552" y="954107"/>
                </a:cubicBezTo>
                <a:cubicBezTo>
                  <a:pt x="3427463" y="954521"/>
                  <a:pt x="3328302" y="915439"/>
                  <a:pt x="3024505" y="954107"/>
                </a:cubicBezTo>
                <a:cubicBezTo>
                  <a:pt x="2720708" y="992775"/>
                  <a:pt x="2759466" y="948694"/>
                  <a:pt x="2577641" y="954107"/>
                </a:cubicBezTo>
                <a:cubicBezTo>
                  <a:pt x="2395816" y="959520"/>
                  <a:pt x="2265527" y="939617"/>
                  <a:pt x="2032685" y="954107"/>
                </a:cubicBezTo>
                <a:cubicBezTo>
                  <a:pt x="1799843" y="968597"/>
                  <a:pt x="1692698" y="893829"/>
                  <a:pt x="1389637" y="954107"/>
                </a:cubicBezTo>
                <a:cubicBezTo>
                  <a:pt x="1086576" y="1014385"/>
                  <a:pt x="1019483" y="937993"/>
                  <a:pt x="844681" y="954107"/>
                </a:cubicBezTo>
                <a:cubicBezTo>
                  <a:pt x="669879" y="970221"/>
                  <a:pt x="305587" y="921460"/>
                  <a:pt x="0" y="954107"/>
                </a:cubicBezTo>
                <a:cubicBezTo>
                  <a:pt x="-1310" y="801830"/>
                  <a:pt x="3440" y="598040"/>
                  <a:pt x="0" y="496136"/>
                </a:cubicBezTo>
                <a:cubicBezTo>
                  <a:pt x="-3440" y="394232"/>
                  <a:pt x="53190" y="173598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2222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Kanava</a:t>
            </a:r>
            <a:r>
              <a:rPr lang="en-US" sz="2800" b="1" dirty="0"/>
              <a:t> stickers: FREE!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Book: €25 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5AF0D-FD98-4C39-8A22-3CF32A2A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" y="1882588"/>
            <a:ext cx="11297689" cy="372931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9362F13-7288-415F-8738-93EE24B2EC83}"/>
              </a:ext>
            </a:extLst>
          </p:cNvPr>
          <p:cNvSpPr/>
          <p:nvPr/>
        </p:nvSpPr>
        <p:spPr>
          <a:xfrm>
            <a:off x="626301" y="5110619"/>
            <a:ext cx="4803731" cy="1283917"/>
          </a:xfrm>
          <a:prstGeom prst="wedgeEllipseCallout">
            <a:avLst>
              <a:gd name="adj1" fmla="val 178149"/>
              <a:gd name="adj2" fmla="val 66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 XProc, a pipeline and a step are essentially the same. The terms can be used interchangeably!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46811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FCE0-88CB-4D35-B51E-439814D4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document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2D2A-71F2-4160-B248-FA8303903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6655" cy="3109343"/>
          </a:xfrm>
        </p:spPr>
        <p:txBody>
          <a:bodyPr/>
          <a:lstStyle/>
          <a:p>
            <a:r>
              <a:rPr lang="en-US" dirty="0"/>
              <a:t>XML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Binary/other </a:t>
            </a:r>
          </a:p>
          <a:p>
            <a:pPr lvl="1"/>
            <a:r>
              <a:rPr lang="en-US" dirty="0"/>
              <a:t>For instance: zip</a:t>
            </a:r>
            <a:endParaRPr lang="en-GB" dirty="0"/>
          </a:p>
        </p:txBody>
      </p:sp>
      <p:sp>
        <p:nvSpPr>
          <p:cNvPr id="4" name="Pijl: rechts 8">
            <a:extLst>
              <a:ext uri="{FF2B5EF4-FFF2-40B4-BE49-F238E27FC236}">
                <a16:creationId xmlns:a16="http://schemas.microsoft.com/office/drawing/2014/main" id="{2A05FEB4-D25E-4A34-9D8B-A65A217E16AB}"/>
              </a:ext>
            </a:extLst>
          </p:cNvPr>
          <p:cNvSpPr/>
          <p:nvPr/>
        </p:nvSpPr>
        <p:spPr>
          <a:xfrm rot="5400000">
            <a:off x="7371581" y="3164889"/>
            <a:ext cx="5246705" cy="5282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ol: verticaal 1">
            <a:extLst>
              <a:ext uri="{FF2B5EF4-FFF2-40B4-BE49-F238E27FC236}">
                <a16:creationId xmlns:a16="http://schemas.microsoft.com/office/drawing/2014/main" id="{E3835C0F-3409-4513-A815-A8204A5CF445}"/>
              </a:ext>
            </a:extLst>
          </p:cNvPr>
          <p:cNvSpPr/>
          <p:nvPr/>
        </p:nvSpPr>
        <p:spPr>
          <a:xfrm>
            <a:off x="7828783" y="1893161"/>
            <a:ext cx="3231472" cy="3462291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&lt;doc&gt;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&lt;/doc&gt;</a:t>
            </a:r>
            <a:endParaRPr lang="nl-NL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93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5414</Words>
  <Application>Microsoft Office PowerPoint</Application>
  <PresentationFormat>Widescreen</PresentationFormat>
  <Paragraphs>788</Paragraphs>
  <Slides>70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Courier New</vt:lpstr>
      <vt:lpstr>Kantoorthema</vt:lpstr>
      <vt:lpstr>Introduction to XProc 3.0</vt:lpstr>
      <vt:lpstr>Who Am I?</vt:lpstr>
      <vt:lpstr>XProc?</vt:lpstr>
      <vt:lpstr>Why should I bother?</vt:lpstr>
      <vt:lpstr>Hands-on: Installation and pre-flight check</vt:lpstr>
      <vt:lpstr>XProc fundamentals</vt:lpstr>
      <vt:lpstr>Pipelines, steps</vt:lpstr>
      <vt:lpstr>Pipelines, steps</vt:lpstr>
      <vt:lpstr>Supported document types</vt:lpstr>
      <vt:lpstr>Steps/pipelines, ports, options</vt:lpstr>
      <vt:lpstr>The step libraries</vt:lpstr>
      <vt:lpstr>Step/pipeline that adds an attribute to the root</vt:lpstr>
      <vt:lpstr>Hands-on: Try it out</vt:lpstr>
      <vt:lpstr>Primary ports</vt:lpstr>
      <vt:lpstr>Primary ports, implicit connections </vt:lpstr>
      <vt:lpstr>Primary ports, implicit connections</vt:lpstr>
      <vt:lpstr>Hands-on: Add a second attribute</vt:lpstr>
      <vt:lpstr>Solution: Add a second attribute</vt:lpstr>
      <vt:lpstr>Ports and explicit connections</vt:lpstr>
      <vt:lpstr>The p:insert step</vt:lpstr>
      <vt:lpstr>Connect a port to an inline document</vt:lpstr>
      <vt:lpstr>Hands-on: Add an additional child element using an inline document with p:insert</vt:lpstr>
      <vt:lpstr>Insert inline document - solution</vt:lpstr>
      <vt:lpstr>Connect a port to an external document</vt:lpstr>
      <vt:lpstr>Hands-on: Add an additional child element using an external document with p:insert</vt:lpstr>
      <vt:lpstr>Insert external document - solution</vt:lpstr>
      <vt:lpstr>Add another port to our step and connect p:insert to it</vt:lpstr>
      <vt:lpstr>Add an additional input port to our step</vt:lpstr>
      <vt:lpstr>Connect a port to another port in the same pipeline</vt:lpstr>
      <vt:lpstr>Hands-on: Add an external document with p:insert</vt:lpstr>
      <vt:lpstr>Insert external document - solution</vt:lpstr>
      <vt:lpstr>Hands-on: Change a document and insert it into the primary document</vt:lpstr>
      <vt:lpstr>Hands-on: Change a document and insert it into the primary document</vt:lpstr>
      <vt:lpstr>Change a document and insert it into the primary document - solution</vt:lpstr>
      <vt:lpstr>Ports and implicit connections</vt:lpstr>
      <vt:lpstr>Options and variables</vt:lpstr>
      <vt:lpstr>Your own options</vt:lpstr>
      <vt:lpstr>Hands-on: Add options</vt:lpstr>
      <vt:lpstr>Add an option - solution</vt:lpstr>
      <vt:lpstr>Variables</vt:lpstr>
      <vt:lpstr>Variables values from the documents flowing through</vt:lpstr>
      <vt:lpstr>Hands-on: Use a variable</vt:lpstr>
      <vt:lpstr>Use a variable - solution</vt:lpstr>
      <vt:lpstr>Alternative…</vt:lpstr>
      <vt:lpstr>How to set an option?</vt:lpstr>
      <vt:lpstr>Using &lt;p:with-option&gt;</vt:lpstr>
      <vt:lpstr>Hands-on: Use p:with-option</vt:lpstr>
      <vt:lpstr>Use p:with-option - solution</vt:lpstr>
      <vt:lpstr>When to use what for setting options?</vt:lpstr>
      <vt:lpstr>Options and variables</vt:lpstr>
      <vt:lpstr>Compound steps</vt:lpstr>
      <vt:lpstr>The core (or compound) steps</vt:lpstr>
      <vt:lpstr>Use p:if to make a decision</vt:lpstr>
      <vt:lpstr>Hands-on: Use p:if to make a decision</vt:lpstr>
      <vt:lpstr>Use p:if to make decision – Solution</vt:lpstr>
      <vt:lpstr>Multiple decisions? Use p:choose</vt:lpstr>
      <vt:lpstr>Use p:for-each to split a document - Input</vt:lpstr>
      <vt:lpstr>Use p:for-each to split a document – Basic pipeline</vt:lpstr>
      <vt:lpstr>Hands-on: Use p:for-each to split a document - 1</vt:lpstr>
      <vt:lpstr>Use p:for-each to split a document – Solution</vt:lpstr>
      <vt:lpstr>The p:wrap-sequence step</vt:lpstr>
      <vt:lpstr>Hands-on: Use p:for-each to split a document - 2</vt:lpstr>
      <vt:lpstr>Use p:for-each to split a document 2 – Solution</vt:lpstr>
      <vt:lpstr>Use p:viewport to change parts of a document - Input</vt:lpstr>
      <vt:lpstr>p:viewport</vt:lpstr>
      <vt:lpstr>The p:identity step</vt:lpstr>
      <vt:lpstr>Hands-on: Use p:viewport to change parts of a document</vt:lpstr>
      <vt:lpstr>Use p:viewport to change parts of a document – Solution</vt:lpstr>
      <vt:lpstr>Wrap up</vt:lpstr>
      <vt:lpstr>Goodbye and thank the fish!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188</cp:revision>
  <dcterms:created xsi:type="dcterms:W3CDTF">2018-12-04T10:13:22Z</dcterms:created>
  <dcterms:modified xsi:type="dcterms:W3CDTF">2021-11-01T11:04:14Z</dcterms:modified>
</cp:coreProperties>
</file>