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90" r:id="rId3"/>
    <p:sldId id="292" r:id="rId4"/>
    <p:sldId id="291" r:id="rId5"/>
    <p:sldId id="294" r:id="rId6"/>
    <p:sldId id="260" r:id="rId7"/>
    <p:sldId id="261" r:id="rId8"/>
    <p:sldId id="262" r:id="rId9"/>
    <p:sldId id="295" r:id="rId10"/>
    <p:sldId id="331" r:id="rId11"/>
    <p:sldId id="296" r:id="rId12"/>
    <p:sldId id="300" r:id="rId13"/>
    <p:sldId id="266" r:id="rId14"/>
    <p:sldId id="267" r:id="rId15"/>
    <p:sldId id="280" r:id="rId16"/>
    <p:sldId id="334" r:id="rId17"/>
    <p:sldId id="297" r:id="rId18"/>
    <p:sldId id="345" r:id="rId19"/>
    <p:sldId id="316" r:id="rId20"/>
    <p:sldId id="315" r:id="rId21"/>
    <p:sldId id="317" r:id="rId22"/>
    <p:sldId id="332" r:id="rId23"/>
    <p:sldId id="318" r:id="rId24"/>
    <p:sldId id="333" r:id="rId25"/>
    <p:sldId id="338" r:id="rId26"/>
    <p:sldId id="337" r:id="rId27"/>
    <p:sldId id="336" r:id="rId28"/>
    <p:sldId id="335" r:id="rId29"/>
    <p:sldId id="341" r:id="rId30"/>
    <p:sldId id="342" r:id="rId31"/>
    <p:sldId id="343" r:id="rId32"/>
    <p:sldId id="357" r:id="rId33"/>
    <p:sldId id="340" r:id="rId34"/>
    <p:sldId id="312" r:id="rId35"/>
    <p:sldId id="346" r:id="rId36"/>
    <p:sldId id="347" r:id="rId37"/>
    <p:sldId id="313" r:id="rId38"/>
    <p:sldId id="321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8" r:id="rId47"/>
    <p:sldId id="355" r:id="rId48"/>
    <p:sldId id="322" r:id="rId49"/>
    <p:sldId id="324" r:id="rId50"/>
    <p:sldId id="323" r:id="rId51"/>
    <p:sldId id="325" r:id="rId52"/>
    <p:sldId id="326" r:id="rId53"/>
    <p:sldId id="329" r:id="rId54"/>
    <p:sldId id="327" r:id="rId55"/>
    <p:sldId id="328" r:id="rId56"/>
    <p:sldId id="356" r:id="rId57"/>
    <p:sldId id="330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B5B6BFC-1E19-4FF2-B195-58698F7BDF1A}">
          <p14:sldIdLst>
            <p14:sldId id="256"/>
            <p14:sldId id="290"/>
            <p14:sldId id="292"/>
            <p14:sldId id="291"/>
            <p14:sldId id="294"/>
          </p14:sldIdLst>
        </p14:section>
        <p14:section name="Fundamentals" id="{82DB330A-5097-433E-B2CD-B4512A08BDF3}">
          <p14:sldIdLst>
            <p14:sldId id="260"/>
            <p14:sldId id="261"/>
            <p14:sldId id="262"/>
            <p14:sldId id="295"/>
            <p14:sldId id="331"/>
            <p14:sldId id="296"/>
            <p14:sldId id="300"/>
            <p14:sldId id="266"/>
            <p14:sldId id="267"/>
            <p14:sldId id="280"/>
            <p14:sldId id="334"/>
            <p14:sldId id="297"/>
          </p14:sldIdLst>
        </p14:section>
        <p14:section name="Connecting to ports" id="{B674B8A5-CBBC-4244-9890-57EAF4F3FE2E}">
          <p14:sldIdLst>
            <p14:sldId id="345"/>
            <p14:sldId id="316"/>
            <p14:sldId id="315"/>
            <p14:sldId id="317"/>
            <p14:sldId id="332"/>
            <p14:sldId id="318"/>
            <p14:sldId id="333"/>
            <p14:sldId id="338"/>
            <p14:sldId id="337"/>
            <p14:sldId id="336"/>
            <p14:sldId id="335"/>
            <p14:sldId id="341"/>
            <p14:sldId id="342"/>
            <p14:sldId id="343"/>
            <p14:sldId id="357"/>
          </p14:sldIdLst>
        </p14:section>
        <p14:section name="Options and variables" id="{E7F73A33-E454-45A3-AC9A-846BB5A80712}">
          <p14:sldIdLst>
            <p14:sldId id="340"/>
            <p14:sldId id="312"/>
            <p14:sldId id="346"/>
            <p14:sldId id="347"/>
            <p14:sldId id="313"/>
            <p14:sldId id="321"/>
            <p14:sldId id="348"/>
            <p14:sldId id="349"/>
            <p14:sldId id="350"/>
            <p14:sldId id="351"/>
            <p14:sldId id="352"/>
            <p14:sldId id="353"/>
            <p14:sldId id="354"/>
            <p14:sldId id="358"/>
          </p14:sldIdLst>
        </p14:section>
        <p14:section name="Compound steps" id="{7BF6AD01-5BC7-425F-958A-5DAF0C449A1B}">
          <p14:sldIdLst>
            <p14:sldId id="355"/>
            <p14:sldId id="322"/>
            <p14:sldId id="324"/>
            <p14:sldId id="323"/>
            <p14:sldId id="325"/>
            <p14:sldId id="326"/>
            <p14:sldId id="329"/>
            <p14:sldId id="327"/>
            <p14:sldId id="328"/>
          </p14:sldIdLst>
        </p14:section>
        <p14:section name="Finish" id="{193BEA4A-F351-419B-B2C0-399BC03DC4F8}">
          <p14:sldIdLst>
            <p14:sldId id="356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34" autoAdjust="0"/>
    <p:restoredTop sz="83686" autoAdjust="0"/>
  </p:normalViewPr>
  <p:slideViewPr>
    <p:cSldViewPr snapToGrid="0">
      <p:cViewPr varScale="1">
        <p:scale>
          <a:sx n="91" d="100"/>
          <a:sy n="91" d="100"/>
        </p:scale>
        <p:origin x="6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EF6012-0430-42BF-A3A7-DA147DBBCE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9EF67-3BAF-4FAE-AE2A-C5B9A57B89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E6376-87C4-4D16-82D1-D37904F930BA}" type="datetimeFigureOut">
              <a:rPr lang="en-NL" smtClean="0"/>
              <a:t>04/10/2021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B24E3-DF25-4213-BC32-80CB5D1A7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2BBA6-504C-46D2-9053-8F19264D1A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2DEFF-3D1C-4C4F-9C1B-6B76A19136C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607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2A83-AFF0-44B5-B0CB-BF1EF92BF110}" type="datetimeFigureOut">
              <a:rPr lang="en-NL" smtClean="0"/>
              <a:t>04/10/2021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C85D1-D769-4E3C-BD67-6FCFE11EFBE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284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53534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8985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3949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5038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7638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6851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44196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0478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0339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1517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6156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287062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890764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6092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47070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983176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58865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5361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26447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49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33188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0483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006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9707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58136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59584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55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5448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6376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51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0223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4652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01123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0C85D1-D769-4E3C-BD67-6FCFE11EFBEA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5351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DEEAC-F4F0-422C-982A-BC1DD901F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70C6CE-C671-480C-9520-20FC4F641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831A27-BE30-4669-878A-18ADB99F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EE71F9-96B1-4F43-8944-E2DED19B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B651580-9421-47F0-8D8C-6EF25218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3F1EC-117C-4781-8CE5-D518514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DA53274-00C8-4DE6-BDE4-8A91F69A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1049E3-2661-4B38-8758-CE42C995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922ECE-BF19-4569-A03F-6DDA6466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DDF279-7D09-4EDC-AA1D-954B5C12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2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B3EFACC-8EFB-4112-BF18-2F7F53339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CCFD59-8FC9-4BDD-8623-74F0196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7A0AD-2256-4018-B3CF-5E048F2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493DF3-08F4-4C78-8504-CB30CAE2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1C7A-5C05-417B-AB85-C78EACF1B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973B4-C637-40A3-80C1-B6D898BB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6772667-EA6B-4FF0-9DFC-1A161CD57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F011CDC-F91F-4D6B-88BB-DD261BA5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E5F766-AB67-4F9D-A8F1-C2CE8876C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788ED0A-6BD1-40BA-85A9-11C42BE4E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77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28B81E-B464-42FF-A21A-8A4D2916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E50E35-AD2E-4D4B-B307-5856A4262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63ABEC5-0C49-4B64-B5B2-5A43E55B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BA8018-E844-4CCF-9479-54D49CE8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A20805D-175F-42BE-956C-FB74EF11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8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8B32A4-0134-4970-84A2-E18E977A7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156884-15EE-4F64-BF4C-B18C0A3C4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B993C00-393B-4263-96B3-CC6BA2F18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77C468E-FA16-464E-9358-0BC706564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6C1FAE6-3443-43C7-88AE-4C616B2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CEAEAF0-CED7-4EC0-B992-ECBAFAF2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0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7E835-727A-43ED-89F8-CD9B5578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4E85CB-89F9-42FD-9E29-7FDC61902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3F96640-49B5-4303-A210-31B0192EC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B7FF96F-28F4-4A4F-B950-C7C08B1079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82A8CCB7-9BB2-40C4-9BD5-8E4FC10A1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2189BC6-7CB8-4E5E-A206-EA0CA028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5D1A03-D7D7-4834-9166-274A5EAEA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1408AC6-2D9C-467B-88CC-EB3C3C0B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7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06826-14DA-48C0-9C33-85BC13C8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C9CBB3E-AC66-4FE7-99E5-15C1CDBD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3AEAADE-E168-4A41-9C67-5063285A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FD0905D-BFE8-48FF-8DCA-0693D6342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B7849AC-9E3D-46DC-9D6A-F924684F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D85A104-1F31-4CCC-BB8B-04780BB69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CCFCA1A-E5CE-4BA9-8F2B-B1E324B5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32AD0-2673-44C4-B19E-E582FCA3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6807351-E62C-4DC7-AE0B-982DDE80B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2FEBD1B-C539-40F7-8C7C-561FEDC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388B6-176B-463F-B42C-F242B34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C86416-9EA3-40B8-AFFD-77638C3A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522DAA-9B58-42A8-A970-BABD3AE7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1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9D06C9-01DD-4C7A-B070-081B601E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917B4FE-6979-4A8E-9BCD-B997A1273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727A3C1-025B-46C0-85A6-32D7C4676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796CB8-B4BC-42D4-97A4-04C539A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628" y="6380854"/>
            <a:ext cx="2743200" cy="365125"/>
          </a:xfrm>
          <a:prstGeom prst="rect">
            <a:avLst/>
          </a:prstGeom>
        </p:spPr>
        <p:txBody>
          <a:bodyPr/>
          <a:lstStyle/>
          <a:p>
            <a:fld id="{9446F294-FC6D-4658-8D72-6C175CC4BEDF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7C4EDEA-9B9C-4710-895D-124F847AD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2A80B3F-BD73-44EA-9B88-48C0EF6C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DA9DF2-21BA-4C7E-B77B-AE14D0F4E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2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D4748ED-02E5-41C7-B3B0-D1E239B0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5557E14-4773-4CF6-9674-FD5F3D9E8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385C7-4153-4DF8-BC51-0F04CAB8992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4463" y="6436151"/>
            <a:ext cx="474576" cy="331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919ED5-1073-4A30-AAA1-1A7E6C90BEC0}"/>
              </a:ext>
            </a:extLst>
          </p:cNvPr>
          <p:cNvSpPr txBox="1"/>
          <p:nvPr userDrawn="1"/>
        </p:nvSpPr>
        <p:spPr>
          <a:xfrm>
            <a:off x="52960" y="6436151"/>
            <a:ext cx="40364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Tutorial site: https://da.xatapult.com</a:t>
            </a:r>
            <a:endParaRPr lang="en-GB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31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da.xatapult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pec.xproc.org/master/head/step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pec.xproc.org/master/head/#step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pec.xproc.org/master/head/steps/#c.insert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atapult.com/" TargetMode="External"/><Relationship Id="rId2" Type="http://schemas.openxmlformats.org/officeDocument/2006/relationships/hyperlink" Target="mailto:erik@xatapult.n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s://www.linkedin.com/in/esiegel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tapult/da-2021-xpro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hyperlink" Target="https://sourceforge.net/projects/morganaxproc-iiise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://spec.xproc.org/master/head/steps/#c.wrap-sequence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ml-project.com/" TargetMode="External"/><Relationship Id="rId2" Type="http://schemas.openxmlformats.org/officeDocument/2006/relationships/hyperlink" Target="https://xproc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rik@xatapult.nl" TargetMode="External"/><Relationship Id="rId5" Type="http://schemas.openxmlformats.org/officeDocument/2006/relationships/hyperlink" Target="https://xmlpress.net/publications/xproc-3-0/" TargetMode="External"/><Relationship Id="rId4" Type="http://schemas.openxmlformats.org/officeDocument/2006/relationships/hyperlink" Target="https://xmlcalabash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9B28B-F995-4BD4-8FE6-8AA110A00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072" y="498762"/>
            <a:ext cx="9144000" cy="1016145"/>
          </a:xfrm>
        </p:spPr>
        <p:txBody>
          <a:bodyPr/>
          <a:lstStyle/>
          <a:p>
            <a:r>
              <a:rPr lang="en-US" b="1" dirty="0"/>
              <a:t>Introduction to XProc 3.0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F8D3B-7D29-4D8A-AD4E-8BD7DF529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20" y="1671631"/>
            <a:ext cx="5698320" cy="3986040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F4C892B7-0769-4252-B8BD-4CEDAF173DF7}"/>
              </a:ext>
            </a:extLst>
          </p:cNvPr>
          <p:cNvSpPr/>
          <p:nvPr/>
        </p:nvSpPr>
        <p:spPr>
          <a:xfrm>
            <a:off x="488515" y="2123163"/>
            <a:ext cx="4835047" cy="1578280"/>
          </a:xfrm>
          <a:prstGeom prst="wedgeEllipseCallout">
            <a:avLst>
              <a:gd name="adj1" fmla="val 58071"/>
              <a:gd name="adj2" fmla="val 615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Declarative Amsterdam</a:t>
            </a:r>
          </a:p>
          <a:p>
            <a:pPr algn="ctr"/>
            <a:r>
              <a:rPr lang="en-US" sz="2400" b="1" dirty="0"/>
              <a:t>November 4 and 5, 2021</a:t>
            </a:r>
            <a:endParaRPr lang="en-NL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D625E-D54E-4A39-9811-DEFB80395E6A}"/>
              </a:ext>
            </a:extLst>
          </p:cNvPr>
          <p:cNvSpPr txBox="1"/>
          <p:nvPr/>
        </p:nvSpPr>
        <p:spPr>
          <a:xfrm>
            <a:off x="140510" y="5535907"/>
            <a:ext cx="10139562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2400" dirty="0"/>
              <a:t>While waiting, maybe you can do some preparations? </a:t>
            </a:r>
          </a:p>
          <a:p>
            <a:pPr algn="l"/>
            <a:r>
              <a:rPr lang="en-US" sz="2400" dirty="0"/>
              <a:t>Go to </a:t>
            </a:r>
            <a:r>
              <a:rPr lang="en-US" sz="24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https://da.xatapult.com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for instructions!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3532963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A095C-EE14-4C64-A02D-B32CC9B6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60" y="202806"/>
            <a:ext cx="10515600" cy="1117393"/>
          </a:xfrm>
        </p:spPr>
        <p:txBody>
          <a:bodyPr/>
          <a:lstStyle/>
          <a:p>
            <a:r>
              <a:rPr lang="en-US" b="1" dirty="0"/>
              <a:t>The step libraries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E13D-132A-46FD-877C-B13B078D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830" y="1722822"/>
            <a:ext cx="11287069" cy="4351338"/>
          </a:xfrm>
        </p:spPr>
        <p:txBody>
          <a:bodyPr/>
          <a:lstStyle/>
          <a:p>
            <a:r>
              <a:rPr lang="en-US" dirty="0"/>
              <a:t>Standard steps, see </a:t>
            </a:r>
            <a:r>
              <a:rPr lang="nl-NL" dirty="0">
                <a:hlinkClick r:id="rId3"/>
              </a:rPr>
              <a:t>http://spec.xproc.org/master/head/steps/</a:t>
            </a:r>
            <a:endParaRPr lang="nl-NL" dirty="0"/>
          </a:p>
          <a:p>
            <a:pPr lvl="1"/>
            <a:r>
              <a:rPr lang="nl-NL" dirty="0"/>
              <a:t>These steps </a:t>
            </a:r>
            <a:r>
              <a:rPr lang="nl-NL" i="1" dirty="0"/>
              <a:t>must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in a </a:t>
            </a:r>
            <a:r>
              <a:rPr lang="nl-NL" dirty="0" err="1"/>
              <a:t>conformant</a:t>
            </a:r>
            <a:r>
              <a:rPr lang="nl-NL" dirty="0"/>
              <a:t> XProc processor!</a:t>
            </a:r>
          </a:p>
          <a:p>
            <a:pPr lvl="1"/>
            <a:endParaRPr lang="nl-NL" dirty="0"/>
          </a:p>
          <a:p>
            <a:r>
              <a:rPr lang="nl-NL" dirty="0" err="1"/>
              <a:t>Additional</a:t>
            </a:r>
            <a:r>
              <a:rPr lang="nl-NL" dirty="0"/>
              <a:t> steps,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>
                <a:hlinkClick r:id="rId4"/>
              </a:rPr>
              <a:t>http://spec.xproc.org/master/head/#steps/</a:t>
            </a:r>
            <a:endParaRPr lang="nl-NL" dirty="0"/>
          </a:p>
          <a:p>
            <a:pPr lvl="1"/>
            <a:r>
              <a:rPr lang="nl-NL" dirty="0"/>
              <a:t>File handling, OS, </a:t>
            </a:r>
            <a:r>
              <a:rPr lang="nl-NL" dirty="0" err="1"/>
              <a:t>validation</a:t>
            </a:r>
            <a:r>
              <a:rPr lang="nl-NL" dirty="0"/>
              <a:t>, etc.</a:t>
            </a:r>
          </a:p>
          <a:p>
            <a:pPr lvl="1"/>
            <a:r>
              <a:rPr lang="nl-NL" dirty="0" err="1"/>
              <a:t>Implementation</a:t>
            </a:r>
            <a:r>
              <a:rPr lang="nl-NL" dirty="0"/>
              <a:t> is </a:t>
            </a:r>
            <a:r>
              <a:rPr lang="nl-NL" dirty="0" err="1"/>
              <a:t>optional</a:t>
            </a:r>
            <a:r>
              <a:rPr lang="nl-NL" dirty="0"/>
              <a:t> (but </a:t>
            </a:r>
            <a:r>
              <a:rPr lang="nl-NL" dirty="0" err="1"/>
              <a:t>recommended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a step is </a:t>
            </a:r>
            <a:r>
              <a:rPr lang="nl-NL" dirty="0" err="1"/>
              <a:t>implemented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must conform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written</a:t>
            </a:r>
            <a:r>
              <a:rPr lang="nl-NL" dirty="0"/>
              <a:t> </a:t>
            </a:r>
            <a:r>
              <a:rPr lang="nl-NL" dirty="0" err="1"/>
              <a:t>there</a:t>
            </a:r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8767B247-4A83-4338-AE98-EDEB14D8EFCE}"/>
              </a:ext>
            </a:extLst>
          </p:cNvPr>
          <p:cNvSpPr/>
          <p:nvPr/>
        </p:nvSpPr>
        <p:spPr>
          <a:xfrm>
            <a:off x="9081287" y="5093390"/>
            <a:ext cx="2900190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There are over 45 standard steps!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4045417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" y="250613"/>
            <a:ext cx="10859930" cy="860848"/>
          </a:xfrm>
        </p:spPr>
        <p:txBody>
          <a:bodyPr>
            <a:normAutofit/>
          </a:bodyPr>
          <a:lstStyle/>
          <a:p>
            <a:r>
              <a:rPr lang="en-US" b="1" dirty="0"/>
              <a:t>Step/pipeline that adds an attribute to the root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1673157" y="2267988"/>
            <a:ext cx="9876817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-name="timestamp"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="{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()}"/&gt;</a:t>
            </a:r>
          </a:p>
          <a:p>
            <a:endParaRPr lang="nl-NL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E6C9F391-38D3-45A5-8A7B-1CD89CC4B1D7}"/>
              </a:ext>
            </a:extLst>
          </p:cNvPr>
          <p:cNvSpPr/>
          <p:nvPr/>
        </p:nvSpPr>
        <p:spPr>
          <a:xfrm>
            <a:off x="4620230" y="1673515"/>
            <a:ext cx="1706880" cy="430424"/>
          </a:xfrm>
          <a:prstGeom prst="wedgeRoundRectCallout">
            <a:avLst>
              <a:gd name="adj1" fmla="val -20833"/>
              <a:gd name="adj2" fmla="val 101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Namespace and preferred prefix (p:)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DBC4E014-DAA0-4E36-B7E2-4A977AAD1222}"/>
              </a:ext>
            </a:extLst>
          </p:cNvPr>
          <p:cNvSpPr/>
          <p:nvPr/>
        </p:nvSpPr>
        <p:spPr>
          <a:xfrm>
            <a:off x="8911713" y="1673515"/>
            <a:ext cx="1706880" cy="430424"/>
          </a:xfrm>
          <a:prstGeom prst="wedgeRoundRectCallout">
            <a:avLst>
              <a:gd name="adj1" fmla="val -20833"/>
              <a:gd name="adj2" fmla="val 101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XProc  version</a:t>
            </a:r>
            <a:endParaRPr lang="en-NL" sz="1400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40A147F-A51E-4148-9103-075A0C27E8E7}"/>
              </a:ext>
            </a:extLst>
          </p:cNvPr>
          <p:cNvSpPr/>
          <p:nvPr/>
        </p:nvSpPr>
        <p:spPr>
          <a:xfrm>
            <a:off x="1778817" y="1647933"/>
            <a:ext cx="1706880" cy="430424"/>
          </a:xfrm>
          <a:prstGeom prst="wedgeRoundRectCallout">
            <a:avLst>
              <a:gd name="adj1" fmla="val -20833"/>
              <a:gd name="adj2" fmla="val 1018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Root p:declare-step element</a:t>
            </a:r>
            <a:endParaRPr lang="en-NL" sz="14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CD03EE1-7C62-4569-A367-ECF39807774D}"/>
              </a:ext>
            </a:extLst>
          </p:cNvPr>
          <p:cNvSpPr/>
          <p:nvPr/>
        </p:nvSpPr>
        <p:spPr>
          <a:xfrm>
            <a:off x="6096000" y="2635355"/>
            <a:ext cx="1885440" cy="430424"/>
          </a:xfrm>
          <a:prstGeom prst="wedgeRoundRectCallout">
            <a:avLst>
              <a:gd name="adj1" fmla="val -89396"/>
              <a:gd name="adj2" fmla="val 705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Input port declaration</a:t>
            </a:r>
            <a:endParaRPr lang="en-NL" sz="14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06BD0DB-09D1-48D9-8080-0B1BA6BA36A0}"/>
              </a:ext>
            </a:extLst>
          </p:cNvPr>
          <p:cNvSpPr/>
          <p:nvPr/>
        </p:nvSpPr>
        <p:spPr>
          <a:xfrm>
            <a:off x="6226420" y="3550656"/>
            <a:ext cx="2069371" cy="430424"/>
          </a:xfrm>
          <a:prstGeom prst="wedgeRoundRectCallout">
            <a:avLst>
              <a:gd name="adj1" fmla="val -87716"/>
              <a:gd name="adj2" fmla="val 9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 port declaration</a:t>
            </a:r>
            <a:endParaRPr lang="en-NL" sz="1400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0063F5B7-91AD-48F2-ADE6-9BCF25FA7C29}"/>
              </a:ext>
            </a:extLst>
          </p:cNvPr>
          <p:cNvSpPr/>
          <p:nvPr/>
        </p:nvSpPr>
        <p:spPr>
          <a:xfrm>
            <a:off x="9225713" y="3428888"/>
            <a:ext cx="2785760" cy="673959"/>
          </a:xfrm>
          <a:prstGeom prst="wedgeRoundRectCallout">
            <a:avLst>
              <a:gd name="adj1" fmla="val -74621"/>
              <a:gd name="adj2" fmla="val 1224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 can specify option values as attributes on the step invocation</a:t>
            </a:r>
            <a:endParaRPr lang="en-NL" sz="140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2ADB525-6CA0-4FDB-B0DC-D7D863D2BF6C}"/>
              </a:ext>
            </a:extLst>
          </p:cNvPr>
          <p:cNvSpPr/>
          <p:nvPr/>
        </p:nvSpPr>
        <p:spPr>
          <a:xfrm>
            <a:off x="7129151" y="5954846"/>
            <a:ext cx="2333279" cy="731170"/>
          </a:xfrm>
          <a:prstGeom prst="wedgeRoundRectCallout">
            <a:avLst>
              <a:gd name="adj1" fmla="val -90432"/>
              <a:gd name="adj2" fmla="val -1688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 compute stuff use Attribute-Value-Templates (AVTs), just like in XSLT.</a:t>
            </a:r>
            <a:endParaRPr lang="en-NL" sz="1400" dirty="0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71DAA640-8C36-424D-9664-56FDAFED69F9}"/>
              </a:ext>
            </a:extLst>
          </p:cNvPr>
          <p:cNvSpPr/>
          <p:nvPr/>
        </p:nvSpPr>
        <p:spPr>
          <a:xfrm>
            <a:off x="180527" y="3760936"/>
            <a:ext cx="1344390" cy="430424"/>
          </a:xfrm>
          <a:prstGeom prst="wedgeRoundRectCallout">
            <a:avLst>
              <a:gd name="adj1" fmla="val 79556"/>
              <a:gd name="adj2" fmla="val 1670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A step invocation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39581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Try it out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552211"/>
            <a:ext cx="11692468" cy="4084108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exercises/02-add-attribute/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Command: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dirty="0"/>
          </a:p>
          <a:p>
            <a:r>
              <a:rPr lang="en-GB" dirty="0"/>
              <a:t>Try it!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ADD017C-D2AE-45FC-8BCB-B62CB128022C}"/>
              </a:ext>
            </a:extLst>
          </p:cNvPr>
          <p:cNvSpPr/>
          <p:nvPr/>
        </p:nvSpPr>
        <p:spPr>
          <a:xfrm>
            <a:off x="6393820" y="4599922"/>
            <a:ext cx="4316514" cy="1692506"/>
          </a:xfrm>
          <a:prstGeom prst="wedgeEllipseCallout">
            <a:avLst>
              <a:gd name="adj1" fmla="val 70718"/>
              <a:gd name="adj2" fmla="val 6901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Whow</a:t>
            </a:r>
            <a:r>
              <a:rPr lang="en-US" b="1" dirty="0"/>
              <a:t>, that’s a boring thing to do! I encourage you to experiment a bit …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3160744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75" y="176634"/>
            <a:ext cx="6471577" cy="706299"/>
          </a:xfrm>
        </p:spPr>
        <p:txBody>
          <a:bodyPr>
            <a:normAutofit/>
          </a:bodyPr>
          <a:lstStyle/>
          <a:p>
            <a:r>
              <a:rPr lang="en-US" b="1" dirty="0"/>
              <a:t>Primary ports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4464790" y="2785851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6319456" y="2987187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3952814" y="1690144"/>
            <a:ext cx="1960717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4049874" y="4394210"/>
            <a:ext cx="1766596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6317523" y="3545546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e: 14 punten 4">
            <a:extLst>
              <a:ext uri="{FF2B5EF4-FFF2-40B4-BE49-F238E27FC236}">
                <a16:creationId xmlns:a16="http://schemas.microsoft.com/office/drawing/2014/main" id="{51CA4A1C-54DB-450C-9F28-1D7B1FDFB428}"/>
              </a:ext>
            </a:extLst>
          </p:cNvPr>
          <p:cNvSpPr/>
          <p:nvPr/>
        </p:nvSpPr>
        <p:spPr>
          <a:xfrm>
            <a:off x="961686" y="2034547"/>
            <a:ext cx="3093853" cy="2142565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Primary ports</a:t>
            </a:r>
          </a:p>
        </p:txBody>
      </p:sp>
      <p:cxnSp>
        <p:nvCxnSpPr>
          <p:cNvPr id="10" name="Rechte verbindingslijn met pijl 9">
            <a:extLst>
              <a:ext uri="{FF2B5EF4-FFF2-40B4-BE49-F238E27FC236}">
                <a16:creationId xmlns:a16="http://schemas.microsoft.com/office/drawing/2014/main" id="{69766418-475F-4C6A-B487-6954626ADB75}"/>
              </a:ext>
            </a:extLst>
          </p:cNvPr>
          <p:cNvCxnSpPr/>
          <p:nvPr/>
        </p:nvCxnSpPr>
        <p:spPr>
          <a:xfrm flipV="1">
            <a:off x="3239750" y="1428805"/>
            <a:ext cx="1454750" cy="91950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2793EA31-BD68-4C66-8EB8-90D829BD1A80}"/>
              </a:ext>
            </a:extLst>
          </p:cNvPr>
          <p:cNvCxnSpPr/>
          <p:nvPr/>
        </p:nvCxnSpPr>
        <p:spPr>
          <a:xfrm>
            <a:off x="2979774" y="3865934"/>
            <a:ext cx="1714726" cy="10104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2CB09215-1417-432E-939C-E794B1941865}"/>
              </a:ext>
            </a:extLst>
          </p:cNvPr>
          <p:cNvSpPr txBox="1"/>
          <p:nvPr/>
        </p:nvSpPr>
        <p:spPr>
          <a:xfrm>
            <a:off x="162275" y="4613500"/>
            <a:ext cx="3503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port names </a:t>
            </a:r>
            <a:r>
              <a:rPr lang="en-US" sz="2400" b="1" i="1" dirty="0"/>
              <a:t>source</a:t>
            </a:r>
            <a:r>
              <a:rPr lang="en-US" sz="2400" dirty="0"/>
              <a:t> and </a:t>
            </a:r>
            <a:r>
              <a:rPr lang="en-US" sz="2400" b="1" i="1" dirty="0"/>
              <a:t>result</a:t>
            </a:r>
            <a:r>
              <a:rPr lang="en-US" sz="2400" dirty="0"/>
              <a:t> for the primary ports are a </a:t>
            </a:r>
            <a:r>
              <a:rPr lang="en-US" sz="2400" i="1" dirty="0"/>
              <a:t>convention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A14525C4-3B8D-446E-BF13-4E5869BA2898}"/>
              </a:ext>
            </a:extLst>
          </p:cNvPr>
          <p:cNvSpPr/>
          <p:nvPr/>
        </p:nvSpPr>
        <p:spPr>
          <a:xfrm>
            <a:off x="10146453" y="5085324"/>
            <a:ext cx="1794935" cy="1200330"/>
          </a:xfrm>
          <a:prstGeom prst="wedgeEllipseCallout">
            <a:avLst>
              <a:gd name="adj1" fmla="val 33903"/>
              <a:gd name="adj2" fmla="val 731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Not all ports are created equal…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250681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xplosie: 8 punten 5">
            <a:extLst>
              <a:ext uri="{FF2B5EF4-FFF2-40B4-BE49-F238E27FC236}">
                <a16:creationId xmlns:a16="http://schemas.microsoft.com/office/drawing/2014/main" id="{3E81F641-36B0-4D47-988D-F9AA944295F1}"/>
              </a:ext>
            </a:extLst>
          </p:cNvPr>
          <p:cNvSpPr/>
          <p:nvPr/>
        </p:nvSpPr>
        <p:spPr>
          <a:xfrm>
            <a:off x="3849712" y="2611669"/>
            <a:ext cx="2449585" cy="1969670"/>
          </a:xfrm>
          <a:prstGeom prst="irregularSeal1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Click!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28" y="325763"/>
            <a:ext cx="5210262" cy="1925073"/>
          </a:xfrm>
        </p:spPr>
        <p:txBody>
          <a:bodyPr>
            <a:normAutofit/>
          </a:bodyPr>
          <a:lstStyle/>
          <a:p>
            <a:r>
              <a:rPr lang="en-US" sz="4000" b="1" dirty="0"/>
              <a:t>Primary ports,</a:t>
            </a:r>
            <a:br>
              <a:rPr lang="en-US" sz="4000" b="1" dirty="0"/>
            </a:br>
            <a:r>
              <a:rPr lang="en-US" sz="4000" b="1" dirty="0"/>
              <a:t>implicit connections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5176886" y="5004593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p:something-else</a:t>
            </a:r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4941574" y="4185550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4966744" y="6408178"/>
            <a:ext cx="135704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5176886" y="1348019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p:something</a:t>
            </a:r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4941574" y="528976"/>
            <a:ext cx="14073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source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5015274" y="2703074"/>
            <a:ext cx="1259988" cy="5159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resul</a:t>
            </a:r>
            <a:r>
              <a:rPr lang="en-US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22" name="Bijschrift: gebogen lijn 21">
            <a:extLst>
              <a:ext uri="{FF2B5EF4-FFF2-40B4-BE49-F238E27FC236}">
                <a16:creationId xmlns:a16="http://schemas.microsoft.com/office/drawing/2014/main" id="{F01527BF-E7F2-49AB-B1DE-A820D123C148}"/>
              </a:ext>
            </a:extLst>
          </p:cNvPr>
          <p:cNvSpPr/>
          <p:nvPr/>
        </p:nvSpPr>
        <p:spPr>
          <a:xfrm>
            <a:off x="827511" y="4607164"/>
            <a:ext cx="3449294" cy="1080084"/>
          </a:xfrm>
          <a:prstGeom prst="borderCallout2">
            <a:avLst>
              <a:gd name="adj1" fmla="val 21663"/>
              <a:gd name="adj2" fmla="val 102239"/>
              <a:gd name="adj3" fmla="val -8436"/>
              <a:gd name="adj4" fmla="val 103744"/>
              <a:gd name="adj5" fmla="val -33663"/>
              <a:gd name="adj6" fmla="val 10707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Primary ports implicitly connect</a:t>
            </a: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A59B9666-BE04-47A3-B10C-B1BCAC858E7F}"/>
              </a:ext>
            </a:extLst>
          </p:cNvPr>
          <p:cNvSpPr/>
          <p:nvPr/>
        </p:nvSpPr>
        <p:spPr>
          <a:xfrm>
            <a:off x="8906933" y="4928605"/>
            <a:ext cx="3034455" cy="1357049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Think of primary ports having little magnets that </a:t>
            </a:r>
            <a:r>
              <a:rPr lang="en-US" sz="1600" i="1" dirty="0"/>
              <a:t>snap</a:t>
            </a:r>
            <a:r>
              <a:rPr lang="en-US" sz="1600" dirty="0"/>
              <a:t> automagically together</a:t>
            </a:r>
            <a:endParaRPr lang="en-NL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1444C2-F94C-4171-A57A-A67BC06818B6}"/>
              </a:ext>
            </a:extLst>
          </p:cNvPr>
          <p:cNvSpPr txBox="1"/>
          <p:nvPr/>
        </p:nvSpPr>
        <p:spPr>
          <a:xfrm>
            <a:off x="8046036" y="541690"/>
            <a:ext cx="3516525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p:something-else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p:something-else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Explosie: 8 punten 5">
            <a:extLst>
              <a:ext uri="{FF2B5EF4-FFF2-40B4-BE49-F238E27FC236}">
                <a16:creationId xmlns:a16="http://schemas.microsoft.com/office/drawing/2014/main" id="{F57E9471-DBCB-4498-9432-E12CAA926FCC}"/>
              </a:ext>
            </a:extLst>
          </p:cNvPr>
          <p:cNvSpPr/>
          <p:nvPr/>
        </p:nvSpPr>
        <p:spPr>
          <a:xfrm>
            <a:off x="8159090" y="1382590"/>
            <a:ext cx="1733944" cy="1412901"/>
          </a:xfrm>
          <a:prstGeom prst="irregularSeal1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Click!</a:t>
            </a:r>
          </a:p>
        </p:txBody>
      </p:sp>
    </p:spTree>
    <p:extLst>
      <p:ext uri="{BB962C8B-B14F-4D97-AF65-F5344CB8AC3E}">
        <p14:creationId xmlns:p14="http://schemas.microsoft.com/office/powerpoint/2010/main" val="234295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15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1">
            <a:extLst>
              <a:ext uri="{FF2B5EF4-FFF2-40B4-BE49-F238E27FC236}">
                <a16:creationId xmlns:a16="http://schemas.microsoft.com/office/drawing/2014/main" id="{99540E6E-C318-4E3D-BB68-7477D838AD83}"/>
              </a:ext>
            </a:extLst>
          </p:cNvPr>
          <p:cNvSpPr txBox="1"/>
          <p:nvPr/>
        </p:nvSpPr>
        <p:spPr>
          <a:xfrm>
            <a:off x="2778885" y="1811094"/>
            <a:ext cx="7055995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 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p:something-else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…&gt;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p:something-else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Pijl: gekromd rechts 2">
            <a:extLst>
              <a:ext uri="{FF2B5EF4-FFF2-40B4-BE49-F238E27FC236}">
                <a16:creationId xmlns:a16="http://schemas.microsoft.com/office/drawing/2014/main" id="{F6C37C3A-D2D3-4249-813C-1AB7E12C5AB9}"/>
              </a:ext>
            </a:extLst>
          </p:cNvPr>
          <p:cNvSpPr/>
          <p:nvPr/>
        </p:nvSpPr>
        <p:spPr>
          <a:xfrm>
            <a:off x="2534121" y="3872651"/>
            <a:ext cx="548640" cy="10390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6" name="Pijl: gekromd rechts 3">
            <a:extLst>
              <a:ext uri="{FF2B5EF4-FFF2-40B4-BE49-F238E27FC236}">
                <a16:creationId xmlns:a16="http://schemas.microsoft.com/office/drawing/2014/main" id="{13049085-82C1-436A-9D1B-E8762DE52C1E}"/>
              </a:ext>
            </a:extLst>
          </p:cNvPr>
          <p:cNvSpPr/>
          <p:nvPr/>
        </p:nvSpPr>
        <p:spPr>
          <a:xfrm rot="10800000">
            <a:off x="6646611" y="2664244"/>
            <a:ext cx="714895" cy="28180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7" name="Tekstvak 4">
            <a:extLst>
              <a:ext uri="{FF2B5EF4-FFF2-40B4-BE49-F238E27FC236}">
                <a16:creationId xmlns:a16="http://schemas.microsoft.com/office/drawing/2014/main" id="{A683EEDB-93E8-47D1-B43C-5DE1A72B9592}"/>
              </a:ext>
            </a:extLst>
          </p:cNvPr>
          <p:cNvSpPr txBox="1"/>
          <p:nvPr/>
        </p:nvSpPr>
        <p:spPr>
          <a:xfrm>
            <a:off x="1312150" y="3972949"/>
            <a:ext cx="1221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 steps</a:t>
            </a:r>
            <a:endParaRPr lang="nl-NL" dirty="0"/>
          </a:p>
        </p:txBody>
      </p:sp>
      <p:sp>
        <p:nvSpPr>
          <p:cNvPr id="8" name="Tekstvak 5">
            <a:extLst>
              <a:ext uri="{FF2B5EF4-FFF2-40B4-BE49-F238E27FC236}">
                <a16:creationId xmlns:a16="http://schemas.microsoft.com/office/drawing/2014/main" id="{28D3A3DD-F425-48DB-913A-6C76AB062DC2}"/>
              </a:ext>
            </a:extLst>
          </p:cNvPr>
          <p:cNvSpPr txBox="1"/>
          <p:nvPr/>
        </p:nvSpPr>
        <p:spPr>
          <a:xfrm>
            <a:off x="7361506" y="2564746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Implicit connection of last step to primary output port</a:t>
            </a:r>
            <a:endParaRPr lang="nl-NL" dirty="0"/>
          </a:p>
        </p:txBody>
      </p:sp>
      <p:sp>
        <p:nvSpPr>
          <p:cNvPr id="9" name="Pijl: gekromd rechts 2">
            <a:extLst>
              <a:ext uri="{FF2B5EF4-FFF2-40B4-BE49-F238E27FC236}">
                <a16:creationId xmlns:a16="http://schemas.microsoft.com/office/drawing/2014/main" id="{A8366929-E33A-4987-B628-4A6D32A856BB}"/>
              </a:ext>
            </a:extLst>
          </p:cNvPr>
          <p:cNvSpPr/>
          <p:nvPr/>
        </p:nvSpPr>
        <p:spPr>
          <a:xfrm>
            <a:off x="2484244" y="2448985"/>
            <a:ext cx="548640" cy="103909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12" name="Tekstvak 5">
            <a:extLst>
              <a:ext uri="{FF2B5EF4-FFF2-40B4-BE49-F238E27FC236}">
                <a16:creationId xmlns:a16="http://schemas.microsoft.com/office/drawing/2014/main" id="{62A63E95-2A17-4474-8AAC-323EBA4F875E}"/>
              </a:ext>
            </a:extLst>
          </p:cNvPr>
          <p:cNvSpPr txBox="1"/>
          <p:nvPr/>
        </p:nvSpPr>
        <p:spPr>
          <a:xfrm>
            <a:off x="181619" y="2397639"/>
            <a:ext cx="2261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Implicit connection of</a:t>
            </a:r>
          </a:p>
          <a:p>
            <a:pPr algn="r"/>
            <a:r>
              <a:rPr lang="en-US" dirty="0"/>
              <a:t>primary input port to first step</a:t>
            </a:r>
            <a:endParaRPr lang="nl-NL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E6AB3F70-704A-4537-AEDE-86712D44F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4" y="-75612"/>
            <a:ext cx="10965301" cy="1259989"/>
          </a:xfrm>
        </p:spPr>
        <p:txBody>
          <a:bodyPr>
            <a:normAutofit/>
          </a:bodyPr>
          <a:lstStyle/>
          <a:p>
            <a:r>
              <a:rPr lang="en-US" b="1" dirty="0"/>
              <a:t>Primary ports, implicit connections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5FC91034-E28E-4D0C-83A8-D5CAE92E08F2}"/>
              </a:ext>
            </a:extLst>
          </p:cNvPr>
          <p:cNvSpPr/>
          <p:nvPr/>
        </p:nvSpPr>
        <p:spPr>
          <a:xfrm>
            <a:off x="6635948" y="809401"/>
            <a:ext cx="5279174" cy="958994"/>
          </a:xfrm>
          <a:prstGeom prst="wedgeRoundRectCallout">
            <a:avLst>
              <a:gd name="adj1" fmla="val -62707"/>
              <a:gd name="adj2" fmla="val 1154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If a step has only a single input or output port, they’re primary by default. But you can set the primary status </a:t>
            </a:r>
            <a:r>
              <a:rPr lang="en-US" sz="1400" b="1" i="1" dirty="0"/>
              <a:t>explicitly</a:t>
            </a:r>
            <a:r>
              <a:rPr lang="en-US" sz="1400" b="1" dirty="0"/>
              <a:t> using a primary=“true/false” attribute here.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64349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 animBg="1"/>
      <p:bldP spid="12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10515600" cy="1325563"/>
          </a:xfrm>
        </p:spPr>
        <p:txBody>
          <a:bodyPr/>
          <a:lstStyle/>
          <a:p>
            <a:r>
              <a:rPr lang="en-US" b="1" dirty="0"/>
              <a:t>Hands-on: Add a second attribute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6" y="1552211"/>
            <a:ext cx="11692468" cy="4084108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exercises/02-add-attribute/</a:t>
            </a:r>
          </a:p>
          <a:p>
            <a:r>
              <a:rPr lang="en-GB" dirty="0"/>
              <a:t>Change the pipeline and add a </a:t>
            </a:r>
            <a:r>
              <a:rPr lang="en-GB" i="1" dirty="0"/>
              <a:t>second</a:t>
            </a:r>
            <a:r>
              <a:rPr lang="en-GB" dirty="0"/>
              <a:t>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p:add-attribute </a:t>
            </a:r>
            <a:r>
              <a:rPr lang="en-GB" dirty="0"/>
              <a:t>step that adds another attribute to the root element (or somewhere else).</a:t>
            </a:r>
          </a:p>
          <a:p>
            <a:endParaRPr lang="en-GB" dirty="0"/>
          </a:p>
          <a:p>
            <a:r>
              <a:rPr lang="en-GB" dirty="0"/>
              <a:t>Command: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dirty="0"/>
          </a:p>
          <a:p>
            <a:r>
              <a:rPr lang="en-GB" dirty="0"/>
              <a:t>Try it!</a:t>
            </a: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ADD017C-D2AE-45FC-8BCB-B62CB128022C}"/>
              </a:ext>
            </a:extLst>
          </p:cNvPr>
          <p:cNvSpPr/>
          <p:nvPr/>
        </p:nvSpPr>
        <p:spPr>
          <a:xfrm>
            <a:off x="9241276" y="5636319"/>
            <a:ext cx="1469057" cy="656108"/>
          </a:xfrm>
          <a:prstGeom prst="wedgeEllipseCallout">
            <a:avLst>
              <a:gd name="adj1" fmla="val 109784"/>
              <a:gd name="adj2" fmla="val 95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Easy….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959836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87" y="25061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Solution: Add a second attribute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622858" y="1903564"/>
            <a:ext cx="10868751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&lt;p:declare-step xmlns:p="http://www.w3.org/ns/xproc" version="3.0"&gt;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&lt;p:input port="source"/&gt;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&lt;p:output port="result"/&gt;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&lt;p:add-attribute match="/*" attribute-name="timestamp"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 attribute-value="{current-dateTime()}"/&gt;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&lt;p:add-attribute match="/*" attribute-name="enabled"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 attribute-value="true"/&gt;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GB" sz="20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&lt;/p:declare-step&gt;</a:t>
            </a:r>
          </a:p>
        </p:txBody>
      </p:sp>
    </p:spTree>
    <p:extLst>
      <p:ext uri="{BB962C8B-B14F-4D97-AF65-F5344CB8AC3E}">
        <p14:creationId xmlns:p14="http://schemas.microsoft.com/office/powerpoint/2010/main" val="1243175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112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Ports and implicit connections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CDAA1-B67C-4ED1-8270-E8F699609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4849"/>
            <a:ext cx="4010585" cy="3486637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D54FB04C-68C1-43F9-860F-C184036971A9}"/>
              </a:ext>
            </a:extLst>
          </p:cNvPr>
          <p:cNvSpPr/>
          <p:nvPr/>
        </p:nvSpPr>
        <p:spPr>
          <a:xfrm>
            <a:off x="2451369" y="4456160"/>
            <a:ext cx="719847" cy="12169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EBB21-81A5-4169-A478-1E180AF88DF7}"/>
              </a:ext>
            </a:extLst>
          </p:cNvPr>
          <p:cNvSpPr txBox="1"/>
          <p:nvPr/>
        </p:nvSpPr>
        <p:spPr>
          <a:xfrm>
            <a:off x="5226996" y="2062264"/>
            <a:ext cx="47600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an inline document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an external document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 port in the pipeline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40185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a port to an inline document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558544" y="3025616"/>
            <a:ext cx="5997897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p:somestep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port="port-name"&gt;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... (inline XML document) 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p:somestep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BDC155D-688E-4A0A-9CE0-63D1A5325A22}"/>
              </a:ext>
            </a:extLst>
          </p:cNvPr>
          <p:cNvSpPr/>
          <p:nvPr/>
        </p:nvSpPr>
        <p:spPr>
          <a:xfrm>
            <a:off x="7329590" y="3264215"/>
            <a:ext cx="2665651" cy="673959"/>
          </a:xfrm>
          <a:prstGeom prst="wedgeRoundRectCallout">
            <a:avLst>
              <a:gd name="adj1" fmla="val -128826"/>
              <a:gd name="adj2" fmla="val 588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You can use expressions between curly braces {…} in your inline document</a:t>
            </a:r>
            <a:endParaRPr lang="en-NL" sz="1400" b="1" dirty="0"/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72204B1B-9188-4DBC-B186-4FF87CAA2C01}"/>
              </a:ext>
            </a:extLst>
          </p:cNvPr>
          <p:cNvSpPr/>
          <p:nvPr/>
        </p:nvSpPr>
        <p:spPr>
          <a:xfrm>
            <a:off x="7154386" y="5085645"/>
            <a:ext cx="4968351" cy="1213908"/>
          </a:xfrm>
          <a:prstGeom prst="wedgeEllipseCallout">
            <a:avLst>
              <a:gd name="adj1" fmla="val 39665"/>
              <a:gd name="adj2" fmla="val 701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Expressions between curly braces are called TVTs (Text-Value-Templates and AVTs (Attribute-Value-Templates)</a:t>
            </a:r>
            <a:endParaRPr lang="en-NL" sz="1600" b="1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6CAA10E-5034-46EE-B47C-DF16C4A89C12}"/>
              </a:ext>
            </a:extLst>
          </p:cNvPr>
          <p:cNvSpPr/>
          <p:nvPr/>
        </p:nvSpPr>
        <p:spPr>
          <a:xfrm>
            <a:off x="3603896" y="1816771"/>
            <a:ext cx="2665651" cy="673959"/>
          </a:xfrm>
          <a:prstGeom prst="wedgeRoundRectCallout">
            <a:avLst>
              <a:gd name="adj1" fmla="val -104011"/>
              <a:gd name="adj2" fmla="val 22531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Explicitly connect something to a port using p:with-input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168724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0687-9FA5-4319-911B-AD25E7C55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50" y="155596"/>
            <a:ext cx="10515600" cy="1325563"/>
          </a:xfrm>
        </p:spPr>
        <p:txBody>
          <a:bodyPr/>
          <a:lstStyle/>
          <a:p>
            <a:r>
              <a:rPr lang="en-US" b="1" dirty="0"/>
              <a:t>XProc?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9DFE-054C-462C-8123-0C8D2411A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43" y="1224793"/>
            <a:ext cx="10515600" cy="4647501"/>
          </a:xfrm>
        </p:spPr>
        <p:txBody>
          <a:bodyPr>
            <a:normAutofit/>
          </a:bodyPr>
          <a:lstStyle/>
          <a:p>
            <a:r>
              <a:rPr lang="en-US" dirty="0"/>
              <a:t>XProc is an XML based programming language for complex data processing - pipelining</a:t>
            </a:r>
          </a:p>
          <a:p>
            <a:r>
              <a:rPr lang="en-US" dirty="0"/>
              <a:t>Extensible set of small, sharp tools for creating and transforming XML and other documents</a:t>
            </a:r>
          </a:p>
          <a:p>
            <a:r>
              <a:rPr lang="en-US" dirty="0"/>
              <a:t>V1.0 available (two processor implementations to run your pipelines)</a:t>
            </a:r>
          </a:p>
          <a:p>
            <a:r>
              <a:rPr lang="en-US" dirty="0"/>
              <a:t>Specification in "last call" status</a:t>
            </a:r>
          </a:p>
          <a:p>
            <a:r>
              <a:rPr lang="en-US" dirty="0"/>
              <a:t>One working processor (</a:t>
            </a:r>
            <a:r>
              <a:rPr lang="en-US" dirty="0" err="1"/>
              <a:t>MorganaXProc-IIIse</a:t>
            </a:r>
            <a:r>
              <a:rPr lang="en-US" dirty="0"/>
              <a:t>)</a:t>
            </a:r>
          </a:p>
          <a:p>
            <a:r>
              <a:rPr lang="en-US" dirty="0"/>
              <a:t>One under way (XML Calabash 3)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2721F1B1-1297-4F86-95C5-A246308E3BA4}"/>
              </a:ext>
            </a:extLst>
          </p:cNvPr>
          <p:cNvSpPr/>
          <p:nvPr/>
        </p:nvSpPr>
        <p:spPr>
          <a:xfrm>
            <a:off x="7996136" y="5376841"/>
            <a:ext cx="3097687" cy="951978"/>
          </a:xfrm>
          <a:prstGeom prst="wedgeEllipseCallout">
            <a:avLst>
              <a:gd name="adj1" fmla="val 65165"/>
              <a:gd name="adj2" fmla="val 81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name is </a:t>
            </a:r>
            <a:r>
              <a:rPr lang="en-US" dirty="0" err="1"/>
              <a:t>Kanava</a:t>
            </a:r>
            <a:r>
              <a:rPr lang="en-US" dirty="0"/>
              <a:t>. I'm </a:t>
            </a:r>
            <a:r>
              <a:rPr lang="en-US" dirty="0" err="1"/>
              <a:t>XProc's</a:t>
            </a:r>
            <a:r>
              <a:rPr lang="en-US" dirty="0"/>
              <a:t> logo!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45629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F0EBACE-7E05-4D8B-BE38-103C177C6E7D}"/>
              </a:ext>
            </a:extLst>
          </p:cNvPr>
          <p:cNvSpPr/>
          <p:nvPr/>
        </p:nvSpPr>
        <p:spPr>
          <a:xfrm>
            <a:off x="4061707" y="2248756"/>
            <a:ext cx="1484008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options</a:t>
            </a:r>
            <a:endParaRPr lang="en-NL" sz="1400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The p:insert step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p:insert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3806541" y="3156280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97080643-B7A5-405E-B720-1EB273C80072}"/>
              </a:ext>
            </a:extLst>
          </p:cNvPr>
          <p:cNvSpPr/>
          <p:nvPr/>
        </p:nvSpPr>
        <p:spPr>
          <a:xfrm rot="5400000">
            <a:off x="2707166" y="2140690"/>
            <a:ext cx="140738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insertion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C99A299-0FAA-4650-B11B-96F90436B899}"/>
              </a:ext>
            </a:extLst>
          </p:cNvPr>
          <p:cNvSpPr txBox="1"/>
          <p:nvPr/>
        </p:nvSpPr>
        <p:spPr>
          <a:xfrm>
            <a:off x="4416880" y="3060124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</p:txBody>
      </p:sp>
      <p:sp>
        <p:nvSpPr>
          <p:cNvPr id="46" name="Rechthoek: ezelsoor 45">
            <a:extLst>
              <a:ext uri="{FF2B5EF4-FFF2-40B4-BE49-F238E27FC236}">
                <a16:creationId xmlns:a16="http://schemas.microsoft.com/office/drawing/2014/main" id="{EBF29E64-D29D-4B09-8550-24BD4ACBBE36}"/>
              </a:ext>
            </a:extLst>
          </p:cNvPr>
          <p:cNvSpPr/>
          <p:nvPr/>
        </p:nvSpPr>
        <p:spPr>
          <a:xfrm>
            <a:off x="874940" y="126711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47" name="Boog 46">
            <a:extLst>
              <a:ext uri="{FF2B5EF4-FFF2-40B4-BE49-F238E27FC236}">
                <a16:creationId xmlns:a16="http://schemas.microsoft.com/office/drawing/2014/main" id="{159E1A10-BD20-4511-B435-7811C3EEFE5A}"/>
              </a:ext>
            </a:extLst>
          </p:cNvPr>
          <p:cNvSpPr/>
          <p:nvPr/>
        </p:nvSpPr>
        <p:spPr>
          <a:xfrm>
            <a:off x="1583459" y="117241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hoek: ezelsoor 47">
            <a:extLst>
              <a:ext uri="{FF2B5EF4-FFF2-40B4-BE49-F238E27FC236}">
                <a16:creationId xmlns:a16="http://schemas.microsoft.com/office/drawing/2014/main" id="{C1FBA8A5-0A0B-4EF7-A4AB-EBB5A671A8BC}"/>
              </a:ext>
            </a:extLst>
          </p:cNvPr>
          <p:cNvSpPr/>
          <p:nvPr/>
        </p:nvSpPr>
        <p:spPr>
          <a:xfrm>
            <a:off x="3952936" y="1267117"/>
            <a:ext cx="1186633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 to insert</a:t>
            </a:r>
          </a:p>
        </p:txBody>
      </p:sp>
      <p:sp>
        <p:nvSpPr>
          <p:cNvPr id="49" name="Boog 48">
            <a:extLst>
              <a:ext uri="{FF2B5EF4-FFF2-40B4-BE49-F238E27FC236}">
                <a16:creationId xmlns:a16="http://schemas.microsoft.com/office/drawing/2014/main" id="{F5B64633-DC70-4AA4-B7A7-7383BDEE7F8F}"/>
              </a:ext>
            </a:extLst>
          </p:cNvPr>
          <p:cNvSpPr/>
          <p:nvPr/>
        </p:nvSpPr>
        <p:spPr>
          <a:xfrm flipH="1">
            <a:off x="3387088" y="1138509"/>
            <a:ext cx="893020" cy="828626"/>
          </a:xfrm>
          <a:prstGeom prst="arc">
            <a:avLst>
              <a:gd name="adj1" fmla="val 14279023"/>
              <a:gd name="adj2" fmla="val 267972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hoek: ezelsoor 49">
            <a:extLst>
              <a:ext uri="{FF2B5EF4-FFF2-40B4-BE49-F238E27FC236}">
                <a16:creationId xmlns:a16="http://schemas.microsoft.com/office/drawing/2014/main" id="{A724BDD8-DFBE-4C66-9EE6-2CE5F0C83F0B}"/>
              </a:ext>
            </a:extLst>
          </p:cNvPr>
          <p:cNvSpPr/>
          <p:nvPr/>
        </p:nvSpPr>
        <p:spPr>
          <a:xfrm>
            <a:off x="818372" y="529501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Combined document</a:t>
            </a:r>
          </a:p>
        </p:txBody>
      </p:sp>
      <p:sp>
        <p:nvSpPr>
          <p:cNvPr id="53" name="Boog 52">
            <a:extLst>
              <a:ext uri="{FF2B5EF4-FFF2-40B4-BE49-F238E27FC236}">
                <a16:creationId xmlns:a16="http://schemas.microsoft.com/office/drawing/2014/main" id="{80CFCE8D-BEC7-4828-BB56-0FFF5E68470E}"/>
              </a:ext>
            </a:extLst>
          </p:cNvPr>
          <p:cNvSpPr/>
          <p:nvPr/>
        </p:nvSpPr>
        <p:spPr>
          <a:xfrm flipV="1">
            <a:off x="1687616" y="499553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3804608" y="3714639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1970CD1-8F3D-410A-B532-B47C13D79713}"/>
              </a:ext>
            </a:extLst>
          </p:cNvPr>
          <p:cNvSpPr txBox="1"/>
          <p:nvPr/>
        </p:nvSpPr>
        <p:spPr>
          <a:xfrm>
            <a:off x="4413921" y="3580896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16020-2D29-41C5-8CCA-0CA2038558FE}"/>
              </a:ext>
            </a:extLst>
          </p:cNvPr>
          <p:cNvSpPr txBox="1"/>
          <p:nvPr/>
        </p:nvSpPr>
        <p:spPr>
          <a:xfrm>
            <a:off x="3952936" y="4301640"/>
            <a:ext cx="25013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Possible values for position: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first-child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last-child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before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after</a:t>
            </a:r>
            <a:endParaRPr lang="en-NL" sz="1400" dirty="0"/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7203112" y="4995534"/>
            <a:ext cx="4880515" cy="978174"/>
          </a:xfrm>
          <a:prstGeom prst="wedgeEllipseCallout">
            <a:avLst>
              <a:gd name="adj1" fmla="val 39903"/>
              <a:gd name="adj2" fmla="val 112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The source and result port are primary, the insertion port is not…</a:t>
            </a:r>
            <a:endParaRPr lang="en-N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505F-7B20-414E-B693-308813436284}"/>
              </a:ext>
            </a:extLst>
          </p:cNvPr>
          <p:cNvSpPr txBox="1"/>
          <p:nvPr/>
        </p:nvSpPr>
        <p:spPr>
          <a:xfrm>
            <a:off x="6206121" y="654828"/>
            <a:ext cx="5226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http://spec.xproc.org/master/head/steps/#c.insert</a:t>
            </a:r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3927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  <p:bldP spid="42" grpId="0" animBg="1"/>
      <p:bldP spid="43" grpId="0" animBg="1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3" grpId="0" animBg="1"/>
      <p:bldP spid="54" grpId="0" animBg="1"/>
      <p:bldP spid="55" grpId="0"/>
      <p:bldP spid="6" grpId="0"/>
      <p:bldP spid="4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Add an additional child element using an inline document with p:insert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548771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exercises/03-connect-inline/</a:t>
            </a:r>
          </a:p>
          <a:p>
            <a:r>
              <a:rPr lang="en-GB" dirty="0"/>
              <a:t>Finish the pipeline so it adds a </a:t>
            </a:r>
            <a:br>
              <a:rPr lang="en-GB" dirty="0"/>
            </a:br>
            <a:r>
              <a:rPr lang="en-GB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&lt;location&gt;Amsterdam 2021&lt;/location&gt;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/>
              <a:t>element </a:t>
            </a:r>
            <a:r>
              <a:rPr lang="en-GB" i="1" dirty="0"/>
              <a:t>after</a:t>
            </a:r>
            <a:r>
              <a:rPr lang="en-GB" dirty="0"/>
              <a:t>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&lt;presenter&gt; </a:t>
            </a:r>
            <a:r>
              <a:rPr lang="en-GB" dirty="0"/>
              <a:t>element</a:t>
            </a:r>
          </a:p>
          <a:p>
            <a:pPr lvl="1"/>
            <a:r>
              <a:rPr lang="en-GB" dirty="0"/>
              <a:t>Use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p:insert </a:t>
            </a:r>
            <a:r>
              <a:rPr lang="en-GB" dirty="0"/>
              <a:t>step with an inline document </a:t>
            </a:r>
          </a:p>
          <a:p>
            <a:pPr lvl="1"/>
            <a:r>
              <a:rPr lang="en-GB" dirty="0"/>
              <a:t>Options: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match="/*" position="last-child"</a:t>
            </a:r>
          </a:p>
          <a:p>
            <a:pPr lvl="1"/>
            <a:r>
              <a:rPr lang="en-GB" dirty="0"/>
              <a:t>Connect the inline document to the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en-GB" dirty="0"/>
              <a:t> port using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port="…"&gt;</a:t>
            </a:r>
          </a:p>
          <a:p>
            <a:r>
              <a:rPr lang="en-GB" dirty="0"/>
              <a:t>Compute the current year using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r>
              <a:rPr lang="en-GB" dirty="0"/>
              <a:t> construction</a:t>
            </a:r>
          </a:p>
          <a:p>
            <a:pPr lvl="1"/>
            <a:r>
              <a:rPr lang="en-GB" sz="2000" dirty="0"/>
              <a:t>XPath cheat:</a:t>
            </a:r>
            <a:r>
              <a:rPr lang="en-GB" dirty="0"/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year-from-date(current-date())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400" dirty="0"/>
          </a:p>
          <a:p>
            <a:r>
              <a:rPr lang="en-GB" sz="2400" dirty="0"/>
              <a:t>Try it!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5890DBE-1660-4AC0-9271-7BF4A08AF31F}"/>
              </a:ext>
            </a:extLst>
          </p:cNvPr>
          <p:cNvSpPr/>
          <p:nvPr/>
        </p:nvSpPr>
        <p:spPr>
          <a:xfrm>
            <a:off x="9055386" y="4371803"/>
            <a:ext cx="2550954" cy="1019749"/>
          </a:xfrm>
          <a:prstGeom prst="wedgeEllipseCallout">
            <a:avLst>
              <a:gd name="adj1" fmla="val 49317"/>
              <a:gd name="adj2" fmla="val 168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Now you’re on your own writing XProc, scary…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27204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Insert inline document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377614" y="1636760"/>
            <a:ext cx="11316511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&gt;Amsterdam {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year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-date(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-date())}&lt;/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3766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a port to an external document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513148" y="1867498"/>
            <a:ext cx="10407770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p:somestep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...&gt;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port="port-name"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="reference-to-document"/&gt;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p:somestep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8158681" y="3429000"/>
            <a:ext cx="2665651" cy="818535"/>
          </a:xfrm>
          <a:prstGeom prst="wedgeRoundRectCallout">
            <a:avLst>
              <a:gd name="adj1" fmla="val -120929"/>
              <a:gd name="adj2" fmla="val -12383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</a:t>
            </a:r>
            <a:r>
              <a:rPr lang="en-US" sz="1400" b="1" dirty="0" err="1"/>
              <a:t>href</a:t>
            </a:r>
            <a:r>
              <a:rPr lang="en-US" sz="1400" b="1" dirty="0"/>
              <a:t> attribute is an AVT: You can use expressions between curly braces {…} inside</a:t>
            </a:r>
            <a:endParaRPr lang="en-NL" sz="1400" b="1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7946431" y="5071747"/>
            <a:ext cx="3994957" cy="1213908"/>
          </a:xfrm>
          <a:prstGeom prst="wedgeEllipseCallout">
            <a:avLst>
              <a:gd name="adj1" fmla="val 41576"/>
              <a:gd name="adj2" fmla="val 74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We have no means to add the current year now, like we did in the last exercise…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93383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Insert external document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683056" y="1690062"/>
            <a:ext cx="11007075" cy="31700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="insert.xml"/&gt;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66473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00" y="409126"/>
            <a:ext cx="11553217" cy="9781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Add another port to our step and connect p:insert to it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(our step)</a:t>
            </a:r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2" name="Pijl: rechts 41">
            <a:extLst>
              <a:ext uri="{FF2B5EF4-FFF2-40B4-BE49-F238E27FC236}">
                <a16:creationId xmlns:a16="http://schemas.microsoft.com/office/drawing/2014/main" id="{97080643-B7A5-405E-B720-1EB273C80072}"/>
              </a:ext>
            </a:extLst>
          </p:cNvPr>
          <p:cNvSpPr/>
          <p:nvPr/>
        </p:nvSpPr>
        <p:spPr>
          <a:xfrm rot="5400000">
            <a:off x="2707166" y="2140690"/>
            <a:ext cx="1407387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7203112" y="4995534"/>
            <a:ext cx="4880515" cy="978174"/>
          </a:xfrm>
          <a:prstGeom prst="wedgeEllipseCallout">
            <a:avLst>
              <a:gd name="adj1" fmla="val 39903"/>
              <a:gd name="adj2" fmla="val 112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 source and result port are primary, the extra port is not…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479680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08" y="175146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Add an additional input port to our step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59817" y="2252792"/>
            <a:ext cx="1149078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port="extra"/&gt;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6CAA10E-5034-46EE-B47C-DF16C4A89C12}"/>
              </a:ext>
            </a:extLst>
          </p:cNvPr>
          <p:cNvSpPr/>
          <p:nvPr/>
        </p:nvSpPr>
        <p:spPr>
          <a:xfrm>
            <a:off x="3280202" y="1307413"/>
            <a:ext cx="3237331" cy="673959"/>
          </a:xfrm>
          <a:prstGeom prst="wedgeRoundRectCallout">
            <a:avLst>
              <a:gd name="adj1" fmla="val -69973"/>
              <a:gd name="adj2" fmla="val 1887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We have more than two ports now: make explicit which ones are primary and which ones are not</a:t>
            </a:r>
            <a:endParaRPr lang="en-NL" sz="1400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81461D8-59B0-447F-A39A-2A1E63898D8D}"/>
              </a:ext>
            </a:extLst>
          </p:cNvPr>
          <p:cNvSpPr/>
          <p:nvPr/>
        </p:nvSpPr>
        <p:spPr>
          <a:xfrm>
            <a:off x="3990321" y="5386534"/>
            <a:ext cx="3237331" cy="673959"/>
          </a:xfrm>
          <a:prstGeom prst="wedgeRoundRectCallout">
            <a:avLst>
              <a:gd name="adj1" fmla="val -122257"/>
              <a:gd name="adj2" fmla="val -2288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Add another input port to our step using &lt;</a:t>
            </a:r>
            <a:r>
              <a:rPr lang="en-US" sz="1400" b="1" dirty="0" err="1"/>
              <a:t>p:input</a:t>
            </a:r>
            <a:r>
              <a:rPr lang="en-US" sz="1400" b="1" dirty="0"/>
              <a:t>&gt;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236478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08" y="175146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Connect a port to another port in the same pipeline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53332" y="2070717"/>
            <a:ext cx="11490784" cy="4093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name="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port="extra"/&gt;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extra@my-pipeline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6CAA10E-5034-46EE-B47C-DF16C4A89C12}"/>
              </a:ext>
            </a:extLst>
          </p:cNvPr>
          <p:cNvSpPr/>
          <p:nvPr/>
        </p:nvSpPr>
        <p:spPr>
          <a:xfrm>
            <a:off x="3493937" y="1277515"/>
            <a:ext cx="2362114" cy="428068"/>
          </a:xfrm>
          <a:prstGeom prst="wedgeRoundRectCallout">
            <a:avLst>
              <a:gd name="adj1" fmla="val -136367"/>
              <a:gd name="adj2" fmla="val 2373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 the step/pipeline</a:t>
            </a:r>
            <a:endParaRPr lang="en-NL" sz="1400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BF47A27-4B36-4236-9382-4F8C5736E5D9}"/>
              </a:ext>
            </a:extLst>
          </p:cNvPr>
          <p:cNvSpPr/>
          <p:nvPr/>
        </p:nvSpPr>
        <p:spPr>
          <a:xfrm>
            <a:off x="8977095" y="3203643"/>
            <a:ext cx="2436692" cy="653425"/>
          </a:xfrm>
          <a:prstGeom prst="wedgeRoundRectCallout">
            <a:avLst>
              <a:gd name="adj1" fmla="val -107357"/>
              <a:gd name="adj2" fmla="val 2075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the pipe attribute with "</a:t>
            </a:r>
            <a:r>
              <a:rPr lang="en-US" sz="1400" dirty="0" err="1"/>
              <a:t>portname@stepname</a:t>
            </a:r>
            <a:r>
              <a:rPr lang="en-US" sz="1400" dirty="0"/>
              <a:t>"</a:t>
            </a:r>
            <a:endParaRPr lang="en-NL" sz="1400" dirty="0"/>
          </a:p>
        </p:txBody>
      </p:sp>
      <p:sp>
        <p:nvSpPr>
          <p:cNvPr id="10" name="Pijl: gekromd rechts 2">
            <a:extLst>
              <a:ext uri="{FF2B5EF4-FFF2-40B4-BE49-F238E27FC236}">
                <a16:creationId xmlns:a16="http://schemas.microsoft.com/office/drawing/2014/main" id="{F5E78D6D-7859-482B-A564-8D4C4F385685}"/>
              </a:ext>
            </a:extLst>
          </p:cNvPr>
          <p:cNvSpPr/>
          <p:nvPr/>
        </p:nvSpPr>
        <p:spPr>
          <a:xfrm flipH="1">
            <a:off x="7127131" y="3956958"/>
            <a:ext cx="518808" cy="107548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Add an external document with p:insert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631490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exercises/05-connect-internal/</a:t>
            </a: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 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input:extra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=insert.xml</a:t>
            </a:r>
            <a:endParaRPr lang="en-GB" sz="2400" dirty="0"/>
          </a:p>
          <a:p>
            <a:r>
              <a:rPr lang="en-GB" sz="2400" dirty="0"/>
              <a:t>Try it!</a:t>
            </a:r>
          </a:p>
          <a:p>
            <a:r>
              <a:rPr lang="en-GB" dirty="0"/>
              <a:t>Change this pipeline so it now inserts its primary input document in itself, directly after the inserted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&lt;location&gt;</a:t>
            </a:r>
            <a:r>
              <a:rPr lang="en-GB" dirty="0"/>
              <a:t> element… 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D21D9A6B-B62E-4D3D-A642-CF4D945E48E6}"/>
              </a:ext>
            </a:extLst>
          </p:cNvPr>
          <p:cNvSpPr/>
          <p:nvPr/>
        </p:nvSpPr>
        <p:spPr>
          <a:xfrm>
            <a:off x="8904051" y="4995534"/>
            <a:ext cx="3179576" cy="978174"/>
          </a:xfrm>
          <a:prstGeom prst="wedgeEllipseCallout">
            <a:avLst>
              <a:gd name="adj1" fmla="val 39903"/>
              <a:gd name="adj2" fmla="val 1123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Not very useful but nonetheless insightful</a:t>
            </a:r>
            <a:endParaRPr lang="en-NL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60C0A0-11AC-41A6-A72A-44D4CFE37DBB}"/>
              </a:ext>
            </a:extLst>
          </p:cNvPr>
          <p:cNvSpPr txBox="1"/>
          <p:nvPr/>
        </p:nvSpPr>
        <p:spPr>
          <a:xfrm>
            <a:off x="3542989" y="4468958"/>
            <a:ext cx="492656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&lt;tutorial&gt;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&lt;name&gt;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XProc 3.0&lt;/name&gt;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&lt;presenter&gt;Erik Siegel&lt;/presenter&gt;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&gt;Amsterdam&lt;/</a:t>
            </a:r>
            <a:r>
              <a:rPr lang="nl-NL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&lt;tutorial&gt;</a:t>
            </a:r>
          </a:p>
          <a:p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&lt;name&gt;</a:t>
            </a:r>
            <a:r>
              <a:rPr lang="nl-NL" sz="14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4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XProc 3.0&lt;/name&gt;</a:t>
            </a:r>
          </a:p>
          <a:p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&lt;presenter&gt;Erik Siegel&lt;/presenter&gt;</a:t>
            </a:r>
          </a:p>
          <a:p>
            <a:r>
              <a:rPr lang="nl-NL" sz="1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&lt;/tutorial&gt;</a:t>
            </a:r>
          </a:p>
          <a:p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&lt;/tutorial&gt;</a:t>
            </a:r>
          </a:p>
        </p:txBody>
      </p:sp>
    </p:spTree>
    <p:extLst>
      <p:ext uri="{BB962C8B-B14F-4D97-AF65-F5344CB8AC3E}">
        <p14:creationId xmlns:p14="http://schemas.microsoft.com/office/powerpoint/2010/main" val="1120004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Insert external document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377614" y="970281"/>
            <a:ext cx="11007075" cy="53245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name="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port="extra"/&gt;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extra@my-pipeline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source@my-pipeline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328CD3A-A309-4638-AD76-EEAD138E8895}"/>
              </a:ext>
            </a:extLst>
          </p:cNvPr>
          <p:cNvSpPr/>
          <p:nvPr/>
        </p:nvSpPr>
        <p:spPr>
          <a:xfrm>
            <a:off x="9181432" y="3092020"/>
            <a:ext cx="2632954" cy="673959"/>
          </a:xfrm>
          <a:prstGeom prst="wedgeRoundRectCallout">
            <a:avLst>
              <a:gd name="adj1" fmla="val -113076"/>
              <a:gd name="adj2" fmla="val 24551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Re-read the document from the step's source port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597182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9E39-AC31-4065-84F2-01C2DA93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902"/>
          </a:xfrm>
        </p:spPr>
        <p:txBody>
          <a:bodyPr/>
          <a:lstStyle/>
          <a:p>
            <a:r>
              <a:rPr lang="en-US" b="1" dirty="0"/>
              <a:t>Who Am I?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38D2-8565-4AF9-91CE-CD583FB0E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131402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Erik Siegel</a:t>
            </a:r>
          </a:p>
          <a:p>
            <a:r>
              <a:rPr lang="en-US" dirty="0"/>
              <a:t>Content Engineer and XML specialist</a:t>
            </a:r>
          </a:p>
          <a:p>
            <a:r>
              <a:rPr lang="en-US" dirty="0"/>
              <a:t>One-man company: Xatapult</a:t>
            </a:r>
          </a:p>
          <a:p>
            <a:pPr lvl="1"/>
            <a:r>
              <a:rPr lang="en-US" dirty="0"/>
              <a:t>Groningen, The Netherlands</a:t>
            </a:r>
          </a:p>
          <a:p>
            <a:r>
              <a:rPr lang="en-US" dirty="0"/>
              <a:t>Member of the XProc 3.0 editing committee</a:t>
            </a:r>
          </a:p>
          <a:p>
            <a:r>
              <a:rPr lang="en-US" dirty="0"/>
              <a:t>Author of the XProc 3.0 Programmer Reference</a:t>
            </a:r>
          </a:p>
          <a:p>
            <a:r>
              <a:rPr lang="en-US" dirty="0"/>
              <a:t>Contact: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erik@xatapult.nl</a:t>
            </a:r>
            <a:br>
              <a:rPr lang="en-US" dirty="0"/>
            </a:br>
            <a:r>
              <a:rPr lang="en-US" dirty="0">
                <a:hlinkClick r:id="rId3"/>
              </a:rPr>
              <a:t>www.xatapult.com</a:t>
            </a:r>
            <a:br>
              <a:rPr lang="en-US" dirty="0"/>
            </a:br>
            <a:r>
              <a:rPr lang="nl-NL" dirty="0">
                <a:hlinkClick r:id="rId4"/>
              </a:rPr>
              <a:t>www.linkedin.com/in/esiegel/</a:t>
            </a:r>
            <a:br>
              <a:rPr lang="en-US" dirty="0"/>
            </a:br>
            <a:r>
              <a:rPr lang="en-US" sz="2200" dirty="0"/>
              <a:t>+31 6 53260792</a:t>
            </a:r>
            <a:endParaRPr lang="en-NL" dirty="0"/>
          </a:p>
        </p:txBody>
      </p:sp>
      <p:pic>
        <p:nvPicPr>
          <p:cNvPr id="5" name="Picture 4" descr="A picture containing person, tree, outdoor, plant&#10;&#10;Description automatically generated">
            <a:extLst>
              <a:ext uri="{FF2B5EF4-FFF2-40B4-BE49-F238E27FC236}">
                <a16:creationId xmlns:a16="http://schemas.microsoft.com/office/drawing/2014/main" id="{3FF018FF-B684-4C34-8584-00C9F7DBB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598268" y="901631"/>
            <a:ext cx="4292039" cy="32190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2394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 </a:t>
            </a:r>
            <a:r>
              <a:rPr lang="en-US" sz="4000" b="1" i="1" dirty="0"/>
              <a:t>extra</a:t>
            </a:r>
            <a:r>
              <a:rPr lang="en-US" sz="4000" b="1" dirty="0"/>
              <a:t>: Add the result in itself…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037" y="1295897"/>
            <a:ext cx="11060799" cy="4631490"/>
          </a:xfrm>
        </p:spPr>
        <p:txBody>
          <a:bodyPr>
            <a:normAutofit/>
          </a:bodyPr>
          <a:lstStyle/>
          <a:p>
            <a:r>
              <a:rPr lang="en-GB" dirty="0"/>
              <a:t>Change the previous pipeline so it now inserts its changed document directly after the inserted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&lt;location&gt;</a:t>
            </a:r>
            <a:r>
              <a:rPr lang="en-GB" dirty="0"/>
              <a:t> element… </a:t>
            </a:r>
          </a:p>
          <a:p>
            <a:pPr lvl="1"/>
            <a:r>
              <a:rPr lang="en-GB" dirty="0"/>
              <a:t>In other words: re-insert the result of the </a:t>
            </a:r>
            <a:r>
              <a:rPr lang="en-GB" i="1" dirty="0"/>
              <a:t>first</a:t>
            </a:r>
            <a:r>
              <a:rPr lang="en-GB" dirty="0"/>
              <a:t> p:insert back into the document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60C0A0-11AC-41A6-A72A-44D4CFE37DBB}"/>
              </a:ext>
            </a:extLst>
          </p:cNvPr>
          <p:cNvSpPr txBox="1"/>
          <p:nvPr/>
        </p:nvSpPr>
        <p:spPr>
          <a:xfrm>
            <a:off x="1221320" y="2748765"/>
            <a:ext cx="6353283" cy="25545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&lt;tutorial&gt;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&lt;name&gt;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XProc 3.0&lt;/name&gt;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&lt;presenter&gt;Erik Siegel&lt;/presenter&gt;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&gt;Amsterdam&lt;/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&lt;tutorial&gt;</a:t>
            </a:r>
          </a:p>
          <a:p>
            <a:r>
              <a:rPr lang="nl-NL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&lt;name&gt;</a:t>
            </a:r>
            <a:r>
              <a:rPr lang="nl-NL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Introduction</a:t>
            </a:r>
            <a:r>
              <a:rPr lang="nl-NL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nl-NL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XProc 3.0&lt;/name&gt;</a:t>
            </a:r>
          </a:p>
          <a:p>
            <a:r>
              <a:rPr lang="nl-NL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&lt;presenter&gt;Erik Siegel&lt;/presenter&gt;</a:t>
            </a:r>
          </a:p>
          <a:p>
            <a:r>
              <a:rPr lang="nl-NL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&gt;Amsterdam&lt;/</a:t>
            </a:r>
            <a:r>
              <a:rPr lang="nl-NL" sz="1600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r>
              <a:rPr lang="nl-NL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16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&lt;/tutorial&gt;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&lt;/tutorial&gt;</a:t>
            </a:r>
          </a:p>
        </p:txBody>
      </p:sp>
    </p:spTree>
    <p:extLst>
      <p:ext uri="{BB962C8B-B14F-4D97-AF65-F5344CB8AC3E}">
        <p14:creationId xmlns:p14="http://schemas.microsoft.com/office/powerpoint/2010/main" val="459005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Insert external document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23010" y="1138894"/>
            <a:ext cx="11007075" cy="53245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name="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-pipeline"&gt;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primary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port="extra"/&gt;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name="insert-1"&gt;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extra@my-pipeline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="last-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pipe="result@insert-1"/&gt;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p:insert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328CD3A-A309-4638-AD76-EEAD138E8895}"/>
              </a:ext>
            </a:extLst>
          </p:cNvPr>
          <p:cNvSpPr/>
          <p:nvPr/>
        </p:nvSpPr>
        <p:spPr>
          <a:xfrm>
            <a:off x="8176240" y="2229500"/>
            <a:ext cx="2632954" cy="673959"/>
          </a:xfrm>
          <a:prstGeom prst="wedgeRoundRectCallout">
            <a:avLst>
              <a:gd name="adj1" fmla="val -68987"/>
              <a:gd name="adj2" fmla="val 1618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To address a port of a step, you must give the </a:t>
            </a:r>
            <a:r>
              <a:rPr lang="en-US" sz="1400" b="1" i="1" dirty="0"/>
              <a:t>step</a:t>
            </a:r>
            <a:r>
              <a:rPr lang="en-US" sz="1400" b="1" dirty="0"/>
              <a:t> a name</a:t>
            </a:r>
            <a:endParaRPr lang="en-NL" sz="1400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179B807-98DD-4161-A458-8E80469D33DE}"/>
              </a:ext>
            </a:extLst>
          </p:cNvPr>
          <p:cNvSpPr/>
          <p:nvPr/>
        </p:nvSpPr>
        <p:spPr>
          <a:xfrm>
            <a:off x="8626956" y="5958083"/>
            <a:ext cx="2632954" cy="673959"/>
          </a:xfrm>
          <a:prstGeom prst="wedgeRoundRectCallout">
            <a:avLst>
              <a:gd name="adj1" fmla="val -96080"/>
              <a:gd name="adj2" fmla="val -1191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Get the results of the first p:insert and re-insert this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269126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112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Ports and implicit connections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CDAA1-B67C-4ED1-8270-E8F699609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524" y="1094788"/>
            <a:ext cx="2814805" cy="2447075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D54FB04C-68C1-43F9-860F-C184036971A9}"/>
              </a:ext>
            </a:extLst>
          </p:cNvPr>
          <p:cNvSpPr/>
          <p:nvPr/>
        </p:nvSpPr>
        <p:spPr>
          <a:xfrm>
            <a:off x="881751" y="3429000"/>
            <a:ext cx="719847" cy="121699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EBB21-81A5-4169-A478-1E180AF88DF7}"/>
              </a:ext>
            </a:extLst>
          </p:cNvPr>
          <p:cNvSpPr txBox="1"/>
          <p:nvPr/>
        </p:nvSpPr>
        <p:spPr>
          <a:xfrm>
            <a:off x="2917704" y="2062264"/>
            <a:ext cx="90741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an inline document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Add the XML inside the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an external document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Use the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3200" dirty="0"/>
              <a:t> attribute on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To a port in the pipeline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Name the steps you want to read from and use the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pipe</a:t>
            </a:r>
            <a:r>
              <a:rPr lang="en-US" sz="3200" dirty="0"/>
              <a:t> attribute on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5937713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112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Options and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EBB21-81A5-4169-A478-1E180AF88DF7}"/>
              </a:ext>
            </a:extLst>
          </p:cNvPr>
          <p:cNvSpPr txBox="1"/>
          <p:nvPr/>
        </p:nvSpPr>
        <p:spPr>
          <a:xfrm>
            <a:off x="4734128" y="2162134"/>
            <a:ext cx="62694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Add an option to your pipeline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Variables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Other ways to set options</a:t>
            </a:r>
            <a:endParaRPr lang="en-GB" sz="3200" dirty="0"/>
          </a:p>
        </p:txBody>
      </p:sp>
      <p:pic>
        <p:nvPicPr>
          <p:cNvPr id="1028" name="Picture 4" descr="Long Call vs Short Call – Option Trading Strategies | Stock Investor">
            <a:extLst>
              <a:ext uri="{FF2B5EF4-FFF2-40B4-BE49-F238E27FC236}">
                <a16:creationId xmlns:a16="http://schemas.microsoft.com/office/drawing/2014/main" id="{0D511560-5AA5-4A17-A396-401A27C9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40" y="1556922"/>
            <a:ext cx="3422515" cy="199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9486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1" y="120196"/>
            <a:ext cx="8206108" cy="881289"/>
          </a:xfrm>
        </p:spPr>
        <p:txBody>
          <a:bodyPr>
            <a:normAutofit/>
          </a:bodyPr>
          <a:lstStyle/>
          <a:p>
            <a:r>
              <a:rPr lang="en-US" b="1" dirty="0"/>
              <a:t>Your own options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8992-5E1D-4307-9820-73E396B0D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8441"/>
            <a:ext cx="10515600" cy="1128656"/>
          </a:xfrm>
        </p:spPr>
        <p:txBody>
          <a:bodyPr/>
          <a:lstStyle/>
          <a:p>
            <a:r>
              <a:rPr lang="en-US" dirty="0"/>
              <a:t>We’ve seen that built-in steps can have options</a:t>
            </a:r>
          </a:p>
          <a:p>
            <a:r>
              <a:rPr lang="en-US" dirty="0"/>
              <a:t>What if you want to add an option to your own step?</a:t>
            </a:r>
            <a:endParaRPr lang="en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1689675" y="2671592"/>
            <a:ext cx="8525451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name="username" select="'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erik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-name=“username"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-case($username)}"/&gt;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8B4C3EF-6AAF-415B-819D-46B5A8DB26FB}"/>
              </a:ext>
            </a:extLst>
          </p:cNvPr>
          <p:cNvSpPr/>
          <p:nvPr/>
        </p:nvSpPr>
        <p:spPr>
          <a:xfrm>
            <a:off x="126418" y="1930273"/>
            <a:ext cx="2101911" cy="673959"/>
          </a:xfrm>
          <a:prstGeom prst="wedgeRoundRectCallout">
            <a:avLst>
              <a:gd name="adj1" fmla="val 45845"/>
              <a:gd name="adj2" fmla="val 2403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Declare the option in the prolog of your step</a:t>
            </a:r>
            <a:endParaRPr lang="en-NL" sz="1400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A1527EC-5F97-4280-8429-F8BB0F47ABAC}"/>
              </a:ext>
            </a:extLst>
          </p:cNvPr>
          <p:cNvSpPr/>
          <p:nvPr/>
        </p:nvSpPr>
        <p:spPr>
          <a:xfrm>
            <a:off x="5755026" y="5739874"/>
            <a:ext cx="2101911" cy="673959"/>
          </a:xfrm>
          <a:prstGeom prst="wedgeRoundRectCallout">
            <a:avLst>
              <a:gd name="adj1" fmla="val -26384"/>
              <a:gd name="adj2" fmla="val -1742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Reference the option using the $... notation, just like XSLT and XQuery</a:t>
            </a:r>
            <a:endParaRPr lang="en-NL" sz="1400" b="1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CB69328-A21C-42A9-B885-70CBE7F4487F}"/>
              </a:ext>
            </a:extLst>
          </p:cNvPr>
          <p:cNvSpPr/>
          <p:nvPr/>
        </p:nvSpPr>
        <p:spPr>
          <a:xfrm>
            <a:off x="8487867" y="4790904"/>
            <a:ext cx="3420864" cy="1490134"/>
          </a:xfrm>
          <a:prstGeom prst="wedgeEllipseCallout">
            <a:avLst>
              <a:gd name="adj1" fmla="val 41557"/>
              <a:gd name="adj2" fmla="val 687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You can make an option required, set a datatype, supply a default, etc.</a:t>
            </a:r>
            <a:endParaRPr lang="en-NL" sz="1600" b="1" dirty="0"/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6CE8EBD6-5E12-456C-B620-E7AE09131856}"/>
              </a:ext>
            </a:extLst>
          </p:cNvPr>
          <p:cNvSpPr/>
          <p:nvPr/>
        </p:nvSpPr>
        <p:spPr>
          <a:xfrm>
            <a:off x="4652189" y="1862913"/>
            <a:ext cx="2630585" cy="673959"/>
          </a:xfrm>
          <a:prstGeom prst="wedgeRoundRectCallout">
            <a:avLst>
              <a:gd name="adj1" fmla="val -1361"/>
              <a:gd name="adj2" fmla="val 2567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Optionally add a default value</a:t>
            </a:r>
          </a:p>
          <a:p>
            <a:pPr algn="ctr"/>
            <a:r>
              <a:rPr lang="en-US" sz="1400" b="1" dirty="0"/>
              <a:t>(XPath expression!)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302596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Add options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exercises/06-add-option/</a:t>
            </a: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 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option:username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(your-name)</a:t>
            </a:r>
            <a:endParaRPr lang="en-GB" sz="2400" i="1" dirty="0"/>
          </a:p>
          <a:p>
            <a:r>
              <a:rPr lang="en-GB" sz="2400" dirty="0"/>
              <a:t>Try it!</a:t>
            </a:r>
          </a:p>
          <a:p>
            <a:endParaRPr lang="en-GB" sz="2400" dirty="0"/>
          </a:p>
          <a:p>
            <a:r>
              <a:rPr lang="en-GB" sz="2400" dirty="0"/>
              <a:t>Change this pipeline so the name of the </a:t>
            </a:r>
            <a:r>
              <a:rPr lang="en-GB" dirty="0"/>
              <a:t>username</a:t>
            </a:r>
            <a:r>
              <a:rPr lang="en-GB" sz="2400" dirty="0"/>
              <a:t> attribute can be changed also, using an option called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760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14" y="109433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Add an option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7744" y="1536174"/>
            <a:ext cx="11316511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name="username" select="'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erik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select="'username'"/&gt;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-name="{$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aname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}"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-case($username)}"/&gt;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79597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1" y="120196"/>
            <a:ext cx="5834743" cy="881289"/>
          </a:xfrm>
        </p:spPr>
        <p:txBody>
          <a:bodyPr/>
          <a:lstStyle/>
          <a:p>
            <a:r>
              <a:rPr lang="en-US" b="1" dirty="0"/>
              <a:t>Variables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666566" y="1140336"/>
            <a:ext cx="10447748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name="username"/&gt;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 select="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-case($username) || '-' || </a:t>
            </a: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p:system-property('p:episode')" 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="{$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}"/&gt;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8B4C3EF-6AAF-415B-819D-46B5A8DB26FB}"/>
              </a:ext>
            </a:extLst>
          </p:cNvPr>
          <p:cNvSpPr/>
          <p:nvPr/>
        </p:nvSpPr>
        <p:spPr>
          <a:xfrm>
            <a:off x="6241988" y="1786192"/>
            <a:ext cx="2101911" cy="673959"/>
          </a:xfrm>
          <a:prstGeom prst="wedgeRoundRectCallout">
            <a:avLst>
              <a:gd name="adj1" fmla="val -141531"/>
              <a:gd name="adj2" fmla="val 1384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Declare the variable anywhere</a:t>
            </a:r>
            <a:endParaRPr lang="en-NL" sz="1400" b="1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FA1527EC-5F97-4280-8429-F8BB0F47ABAC}"/>
              </a:ext>
            </a:extLst>
          </p:cNvPr>
          <p:cNvSpPr/>
          <p:nvPr/>
        </p:nvSpPr>
        <p:spPr>
          <a:xfrm>
            <a:off x="9631934" y="2460151"/>
            <a:ext cx="2101911" cy="673959"/>
          </a:xfrm>
          <a:prstGeom prst="wedgeRoundRectCallout">
            <a:avLst>
              <a:gd name="adj1" fmla="val -21298"/>
              <a:gd name="adj2" fmla="val 1605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Reference the variable using the $... notation, just like XSLT and XQuery</a:t>
            </a:r>
            <a:endParaRPr lang="en-NL" sz="1400" b="1" dirty="0"/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8CB69328-A21C-42A9-B885-70CBE7F4487F}"/>
              </a:ext>
            </a:extLst>
          </p:cNvPr>
          <p:cNvSpPr/>
          <p:nvPr/>
        </p:nvSpPr>
        <p:spPr>
          <a:xfrm>
            <a:off x="8816601" y="5269624"/>
            <a:ext cx="3213081" cy="1060109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Variables can be of </a:t>
            </a:r>
            <a:r>
              <a:rPr lang="en-US" sz="1600" b="1" i="1" dirty="0"/>
              <a:t>any</a:t>
            </a:r>
            <a:r>
              <a:rPr lang="en-US" sz="1600" b="1" dirty="0"/>
              <a:t> datatype, just like in XSLT or XQuery</a:t>
            </a:r>
            <a:endParaRPr lang="en-NL" sz="16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670E29-4B8E-44BD-A1EE-B2CD8E4821CE}"/>
              </a:ext>
            </a:extLst>
          </p:cNvPr>
          <p:cNvSpPr/>
          <p:nvPr/>
        </p:nvSpPr>
        <p:spPr>
          <a:xfrm>
            <a:off x="1177422" y="3125495"/>
            <a:ext cx="4497442" cy="783390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770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307A-DE4A-4A9D-9AF4-D8B1716C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271" y="120196"/>
            <a:ext cx="11324733" cy="88128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Variables values from the documents flowing through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53DC5-83F4-4B92-B083-E42001DF7DBB}"/>
              </a:ext>
            </a:extLst>
          </p:cNvPr>
          <p:cNvSpPr txBox="1"/>
          <p:nvPr/>
        </p:nvSpPr>
        <p:spPr>
          <a:xfrm>
            <a:off x="594166" y="3677059"/>
            <a:ext cx="1044774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name="status" select="/*/@status" /&gt;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A8B4C3EF-6AAF-415B-819D-46B5A8DB26FB}"/>
              </a:ext>
            </a:extLst>
          </p:cNvPr>
          <p:cNvSpPr/>
          <p:nvPr/>
        </p:nvSpPr>
        <p:spPr>
          <a:xfrm>
            <a:off x="6529310" y="2143745"/>
            <a:ext cx="3033209" cy="673959"/>
          </a:xfrm>
          <a:prstGeom prst="wedgeRoundRectCallout">
            <a:avLst>
              <a:gd name="adj1" fmla="val -64840"/>
              <a:gd name="adj2" fmla="val 1843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Read values from the </a:t>
            </a:r>
            <a:r>
              <a:rPr lang="en-US" sz="1600" b="1" dirty="0"/>
              <a:t>document</a:t>
            </a:r>
            <a:r>
              <a:rPr lang="en-US" sz="1400" b="1" dirty="0"/>
              <a:t> flowing through!</a:t>
            </a:r>
            <a:endParaRPr lang="en-NL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82953-55E3-4092-AD42-94F757324089}"/>
              </a:ext>
            </a:extLst>
          </p:cNvPr>
          <p:cNvSpPr txBox="1"/>
          <p:nvPr/>
        </p:nvSpPr>
        <p:spPr>
          <a:xfrm>
            <a:off x="1008518" y="1831440"/>
            <a:ext cx="4809522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-root status="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-root&gt;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E8EEB35-0B67-43EF-A7EE-3B8287F00166}"/>
              </a:ext>
            </a:extLst>
          </p:cNvPr>
          <p:cNvSpPr/>
          <p:nvPr/>
        </p:nvSpPr>
        <p:spPr>
          <a:xfrm>
            <a:off x="3020470" y="2990403"/>
            <a:ext cx="253672" cy="5787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209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Use a variable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exercises/07-use-variable/</a:t>
            </a:r>
          </a:p>
          <a:p>
            <a:r>
              <a:rPr lang="en-GB" dirty="0"/>
              <a:t>Add a variable that catches the value of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&lt;presenter&gt; </a:t>
            </a:r>
            <a:r>
              <a:rPr lang="en-GB" dirty="0"/>
              <a:t>element</a:t>
            </a:r>
          </a:p>
          <a:p>
            <a:pPr lvl="1"/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name="…" select="…"/&gt;</a:t>
            </a:r>
          </a:p>
          <a:p>
            <a:r>
              <a:rPr lang="en-GB" dirty="0"/>
              <a:t>Add this value as an attribute to the root</a:t>
            </a: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 </a:t>
            </a:r>
            <a:endParaRPr lang="en-GB" sz="2400" i="1" dirty="0"/>
          </a:p>
          <a:p>
            <a:r>
              <a:rPr lang="en-GB" sz="2400" dirty="0"/>
              <a:t>Try it!</a:t>
            </a:r>
          </a:p>
          <a:p>
            <a:endParaRPr lang="en-GB" sz="2400" dirty="0"/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03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F04C-64E6-4073-BD78-F756A1AF1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7" y="89552"/>
            <a:ext cx="10515600" cy="1325563"/>
          </a:xfrm>
        </p:spPr>
        <p:txBody>
          <a:bodyPr/>
          <a:lstStyle/>
          <a:p>
            <a:r>
              <a:rPr lang="en-US" b="1" dirty="0"/>
              <a:t>Why should I bother?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31072-9F3A-4533-98E6-F13BF85D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85" y="1656524"/>
            <a:ext cx="8869471" cy="4351338"/>
          </a:xfrm>
        </p:spPr>
        <p:txBody>
          <a:bodyPr/>
          <a:lstStyle/>
          <a:p>
            <a:r>
              <a:rPr lang="en-US" dirty="0"/>
              <a:t>Pipelines are ubiquitous all around us</a:t>
            </a:r>
          </a:p>
          <a:p>
            <a:r>
              <a:rPr lang="en-US" dirty="0"/>
              <a:t>Solve problems with a set of small, sharp tools that combine in many ways</a:t>
            </a:r>
          </a:p>
          <a:p>
            <a:pPr lvl="1"/>
            <a:r>
              <a:rPr lang="en-US" dirty="0"/>
              <a:t>Like the UNIX command line</a:t>
            </a:r>
          </a:p>
          <a:p>
            <a:r>
              <a:rPr lang="en-US" dirty="0"/>
              <a:t>Very natural choice for document processing</a:t>
            </a:r>
          </a:p>
          <a:p>
            <a:r>
              <a:rPr lang="en-US" dirty="0"/>
              <a:t>Compose small tools into something bigger, pipelines…</a:t>
            </a:r>
          </a:p>
          <a:p>
            <a:r>
              <a:rPr lang="en-US" dirty="0"/>
              <a:t>XProc beats the alternatives</a:t>
            </a:r>
            <a:endParaRPr lang="en-NL" dirty="0"/>
          </a:p>
        </p:txBody>
      </p:sp>
      <p:pic>
        <p:nvPicPr>
          <p:cNvPr id="7" name="Picture 6" descr="A factory next to a fence&#10;&#10;Description automatically generated">
            <a:extLst>
              <a:ext uri="{FF2B5EF4-FFF2-40B4-BE49-F238E27FC236}">
                <a16:creationId xmlns:a16="http://schemas.microsoft.com/office/drawing/2014/main" id="{5A6F02A3-55AE-406D-9533-E86CE4C49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913" y="70437"/>
            <a:ext cx="3270144" cy="183945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FE5053B-0583-41D9-8FB2-4432BE4FB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4057" y="1596134"/>
            <a:ext cx="2170576" cy="135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BBE5BE1E-FB12-471A-88C9-6C5F44060095}"/>
              </a:ext>
            </a:extLst>
          </p:cNvPr>
          <p:cNvSpPr/>
          <p:nvPr/>
        </p:nvSpPr>
        <p:spPr>
          <a:xfrm>
            <a:off x="3623982" y="5505189"/>
            <a:ext cx="7563971" cy="1213111"/>
          </a:xfrm>
          <a:prstGeom prst="wedgeEllipseCallout">
            <a:avLst>
              <a:gd name="adj1" fmla="val 55382"/>
              <a:gd name="adj2" fmla="val 42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 successful example of large-scale application of XProc (1.0) pipelines: </a:t>
            </a:r>
          </a:p>
          <a:p>
            <a:pPr algn="ctr"/>
            <a:r>
              <a:rPr lang="en-US" sz="1600" b="1" dirty="0"/>
              <a:t>https://www.le-tex.de/en/transpect.html</a:t>
            </a:r>
            <a:endParaRPr lang="en-NL" sz="1600" b="1" dirty="0"/>
          </a:p>
        </p:txBody>
      </p:sp>
      <p:pic>
        <p:nvPicPr>
          <p:cNvPr id="1028" name="Picture 4" descr="Afbeeldingsresultaat voor automotive industry">
            <a:extLst>
              <a:ext uri="{FF2B5EF4-FFF2-40B4-BE49-F238E27FC236}">
                <a16:creationId xmlns:a16="http://schemas.microsoft.com/office/drawing/2014/main" id="{9AED3A8E-A72F-4225-9963-5DFF255EE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938" y="2990665"/>
            <a:ext cx="2464301" cy="16428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73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265834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a variable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7744" y="1536174"/>
            <a:ext cx="11316511" cy="37856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name="presenter" select="//presenter[1]"/&gt;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-name="presenter"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="{$presenter}"/&gt;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C544AC0-25BA-4481-8958-B6D2EF169DAA}"/>
              </a:ext>
            </a:extLst>
          </p:cNvPr>
          <p:cNvSpPr/>
          <p:nvPr/>
        </p:nvSpPr>
        <p:spPr>
          <a:xfrm>
            <a:off x="7169359" y="2039111"/>
            <a:ext cx="2668547" cy="673959"/>
          </a:xfrm>
          <a:prstGeom prst="wedgeRoundRectCallout">
            <a:avLst>
              <a:gd name="adj1" fmla="val -109001"/>
              <a:gd name="adj2" fmla="val 11113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some value from the document flowing through</a:t>
            </a:r>
            <a:endParaRPr lang="en-NL" sz="14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2DABE61F-F4C7-46B3-B16C-B8241AF22F90}"/>
              </a:ext>
            </a:extLst>
          </p:cNvPr>
          <p:cNvSpPr/>
          <p:nvPr/>
        </p:nvSpPr>
        <p:spPr>
          <a:xfrm>
            <a:off x="5340328" y="5487783"/>
            <a:ext cx="2101911" cy="673959"/>
          </a:xfrm>
          <a:prstGeom prst="wedgeRoundRectCallout">
            <a:avLst>
              <a:gd name="adj1" fmla="val -91519"/>
              <a:gd name="adj2" fmla="val -22475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Reference the variable using the $... notation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65583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B4B19-374B-42BD-95A2-AB009EA7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 an option?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0ADDB-BFA5-4660-A9AC-AD919428E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1128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As attribute on a step's invocation: </a:t>
            </a:r>
            <a:br>
              <a:rPr lang="en-US" dirty="0"/>
            </a:b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match="…" …/&gt;</a:t>
            </a:r>
            <a:endParaRPr lang="en-US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Works for data types that can be cast from a string (strings, booleans, integers doubles, etc.)</a:t>
            </a:r>
          </a:p>
          <a:p>
            <a:pPr lvl="1"/>
            <a:r>
              <a:rPr lang="en-US" dirty="0"/>
              <a:t>If the option's data type is a </a:t>
            </a:r>
            <a:r>
              <a:rPr lang="en-US" i="1" dirty="0"/>
              <a:t>map</a:t>
            </a:r>
            <a:r>
              <a:rPr lang="en-US" dirty="0"/>
              <a:t> you can use a map constructor:</a:t>
            </a:r>
            <a:br>
              <a:rPr lang="en-US" dirty="0"/>
            </a:b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parameters="map{ par1:'value-for-par1' }"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child element… but be careful!</a:t>
            </a:r>
            <a:br>
              <a:rPr lang="en-US" dirty="0"/>
            </a:br>
            <a:br>
              <a:rPr lang="en-US" dirty="0"/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/>
          </a:p>
        </p:txBody>
      </p:sp>
      <p:pic>
        <p:nvPicPr>
          <p:cNvPr id="3074" name="Picture 2" descr="Exclamation mark - Wikipedia">
            <a:extLst>
              <a:ext uri="{FF2B5EF4-FFF2-40B4-BE49-F238E27FC236}">
                <a16:creationId xmlns:a16="http://schemas.microsoft.com/office/drawing/2014/main" id="{06CFE7E3-2745-4C0A-AAB6-7F9CF91E7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029" y="4915813"/>
            <a:ext cx="2095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426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1807-797E-418D-97C7-C2EF2A11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540" y="345670"/>
            <a:ext cx="10515600" cy="834620"/>
          </a:xfrm>
        </p:spPr>
        <p:txBody>
          <a:bodyPr/>
          <a:lstStyle/>
          <a:p>
            <a:r>
              <a:rPr lang="en-US" dirty="0"/>
              <a:t>Using &lt;</a:t>
            </a:r>
            <a:r>
              <a:rPr lang="en-US" dirty="0" err="1"/>
              <a:t>p:with-option</a:t>
            </a:r>
            <a:r>
              <a:rPr lang="en-US" dirty="0"/>
              <a:t>&gt;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2E7BC-6048-4F6E-B206-C7E585EBA97B}"/>
              </a:ext>
            </a:extLst>
          </p:cNvPr>
          <p:cNvSpPr txBox="1"/>
          <p:nvPr/>
        </p:nvSpPr>
        <p:spPr>
          <a:xfrm>
            <a:off x="437744" y="1231374"/>
            <a:ext cx="1135217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match="/*"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-name="x"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="1 + 2"/&gt;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384D78-DC67-4E7F-A819-724D2EDF2255}"/>
              </a:ext>
            </a:extLst>
          </p:cNvPr>
          <p:cNvSpPr txBox="1"/>
          <p:nvPr/>
        </p:nvSpPr>
        <p:spPr>
          <a:xfrm>
            <a:off x="377757" y="3722345"/>
            <a:ext cx="10612877" cy="163121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name="attribute-name" select="'x'"/&gt;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name="attribute-value" select="1 + 2"/&gt;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46D042-8126-4369-A120-D2C7AD87D59E}"/>
              </a:ext>
            </a:extLst>
          </p:cNvPr>
          <p:cNvSpPr/>
          <p:nvPr/>
        </p:nvSpPr>
        <p:spPr>
          <a:xfrm>
            <a:off x="5906055" y="3778027"/>
            <a:ext cx="1603699" cy="680357"/>
          </a:xfrm>
          <a:prstGeom prst="ellipse">
            <a:avLst/>
          </a:prstGeom>
          <a:solidFill>
            <a:srgbClr val="FFFF00">
              <a:alpha val="32000"/>
            </a:srgbClr>
          </a:solidFill>
          <a:ln w="476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16D9686-2E89-415F-84D5-74116B6D680A}"/>
              </a:ext>
            </a:extLst>
          </p:cNvPr>
          <p:cNvSpPr/>
          <p:nvPr/>
        </p:nvSpPr>
        <p:spPr>
          <a:xfrm>
            <a:off x="4771846" y="5775404"/>
            <a:ext cx="4455916" cy="673959"/>
          </a:xfrm>
          <a:prstGeom prst="wedgeRoundRectCallout">
            <a:avLst>
              <a:gd name="adj1" fmla="val 26210"/>
              <a:gd name="adj2" fmla="val -1681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The select attribute(s) contain an </a:t>
            </a:r>
            <a:r>
              <a:rPr lang="en-US" sz="1600" b="1" dirty="0"/>
              <a:t>XPath</a:t>
            </a:r>
            <a:r>
              <a:rPr lang="en-US" sz="1400" dirty="0"/>
              <a:t> expression</a:t>
            </a:r>
            <a:endParaRPr lang="en-NL" sz="1400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EE5166E0-7258-455B-BEDC-661C30A171A6}"/>
              </a:ext>
            </a:extLst>
          </p:cNvPr>
          <p:cNvSpPr/>
          <p:nvPr/>
        </p:nvSpPr>
        <p:spPr>
          <a:xfrm>
            <a:off x="3608739" y="2339935"/>
            <a:ext cx="6002189" cy="673959"/>
          </a:xfrm>
          <a:prstGeom prst="wedgeRoundRectCallout">
            <a:avLst>
              <a:gd name="adj1" fmla="val -6525"/>
              <a:gd name="adj2" fmla="val 1610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The match expression should be interpreted </a:t>
            </a:r>
            <a:r>
              <a:rPr lang="en-US" sz="1600" b="1" i="1" dirty="0"/>
              <a:t>by the step</a:t>
            </a:r>
            <a:r>
              <a:rPr lang="en-US" sz="1600" b="1" dirty="0"/>
              <a:t> (and not by the </a:t>
            </a:r>
            <a:r>
              <a:rPr lang="en-US" sz="1600" b="1" i="1" dirty="0"/>
              <a:t>pipeline</a:t>
            </a:r>
            <a:r>
              <a:rPr lang="en-US" sz="1600" b="1" dirty="0"/>
              <a:t>), so it must be passed as a string!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133795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73" y="72441"/>
            <a:ext cx="9917853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Hands-on: Use p:with-option</a:t>
            </a:r>
            <a:endParaRPr lang="en-NL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12" y="1736884"/>
            <a:ext cx="11060799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exercises/08-use-with-option/</a:t>
            </a:r>
          </a:p>
          <a:p>
            <a:r>
              <a:rPr lang="en-GB" dirty="0"/>
              <a:t>Replace the attributes on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dirty="0"/>
              <a:t> by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dirty="0"/>
              <a:t>elements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Command: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400" i="1" dirty="0"/>
          </a:p>
          <a:p>
            <a:r>
              <a:rPr lang="en-GB" sz="2400" dirty="0"/>
              <a:t>Try it!</a:t>
            </a:r>
          </a:p>
          <a:p>
            <a:endParaRPr lang="en-GB" sz="2400" dirty="0"/>
          </a:p>
          <a:p>
            <a:r>
              <a:rPr lang="en-GB" sz="2400" dirty="0"/>
              <a:t>Try what happens when you forget to make the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GB" sz="2400" dirty="0"/>
              <a:t> option a string…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838" y="27802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695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6" y="265834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p:with-option -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7744" y="1536174"/>
            <a:ext cx="11316511" cy="4093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="3.0"&gt;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"/&gt;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name="match" select="'/*'"/&gt;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-name" select="'timestamp'"/&gt;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name="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attribute-value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select="string(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current-dateTime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())"/&gt;</a:t>
            </a: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p:add-attribute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473660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EFAD-07B3-4047-8C0A-A70D1D89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what for setting options?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A36E-A90B-4E02-B3F1-9A185E6A8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Style…</a:t>
            </a:r>
          </a:p>
          <a:p>
            <a:pPr lvl="1"/>
            <a:r>
              <a:rPr lang="en-US" dirty="0"/>
              <a:t>Attributes are easier (?)</a:t>
            </a:r>
          </a:p>
          <a:p>
            <a:pPr lvl="1"/>
            <a:r>
              <a:rPr 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is more explicit (?)</a:t>
            </a:r>
          </a:p>
          <a:p>
            <a:pPr lvl="1"/>
            <a:endParaRPr lang="en-US" dirty="0"/>
          </a:p>
          <a:p>
            <a:r>
              <a:rPr lang="en-US" dirty="0"/>
              <a:t>When the datatype of an option cannot be cast from a string, you </a:t>
            </a:r>
            <a:r>
              <a:rPr lang="en-US" i="1" dirty="0"/>
              <a:t>have to</a:t>
            </a:r>
            <a:r>
              <a:rPr lang="en-US" dirty="0"/>
              <a:t> use 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24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For instance, when the option requires a </a:t>
            </a:r>
            <a:r>
              <a:rPr lang="en-US" i="1" dirty="0"/>
              <a:t>sequence</a:t>
            </a:r>
            <a:r>
              <a:rPr lang="en-US" dirty="0"/>
              <a:t> as value:</a:t>
            </a:r>
            <a:br>
              <a:rPr lang="en-GB" dirty="0"/>
            </a:br>
            <a:r>
              <a:rPr lang="en-GB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GB" sz="20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name="…" select="(…, …, …)"/&gt;</a:t>
            </a:r>
            <a:endParaRPr lang="en-US" sz="2000" b="1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845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112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Options and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EBB21-81A5-4169-A478-1E180AF88DF7}"/>
              </a:ext>
            </a:extLst>
          </p:cNvPr>
          <p:cNvSpPr txBox="1"/>
          <p:nvPr/>
        </p:nvSpPr>
        <p:spPr>
          <a:xfrm>
            <a:off x="343612" y="1640337"/>
            <a:ext cx="10273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dirty="0"/>
              <a:t>Add an option to your pipeline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p:option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200" dirty="0"/>
              <a:t> in the prolog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Reference option as a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Variables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Declare them anywhere using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p:variable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Other ways to set options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Either attribute or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GB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 descr="Long Call vs Short Call – Option Trading Strategies | Stock Investor">
            <a:extLst>
              <a:ext uri="{FF2B5EF4-FFF2-40B4-BE49-F238E27FC236}">
                <a16:creationId xmlns:a16="http://schemas.microsoft.com/office/drawing/2014/main" id="{0D511560-5AA5-4A17-A396-401A27C97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18" y="195793"/>
            <a:ext cx="2476361" cy="144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9396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ata complexity icon linear isolated Royalty Free Vector">
            <a:extLst>
              <a:ext uri="{FF2B5EF4-FFF2-40B4-BE49-F238E27FC236}">
                <a16:creationId xmlns:a16="http://schemas.microsoft.com/office/drawing/2014/main" id="{33999A0B-D942-43A1-BC42-999B503838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099" b="19416"/>
          <a:stretch/>
        </p:blipFill>
        <p:spPr bwMode="auto">
          <a:xfrm>
            <a:off x="-736519" y="393940"/>
            <a:ext cx="6350000" cy="564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004" y="11220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Compound steps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EBB21-81A5-4169-A478-1E180AF88DF7}"/>
              </a:ext>
            </a:extLst>
          </p:cNvPr>
          <p:cNvSpPr txBox="1"/>
          <p:nvPr/>
        </p:nvSpPr>
        <p:spPr>
          <a:xfrm>
            <a:off x="5202426" y="1692613"/>
            <a:ext cx="6989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are compound steps?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What steps do we have?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Example of using the p:for-each step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414829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A0F1-ED9A-40A0-95DF-22F0282A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59" y="179274"/>
            <a:ext cx="10515600" cy="1003525"/>
          </a:xfrm>
        </p:spPr>
        <p:txBody>
          <a:bodyPr/>
          <a:lstStyle/>
          <a:p>
            <a:r>
              <a:rPr lang="en-US" b="1" dirty="0"/>
              <a:t>The core (or compound) steps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A97B-AC9E-41EC-80B6-66BF8274F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2268" cy="4351338"/>
          </a:xfrm>
        </p:spPr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dirty="0"/>
              <a:t>: loop over multiple documents, or parts of a document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p:choose / p:when / p:otherwise</a:t>
            </a:r>
            <a:r>
              <a:rPr lang="en-US" dirty="0"/>
              <a:t>: Make choices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p:if</a:t>
            </a:r>
            <a:r>
              <a:rPr lang="en-US" dirty="0"/>
              <a:t>: Make a single choice (there is no else)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p:viewport</a:t>
            </a:r>
            <a:r>
              <a:rPr lang="en-US" dirty="0"/>
              <a:t>: Work on only a part of a document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p:try / p:cat</a:t>
            </a:r>
            <a:r>
              <a:rPr lang="en-US" dirty="0"/>
              <a:t>ch: Error catching and handling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p:group</a:t>
            </a:r>
            <a:r>
              <a:rPr lang="en-US" dirty="0"/>
              <a:t>: Grouping of instructions</a:t>
            </a:r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E80A68B3-6D41-430C-967D-B56A6ED3999A}"/>
              </a:ext>
            </a:extLst>
          </p:cNvPr>
          <p:cNvSpPr/>
          <p:nvPr/>
        </p:nvSpPr>
        <p:spPr>
          <a:xfrm>
            <a:off x="8206003" y="5071747"/>
            <a:ext cx="3735385" cy="1213908"/>
          </a:xfrm>
          <a:prstGeom prst="wedgeEllipseCallout">
            <a:avLst>
              <a:gd name="adj1" fmla="val 37884"/>
              <a:gd name="adj2" fmla="val 696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Regrettably, there is no time to look at them all…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21661076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- Input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432910" y="1645173"/>
            <a:ext cx="7707352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&lt;documents&gt;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&lt;doc filename="output1.xml"&gt;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&lt;contents&gt;This is document number 1&lt;/contents&gt;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&lt;/doc&gt;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&lt;doc filename="output2.xml"&gt;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&lt;contents&gt;This is document number 2&lt;/contents&gt;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&lt;more&gt;It has some more...&lt;/more&gt;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&lt;/doc&gt;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&lt;/documents&gt;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8064398" y="2944065"/>
            <a:ext cx="2665651" cy="818535"/>
          </a:xfrm>
          <a:prstGeom prst="wedgeRoundRectCallout">
            <a:avLst>
              <a:gd name="adj1" fmla="val -175958"/>
              <a:gd name="adj2" fmla="val 749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filenames are in filename attributes</a:t>
            </a:r>
            <a:endParaRPr lang="en-NL" sz="1400" b="1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8768105" y="1684441"/>
            <a:ext cx="2442334" cy="475343"/>
          </a:xfrm>
          <a:prstGeom prst="wedgeRoundRectCallout">
            <a:avLst>
              <a:gd name="adj1" fmla="val -180432"/>
              <a:gd name="adj2" fmla="val 306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Split this in multiple documents</a:t>
            </a:r>
            <a:endParaRPr lang="en-NL" sz="1400" b="1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9663143" y="5663381"/>
            <a:ext cx="2278245" cy="622274"/>
          </a:xfrm>
          <a:prstGeom prst="wedgeEllipseCallout">
            <a:avLst>
              <a:gd name="adj1" fmla="val 36397"/>
              <a:gd name="adj2" fmla="val 96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Boring contents Erik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306941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39" y="0"/>
            <a:ext cx="10515600" cy="1325563"/>
          </a:xfrm>
        </p:spPr>
        <p:txBody>
          <a:bodyPr/>
          <a:lstStyle/>
          <a:p>
            <a:r>
              <a:rPr lang="en-US" b="1" dirty="0"/>
              <a:t>Hands-on: Installation and pre-flight check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8" y="965129"/>
            <a:ext cx="11193367" cy="358961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Done all preparation</a:t>
            </a:r>
            <a:r>
              <a:rPr lang="en-US" sz="3000" dirty="0"/>
              <a:t>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Download/cloned the GitHub repository for this tutorial? </a:t>
            </a:r>
            <a:br>
              <a:rPr lang="en-US" dirty="0"/>
            </a:br>
            <a:r>
              <a:rPr lang="en-US" dirty="0">
                <a:hlinkClick r:id="rId3"/>
              </a:rPr>
              <a:t>https://github.com/xatapult/da-2021-xproc</a:t>
            </a:r>
            <a:endParaRPr lang="en-US" dirty="0"/>
          </a:p>
          <a:p>
            <a:pPr lvl="1"/>
            <a:r>
              <a:rPr lang="en-US" dirty="0"/>
              <a:t>Java working on your machine?</a:t>
            </a:r>
          </a:p>
          <a:p>
            <a:pPr lvl="1"/>
            <a:r>
              <a:rPr lang="en-US" dirty="0"/>
              <a:t>Download and unpacked </a:t>
            </a:r>
            <a:r>
              <a:rPr lang="en-US" dirty="0" err="1"/>
              <a:t>MorganaXProc-IIIse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>
                <a:hlinkClick r:id="rId4"/>
              </a:rPr>
              <a:t>https://sourceforge.net/projects/morganaxproc-iiise/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Added Morgana's main directory to the system's path?</a:t>
            </a:r>
          </a:p>
          <a:p>
            <a:r>
              <a:rPr lang="en-US" dirty="0"/>
              <a:t>Go to where you cloned/downloaded the tutorial's GitHub repository</a:t>
            </a:r>
          </a:p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exercises/01-hello-xproc/</a:t>
            </a:r>
          </a:p>
          <a:p>
            <a:r>
              <a:rPr lang="en-GB" dirty="0"/>
              <a:t>Command: 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C473F-80A6-47CC-A3C4-E03F0C6BB990}"/>
              </a:ext>
            </a:extLst>
          </p:cNvPr>
          <p:cNvSpPr txBox="1"/>
          <p:nvPr/>
        </p:nvSpPr>
        <p:spPr>
          <a:xfrm>
            <a:off x="948265" y="4384021"/>
            <a:ext cx="7660640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</a:t>
            </a:r>
          </a:p>
          <a:p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MorganaXProc-IIIse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0.9.6-beta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Copyright 2011-2021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-project /&gt;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Achim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Berndzen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</a:t>
            </a:r>
          </a:p>
          <a:p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="UTF-8"?&gt;</a:t>
            </a:r>
          </a:p>
          <a:p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hello-xproc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timestamp="2021-09-23T11:14:27.21+02:00"/&gt;</a:t>
            </a:r>
            <a:endParaRPr lang="en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76200" y="227913"/>
            <a:ext cx="914400" cy="914400"/>
          </a:xfrm>
          <a:prstGeom prst="rect">
            <a:avLst/>
          </a:prstGeom>
        </p:spPr>
      </p:pic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9ADD017C-D2AE-45FC-8BCB-B62CB128022C}"/>
              </a:ext>
            </a:extLst>
          </p:cNvPr>
          <p:cNvSpPr/>
          <p:nvPr/>
        </p:nvSpPr>
        <p:spPr>
          <a:xfrm>
            <a:off x="8979021" y="3808287"/>
            <a:ext cx="2101427" cy="1151467"/>
          </a:xfrm>
          <a:prstGeom prst="wedgeEllipseCallout">
            <a:avLst>
              <a:gd name="adj1" fmla="val 72813"/>
              <a:gd name="adj2" fmla="val 1964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If it works you’ve just run your first XProc pipeline!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6962182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– Basic pipeline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AEEC5B8-E8AA-4B9B-A99C-2D140DDFCBEE}"/>
              </a:ext>
            </a:extLst>
          </p:cNvPr>
          <p:cNvSpPr/>
          <p:nvPr/>
        </p:nvSpPr>
        <p:spPr>
          <a:xfrm>
            <a:off x="6714037" y="5115678"/>
            <a:ext cx="2665651" cy="818535"/>
          </a:xfrm>
          <a:prstGeom prst="wedgeRoundRectCallout">
            <a:avLst>
              <a:gd name="adj1" fmla="val -203766"/>
              <a:gd name="adj2" fmla="val -1650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The p:store step stores a document to disk. The </a:t>
            </a:r>
            <a:r>
              <a:rPr lang="en-US" sz="1400" b="1" dirty="0" err="1"/>
              <a:t>href</a:t>
            </a:r>
            <a:r>
              <a:rPr lang="en-US" sz="1400" b="1" dirty="0"/>
              <a:t> attribute tells it where</a:t>
            </a:r>
            <a:endParaRPr lang="en-NL" sz="1400" b="1" dirty="0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317677" y="2341337"/>
            <a:ext cx="2194247" cy="475343"/>
          </a:xfrm>
          <a:prstGeom prst="wedgeRoundRectCallout">
            <a:avLst>
              <a:gd name="adj1" fmla="val -210751"/>
              <a:gd name="adj2" fmla="val 1799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p:for-each has an anonymous input port…</a:t>
            </a:r>
            <a:endParaRPr lang="en-NL" sz="1400" b="1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9663143" y="4952494"/>
            <a:ext cx="2278245" cy="1333161"/>
          </a:xfrm>
          <a:prstGeom prst="wedgeEllipseCallout">
            <a:avLst>
              <a:gd name="adj1" fmla="val 36634"/>
              <a:gd name="adj2" fmla="val 769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select is a standard attribute of p:with-input</a:t>
            </a:r>
            <a:endParaRPr lang="en-NL" sz="1600" b="1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2CC2B54-345D-4527-9A09-ADB8A79E0969}"/>
              </a:ext>
            </a:extLst>
          </p:cNvPr>
          <p:cNvSpPr/>
          <p:nvPr/>
        </p:nvSpPr>
        <p:spPr>
          <a:xfrm>
            <a:off x="2665450" y="5467120"/>
            <a:ext cx="2665651" cy="818535"/>
          </a:xfrm>
          <a:prstGeom prst="wedgeRoundRectCallout">
            <a:avLst>
              <a:gd name="adj1" fmla="val -88841"/>
              <a:gd name="adj2" fmla="val -20798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p:store emits on its result port the same document as it received on its source port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39310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1" y="278023"/>
            <a:ext cx="8660958" cy="1325563"/>
          </a:xfrm>
        </p:spPr>
        <p:txBody>
          <a:bodyPr/>
          <a:lstStyle/>
          <a:p>
            <a:r>
              <a:rPr lang="en-US" b="1" dirty="0"/>
              <a:t>Hands-on: Use p:for-each to split a document - 1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43" y="1825624"/>
            <a:ext cx="11688856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exercises/10-for-each-1/</a:t>
            </a:r>
          </a:p>
          <a:p>
            <a:r>
              <a:rPr lang="en-GB" sz="2800" dirty="0"/>
              <a:t>Command: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800" i="1" dirty="0"/>
          </a:p>
          <a:p>
            <a:r>
              <a:rPr lang="en-GB" sz="2800" dirty="0"/>
              <a:t>Try it!</a:t>
            </a:r>
          </a:p>
          <a:p>
            <a:r>
              <a:rPr lang="en-GB" dirty="0"/>
              <a:t>It does not run… why? What does the error message tell you?</a:t>
            </a:r>
          </a:p>
          <a:p>
            <a:endParaRPr lang="en-GB" dirty="0"/>
          </a:p>
          <a:p>
            <a:r>
              <a:rPr lang="en-GB" dirty="0"/>
              <a:t>Make the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GB" dirty="0"/>
              <a:t> port of the pipeline accept a sequence by adding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sequence="true" </a:t>
            </a:r>
            <a:r>
              <a:rPr lang="en-GB" dirty="0"/>
              <a:t>attribute</a:t>
            </a:r>
          </a:p>
          <a:p>
            <a:r>
              <a:rPr lang="en-GB" dirty="0"/>
              <a:t>What is the result of this pipeline?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0BBB426B-3706-4560-8D68-84650D789085}"/>
              </a:ext>
            </a:extLst>
          </p:cNvPr>
          <p:cNvSpPr/>
          <p:nvPr/>
        </p:nvSpPr>
        <p:spPr>
          <a:xfrm>
            <a:off x="9663143" y="4952494"/>
            <a:ext cx="2278245" cy="1333161"/>
          </a:xfrm>
          <a:prstGeom prst="wedgeEllipseCallout">
            <a:avLst>
              <a:gd name="adj1" fmla="val 35447"/>
              <a:gd name="adj2" fmla="val 704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So how many documents flow out of this step now?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38554396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1 –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 sequence=“true"/&gt;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6949738" y="1266979"/>
            <a:ext cx="2194247" cy="475343"/>
          </a:xfrm>
          <a:prstGeom prst="wedgeRoundRectCallout">
            <a:avLst>
              <a:gd name="adj1" fmla="val -136529"/>
              <a:gd name="adj2" fmla="val 2471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Make the output port accept a sequence</a:t>
            </a:r>
            <a:endParaRPr lang="en-NL" sz="1400" dirty="0"/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F9F4853-1F17-4E02-BB3B-0A659F25AE56}"/>
              </a:ext>
            </a:extLst>
          </p:cNvPr>
          <p:cNvSpPr/>
          <p:nvPr/>
        </p:nvSpPr>
        <p:spPr>
          <a:xfrm>
            <a:off x="8830181" y="5115678"/>
            <a:ext cx="3111207" cy="1169977"/>
          </a:xfrm>
          <a:prstGeom prst="wedgeEllipseCallout">
            <a:avLst>
              <a:gd name="adj1" fmla="val 38547"/>
              <a:gd name="adj2" fmla="val 764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can also define what document types a port will accept </a:t>
            </a:r>
            <a:endParaRPr lang="en-NL" sz="1600" dirty="0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7E69F2FE-EE4A-43B9-ADA3-55231F0B6B02}"/>
              </a:ext>
            </a:extLst>
          </p:cNvPr>
          <p:cNvSpPr/>
          <p:nvPr/>
        </p:nvSpPr>
        <p:spPr>
          <a:xfrm>
            <a:off x="2924945" y="5468673"/>
            <a:ext cx="2696802" cy="579997"/>
          </a:xfrm>
          <a:prstGeom prst="wedgeRoundRectCallout">
            <a:avLst>
              <a:gd name="adj1" fmla="val -107843"/>
              <a:gd name="adj2" fmla="val -22771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What flows out of the p:for-each are </a:t>
            </a:r>
            <a:r>
              <a:rPr lang="en-US" sz="1400" i="1" dirty="0"/>
              <a:t>a sequence</a:t>
            </a:r>
            <a:r>
              <a:rPr lang="en-US" sz="1400" dirty="0"/>
              <a:t> of documents!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47263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F0EBACE-7E05-4D8B-BE38-103C177C6E7D}"/>
              </a:ext>
            </a:extLst>
          </p:cNvPr>
          <p:cNvSpPr/>
          <p:nvPr/>
        </p:nvSpPr>
        <p:spPr>
          <a:xfrm>
            <a:off x="4061706" y="2248756"/>
            <a:ext cx="2034293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options</a:t>
            </a:r>
            <a:endParaRPr lang="en-NL" sz="1400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/>
          </a:bodyPr>
          <a:lstStyle/>
          <a:p>
            <a:r>
              <a:rPr lang="en-US" b="1" dirty="0"/>
              <a:t>The p:wrap-sequence step</a:t>
            </a:r>
          </a:p>
        </p:txBody>
      </p:sp>
      <p:sp>
        <p:nvSpPr>
          <p:cNvPr id="39" name="Rechthoek: afgeronde hoeken 38">
            <a:extLst>
              <a:ext uri="{FF2B5EF4-FFF2-40B4-BE49-F238E27FC236}">
                <a16:creationId xmlns:a16="http://schemas.microsoft.com/office/drawing/2014/main" id="{7BDD6240-29EF-4245-B81C-A5B7F0E877E0}"/>
              </a:ext>
            </a:extLst>
          </p:cNvPr>
          <p:cNvSpPr/>
          <p:nvPr/>
        </p:nvSpPr>
        <p:spPr>
          <a:xfrm>
            <a:off x="1951875" y="2954944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p:wrap-sequence</a:t>
            </a:r>
          </a:p>
        </p:txBody>
      </p:sp>
      <p:sp>
        <p:nvSpPr>
          <p:cNvPr id="40" name="Pijl: links 39">
            <a:extLst>
              <a:ext uri="{FF2B5EF4-FFF2-40B4-BE49-F238E27FC236}">
                <a16:creationId xmlns:a16="http://schemas.microsoft.com/office/drawing/2014/main" id="{9DF171E0-188C-449C-9AB3-7E6B529B4AD2}"/>
              </a:ext>
            </a:extLst>
          </p:cNvPr>
          <p:cNvSpPr/>
          <p:nvPr/>
        </p:nvSpPr>
        <p:spPr>
          <a:xfrm>
            <a:off x="3806541" y="3156280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ijl: rechts 40">
            <a:extLst>
              <a:ext uri="{FF2B5EF4-FFF2-40B4-BE49-F238E27FC236}">
                <a16:creationId xmlns:a16="http://schemas.microsoft.com/office/drawing/2014/main" id="{3B2FD93D-A3AA-41B7-B3F0-21F3B2AE716E}"/>
              </a:ext>
            </a:extLst>
          </p:cNvPr>
          <p:cNvSpPr/>
          <p:nvPr/>
        </p:nvSpPr>
        <p:spPr>
          <a:xfrm rot="5400000">
            <a:off x="1716566" y="2135903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43" name="Pijl: rechts 42">
            <a:extLst>
              <a:ext uri="{FF2B5EF4-FFF2-40B4-BE49-F238E27FC236}">
                <a16:creationId xmlns:a16="http://schemas.microsoft.com/office/drawing/2014/main" id="{DF86B976-A420-40AE-AC68-37D82162DE59}"/>
              </a:ext>
            </a:extLst>
          </p:cNvPr>
          <p:cNvSpPr/>
          <p:nvPr/>
        </p:nvSpPr>
        <p:spPr>
          <a:xfrm rot="5400000">
            <a:off x="1716565" y="4383698"/>
            <a:ext cx="1407385" cy="51592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1C99A299-0FAA-4650-B11B-96F90436B899}"/>
              </a:ext>
            </a:extLst>
          </p:cNvPr>
          <p:cNvSpPr txBox="1"/>
          <p:nvPr/>
        </p:nvSpPr>
        <p:spPr>
          <a:xfrm>
            <a:off x="4416880" y="3060124"/>
            <a:ext cx="14512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wrapper</a:t>
            </a:r>
          </a:p>
        </p:txBody>
      </p:sp>
      <p:sp>
        <p:nvSpPr>
          <p:cNvPr id="46" name="Rechthoek: ezelsoor 45">
            <a:extLst>
              <a:ext uri="{FF2B5EF4-FFF2-40B4-BE49-F238E27FC236}">
                <a16:creationId xmlns:a16="http://schemas.microsoft.com/office/drawing/2014/main" id="{EBF29E64-D29D-4B09-8550-24BD4ACBBE36}"/>
              </a:ext>
            </a:extLst>
          </p:cNvPr>
          <p:cNvSpPr/>
          <p:nvPr/>
        </p:nvSpPr>
        <p:spPr>
          <a:xfrm>
            <a:off x="874940" y="1267117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Multiple documents</a:t>
            </a:r>
          </a:p>
        </p:txBody>
      </p:sp>
      <p:sp>
        <p:nvSpPr>
          <p:cNvPr id="47" name="Boog 46">
            <a:extLst>
              <a:ext uri="{FF2B5EF4-FFF2-40B4-BE49-F238E27FC236}">
                <a16:creationId xmlns:a16="http://schemas.microsoft.com/office/drawing/2014/main" id="{159E1A10-BD20-4511-B435-7811C3EEFE5A}"/>
              </a:ext>
            </a:extLst>
          </p:cNvPr>
          <p:cNvSpPr/>
          <p:nvPr/>
        </p:nvSpPr>
        <p:spPr>
          <a:xfrm>
            <a:off x="1583459" y="1172413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hthoek: ezelsoor 49">
            <a:extLst>
              <a:ext uri="{FF2B5EF4-FFF2-40B4-BE49-F238E27FC236}">
                <a16:creationId xmlns:a16="http://schemas.microsoft.com/office/drawing/2014/main" id="{A724BDD8-DFBE-4C66-9EE6-2CE5F0C83F0B}"/>
              </a:ext>
            </a:extLst>
          </p:cNvPr>
          <p:cNvSpPr/>
          <p:nvPr/>
        </p:nvSpPr>
        <p:spPr>
          <a:xfrm>
            <a:off x="818372" y="5295013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wrapped document(s)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Boog 52">
            <a:extLst>
              <a:ext uri="{FF2B5EF4-FFF2-40B4-BE49-F238E27FC236}">
                <a16:creationId xmlns:a16="http://schemas.microsoft.com/office/drawing/2014/main" id="{80CFCE8D-BEC7-4828-BB56-0FFF5E68470E}"/>
              </a:ext>
            </a:extLst>
          </p:cNvPr>
          <p:cNvSpPr/>
          <p:nvPr/>
        </p:nvSpPr>
        <p:spPr>
          <a:xfrm flipV="1">
            <a:off x="1687616" y="4995534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Pijl: links 53">
            <a:extLst>
              <a:ext uri="{FF2B5EF4-FFF2-40B4-BE49-F238E27FC236}">
                <a16:creationId xmlns:a16="http://schemas.microsoft.com/office/drawing/2014/main" id="{019E684F-99E2-4FCB-8047-E2E2A2DEA319}"/>
              </a:ext>
            </a:extLst>
          </p:cNvPr>
          <p:cNvSpPr/>
          <p:nvPr/>
        </p:nvSpPr>
        <p:spPr>
          <a:xfrm>
            <a:off x="3804608" y="3714639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1970CD1-8F3D-410A-B532-B47C13D79713}"/>
              </a:ext>
            </a:extLst>
          </p:cNvPr>
          <p:cNvSpPr txBox="1"/>
          <p:nvPr/>
        </p:nvSpPr>
        <p:spPr>
          <a:xfrm>
            <a:off x="4413920" y="3580896"/>
            <a:ext cx="1864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group-adjacent</a:t>
            </a:r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8F44D0E6-F61B-4993-9025-5057AD0F23BA}"/>
              </a:ext>
            </a:extLst>
          </p:cNvPr>
          <p:cNvSpPr/>
          <p:nvPr/>
        </p:nvSpPr>
        <p:spPr>
          <a:xfrm>
            <a:off x="7176059" y="4090922"/>
            <a:ext cx="4880515" cy="1601902"/>
          </a:xfrm>
          <a:prstGeom prst="wedgeEllipseCallout">
            <a:avLst>
              <a:gd name="adj1" fmla="val 41012"/>
              <a:gd name="adj2" fmla="val 1052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With the group-adjacent option you can group incoming documents based on an XPath expression. We’re not going to try that now</a:t>
            </a:r>
            <a:endParaRPr lang="en-N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6505F-7B20-414E-B693-308813436284}"/>
              </a:ext>
            </a:extLst>
          </p:cNvPr>
          <p:cNvSpPr txBox="1"/>
          <p:nvPr/>
        </p:nvSpPr>
        <p:spPr>
          <a:xfrm>
            <a:off x="5818064" y="851358"/>
            <a:ext cx="6373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See: </a:t>
            </a:r>
            <a:r>
              <a:rPr lang="en-US" dirty="0">
                <a:hlinkClick r:id="rId2"/>
              </a:rPr>
              <a:t>http://spec.xproc.org/master/head/steps/#c.wrap-sequence</a:t>
            </a:r>
            <a:endParaRPr lang="en-US" dirty="0"/>
          </a:p>
          <a:p>
            <a:endParaRPr lang="en-US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5820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0" grpId="0" animBg="1"/>
      <p:bldP spid="41" grpId="0" animBg="1"/>
      <p:bldP spid="43" grpId="0" animBg="1"/>
      <p:bldP spid="45" grpId="0"/>
      <p:bldP spid="46" grpId="0" animBg="1"/>
      <p:bldP spid="47" grpId="0" animBg="1"/>
      <p:bldP spid="50" grpId="0" animBg="1"/>
      <p:bldP spid="53" grpId="0" animBg="1"/>
      <p:bldP spid="54" grpId="0" animBg="1"/>
      <p:bldP spid="55" grpId="0"/>
      <p:bldP spid="4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358F-267E-458C-A8D5-5959F20DB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520" y="278023"/>
            <a:ext cx="9917853" cy="1325563"/>
          </a:xfrm>
        </p:spPr>
        <p:txBody>
          <a:bodyPr/>
          <a:lstStyle/>
          <a:p>
            <a:r>
              <a:rPr lang="en-US" b="1" dirty="0"/>
              <a:t>Hands-on: Use p:for-each to split a document 2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A6D-D83C-4F14-841A-1F3902B3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143" y="1825624"/>
            <a:ext cx="11688856" cy="4548771"/>
          </a:xfrm>
        </p:spPr>
        <p:txBody>
          <a:bodyPr>
            <a:normAutofit/>
          </a:bodyPr>
          <a:lstStyle/>
          <a:p>
            <a:r>
              <a:rPr lang="en-GB" dirty="0"/>
              <a:t>Open a command window in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exercises/10-for-each-2/</a:t>
            </a:r>
          </a:p>
          <a:p>
            <a:r>
              <a:rPr lang="en-GB" dirty="0"/>
              <a:t>Add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p:wrap-sequence </a:t>
            </a:r>
            <a:r>
              <a:rPr lang="en-GB" dirty="0"/>
              <a:t>step to wrap the sequence of result documents in a </a:t>
            </a:r>
            <a:r>
              <a:rPr lang="en-GB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&lt;result&gt; </a:t>
            </a:r>
            <a:r>
              <a:rPr lang="en-GB" dirty="0"/>
              <a:t>element</a:t>
            </a:r>
          </a:p>
          <a:p>
            <a:r>
              <a:rPr lang="en-GB" sz="2800" dirty="0"/>
              <a:t>Command: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morgana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pipeline.xpl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input:source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=input.xml</a:t>
            </a:r>
            <a:endParaRPr lang="en-GB" sz="2800" i="1" dirty="0"/>
          </a:p>
          <a:p>
            <a:r>
              <a:rPr lang="en-GB" sz="2800" dirty="0"/>
              <a:t>Try it!</a:t>
            </a:r>
          </a:p>
          <a:p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phic 5" descr="Right pointing backhand index ">
            <a:extLst>
              <a:ext uri="{FF2B5EF4-FFF2-40B4-BE49-F238E27FC236}">
                <a16:creationId xmlns:a16="http://schemas.microsoft.com/office/drawing/2014/main" id="{BA7FB8C5-2AEE-41C3-980A-64845E036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48360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9207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861A-F328-4BB9-8F10-4F9FB0F7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20" y="182438"/>
            <a:ext cx="11617960" cy="860848"/>
          </a:xfrm>
        </p:spPr>
        <p:txBody>
          <a:bodyPr>
            <a:normAutofit/>
          </a:bodyPr>
          <a:lstStyle/>
          <a:p>
            <a:r>
              <a:rPr lang="en-US" b="1" dirty="0"/>
              <a:t>Use p:for-each to split a document 2 – Solution</a:t>
            </a:r>
            <a:endParaRPr lang="en-NL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4C84A-45C6-4C95-859B-4E28BD47CA0C}"/>
              </a:ext>
            </a:extLst>
          </p:cNvPr>
          <p:cNvSpPr txBox="1"/>
          <p:nvPr/>
        </p:nvSpPr>
        <p:spPr>
          <a:xfrm>
            <a:off x="287020" y="1905506"/>
            <a:ext cx="8824714" cy="35394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xmlns:p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="http://www.w3.org/ns/xproc" version="3.0"&gt;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port="source"/&gt;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p:output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port="result"/&gt;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p:with-input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select="//doc"/&gt;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p:store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="{/*/@filename}"/&gt;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p:for-each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p:wrap-sequence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wrapper="result"/&gt;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p:declare-step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BD286900-9124-480C-8C6A-40F68541E6EF}"/>
              </a:ext>
            </a:extLst>
          </p:cNvPr>
          <p:cNvSpPr/>
          <p:nvPr/>
        </p:nvSpPr>
        <p:spPr>
          <a:xfrm>
            <a:off x="7279788" y="3387954"/>
            <a:ext cx="2194247" cy="475343"/>
          </a:xfrm>
          <a:prstGeom prst="wedgeRoundRectCallout">
            <a:avLst>
              <a:gd name="adj1" fmla="val -150338"/>
              <a:gd name="adj2" fmla="val 2357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Wrap the results in a &lt;result&gt; element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2100308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nish Line Stockvectorkunst en meer beelden van Eindstreep - iStock">
            <a:extLst>
              <a:ext uri="{FF2B5EF4-FFF2-40B4-BE49-F238E27FC236}">
                <a16:creationId xmlns:a16="http://schemas.microsoft.com/office/drawing/2014/main" id="{D0584F27-8C25-4DE7-A91C-B9911F00B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973" y="221359"/>
            <a:ext cx="3064386" cy="259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6B042D-3B50-47DD-B780-4BD71467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13" y="221359"/>
            <a:ext cx="10515600" cy="691263"/>
          </a:xfrm>
        </p:spPr>
        <p:txBody>
          <a:bodyPr>
            <a:normAutofit fontScale="90000"/>
          </a:bodyPr>
          <a:lstStyle/>
          <a:p>
            <a:r>
              <a:rPr lang="en-US" dirty="0"/>
              <a:t>Wrap up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EC7D1-DB0B-49D5-A7D4-382787BBF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234"/>
            <a:ext cx="10515600" cy="5188729"/>
          </a:xfrm>
        </p:spPr>
        <p:txBody>
          <a:bodyPr/>
          <a:lstStyle/>
          <a:p>
            <a:r>
              <a:rPr lang="en-US" dirty="0"/>
              <a:t>Fundamentals</a:t>
            </a:r>
          </a:p>
          <a:p>
            <a:pPr lvl="1"/>
            <a:r>
              <a:rPr lang="en-US" dirty="0"/>
              <a:t>Steps</a:t>
            </a:r>
          </a:p>
          <a:p>
            <a:pPr lvl="1"/>
            <a:r>
              <a:rPr lang="en-US" dirty="0"/>
              <a:t>Ports</a:t>
            </a:r>
          </a:p>
          <a:p>
            <a:pPr lvl="1"/>
            <a:r>
              <a:rPr lang="en-US" dirty="0"/>
              <a:t>Primary ports, implicit port connections</a:t>
            </a:r>
          </a:p>
          <a:p>
            <a:pPr lvl="1"/>
            <a:r>
              <a:rPr lang="en-US" dirty="0"/>
              <a:t>Explicit port connections</a:t>
            </a:r>
          </a:p>
          <a:p>
            <a:pPr lvl="2"/>
            <a:r>
              <a:rPr lang="en-US" dirty="0"/>
              <a:t>To an inline document, external document or some port elsewhere in the pipeline</a:t>
            </a:r>
          </a:p>
          <a:p>
            <a:pPr lvl="1"/>
            <a:r>
              <a:rPr lang="en-US" dirty="0"/>
              <a:t>Options and variables</a:t>
            </a:r>
          </a:p>
          <a:p>
            <a:pPr lvl="2"/>
            <a:r>
              <a:rPr lang="en-US" dirty="0"/>
              <a:t>Declare options and variables</a:t>
            </a:r>
          </a:p>
          <a:p>
            <a:pPr lvl="2"/>
            <a:r>
              <a:rPr lang="en-US" dirty="0"/>
              <a:t>Use attributes or </a:t>
            </a: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p:with-option</a:t>
            </a:r>
            <a:r>
              <a:rPr lang="en-US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GB" dirty="0"/>
              <a:t>Compound steps</a:t>
            </a:r>
          </a:p>
        </p:txBody>
      </p:sp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F280CACE-9BFB-4F8B-B2CA-50BAAEB9ACF0}"/>
              </a:ext>
            </a:extLst>
          </p:cNvPr>
          <p:cNvSpPr/>
          <p:nvPr/>
        </p:nvSpPr>
        <p:spPr>
          <a:xfrm>
            <a:off x="8922499" y="4725346"/>
            <a:ext cx="3134075" cy="967477"/>
          </a:xfrm>
          <a:prstGeom prst="wedgeEllipseCallout">
            <a:avLst>
              <a:gd name="adj1" fmla="val 35394"/>
              <a:gd name="adj2" fmla="val 1428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But there is much more to explore!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102704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F8C1-9C4C-4D54-8868-98D27E159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43" y="148699"/>
            <a:ext cx="10515600" cy="868503"/>
          </a:xfrm>
        </p:spPr>
        <p:txBody>
          <a:bodyPr/>
          <a:lstStyle/>
          <a:p>
            <a:r>
              <a:rPr lang="en-US" b="1" dirty="0"/>
              <a:t>Goodbye and thank the fish!</a:t>
            </a:r>
            <a:endParaRPr lang="en-N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47546-94E1-423A-8164-617B557A7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755" y="1253331"/>
            <a:ext cx="10515600" cy="5093362"/>
          </a:xfrm>
        </p:spPr>
        <p:txBody>
          <a:bodyPr>
            <a:normAutofit/>
          </a:bodyPr>
          <a:lstStyle/>
          <a:p>
            <a:r>
              <a:rPr lang="nl-NL" dirty="0" err="1"/>
              <a:t>Main</a:t>
            </a:r>
            <a:r>
              <a:rPr lang="nl-NL" dirty="0"/>
              <a:t> site: </a:t>
            </a:r>
            <a:r>
              <a:rPr lang="nl-NL" dirty="0">
                <a:hlinkClick r:id="rId2"/>
              </a:rPr>
              <a:t>https://xproc.org/</a:t>
            </a:r>
            <a:r>
              <a:rPr lang="nl-NL" dirty="0"/>
              <a:t> </a:t>
            </a:r>
          </a:p>
          <a:p>
            <a:r>
              <a:rPr lang="nl-NL" dirty="0" err="1"/>
              <a:t>Two</a:t>
            </a:r>
            <a:r>
              <a:rPr lang="nl-NL" dirty="0"/>
              <a:t> processor </a:t>
            </a:r>
            <a:r>
              <a:rPr lang="nl-NL" dirty="0" err="1"/>
              <a:t>implementations</a:t>
            </a:r>
            <a:endParaRPr lang="nl-NL" dirty="0"/>
          </a:p>
          <a:p>
            <a:pPr lvl="1"/>
            <a:r>
              <a:rPr lang="nl-NL" dirty="0">
                <a:hlinkClick r:id="rId3"/>
              </a:rPr>
              <a:t>https://www.xml-project.com/</a:t>
            </a:r>
            <a:r>
              <a:rPr lang="nl-NL" dirty="0"/>
              <a:t> (</a:t>
            </a:r>
            <a:r>
              <a:rPr lang="nl-NL" dirty="0" err="1"/>
              <a:t>MorganaXProc</a:t>
            </a:r>
            <a:r>
              <a:rPr lang="nl-NL" dirty="0"/>
              <a:t>)</a:t>
            </a:r>
          </a:p>
          <a:p>
            <a:pPr lvl="1"/>
            <a:r>
              <a:rPr lang="nl-NL" dirty="0">
                <a:hlinkClick r:id="rId4"/>
              </a:rPr>
              <a:t>https://xmlcalabash.com/</a:t>
            </a:r>
            <a:r>
              <a:rPr lang="nl-NL" dirty="0"/>
              <a:t> (XML </a:t>
            </a:r>
            <a:r>
              <a:rPr lang="nl-NL" dirty="0" err="1"/>
              <a:t>Calabash</a:t>
            </a:r>
            <a:r>
              <a:rPr lang="nl-NL" dirty="0"/>
              <a:t>, </a:t>
            </a:r>
            <a:r>
              <a:rPr lang="nl-NL" dirty="0" err="1"/>
              <a:t>still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in </a:t>
            </a:r>
            <a:r>
              <a:rPr lang="nl-NL" dirty="0" err="1"/>
              <a:t>progress</a:t>
            </a:r>
            <a:r>
              <a:rPr lang="nl-NL" dirty="0"/>
              <a:t>)</a:t>
            </a:r>
          </a:p>
          <a:p>
            <a:r>
              <a:rPr lang="nl-NL" dirty="0" err="1"/>
              <a:t>Programmer</a:t>
            </a:r>
            <a:r>
              <a:rPr lang="nl-NL" dirty="0"/>
              <a:t> Reference: </a:t>
            </a:r>
            <a:r>
              <a:rPr lang="nl-NL" dirty="0">
                <a:hlinkClick r:id="rId5"/>
              </a:rPr>
              <a:t>https://xmlpress.net/publications/xproc-3-0/</a:t>
            </a:r>
            <a:r>
              <a:rPr lang="nl-NL" dirty="0"/>
              <a:t> </a:t>
            </a:r>
          </a:p>
          <a:p>
            <a:r>
              <a:rPr lang="nl-NL" dirty="0" err="1"/>
              <a:t>Your</a:t>
            </a:r>
            <a:r>
              <a:rPr lang="nl-NL" dirty="0"/>
              <a:t> guide </a:t>
            </a:r>
            <a:r>
              <a:rPr lang="nl-NL" dirty="0" err="1"/>
              <a:t>today</a:t>
            </a:r>
            <a:r>
              <a:rPr lang="nl-NL" dirty="0"/>
              <a:t>: Erik Siegel – </a:t>
            </a:r>
            <a:r>
              <a:rPr lang="nl-NL" dirty="0">
                <a:hlinkClick r:id="rId6"/>
              </a:rPr>
              <a:t>erik@xatapult.nl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en-NL" dirty="0"/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75A921EF-31BA-4A7F-95D3-A57EFDE6D66D}"/>
              </a:ext>
            </a:extLst>
          </p:cNvPr>
          <p:cNvSpPr/>
          <p:nvPr/>
        </p:nvSpPr>
        <p:spPr>
          <a:xfrm>
            <a:off x="8131878" y="4860036"/>
            <a:ext cx="3787867" cy="1432552"/>
          </a:xfrm>
          <a:prstGeom prst="wedgeEllipseCallout">
            <a:avLst>
              <a:gd name="adj1" fmla="val 38747"/>
              <a:gd name="adj2" fmla="val 71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Goodbye!</a:t>
            </a:r>
          </a:p>
          <a:p>
            <a:pPr algn="ctr"/>
            <a:r>
              <a:rPr lang="en-US" sz="1600" b="1" dirty="0"/>
              <a:t>And remember, </a:t>
            </a:r>
            <a:r>
              <a:rPr lang="en-US" sz="1600" b="1" dirty="0" err="1"/>
              <a:t>Kanava</a:t>
            </a:r>
            <a:r>
              <a:rPr lang="en-US" sz="1600" b="1" dirty="0"/>
              <a:t> says: </a:t>
            </a:r>
          </a:p>
          <a:p>
            <a:pPr algn="ctr"/>
            <a:r>
              <a:rPr lang="en-US" sz="2000" b="1" i="1" dirty="0"/>
              <a:t>XProc</a:t>
            </a:r>
            <a:r>
              <a:rPr lang="en-US" b="1" i="1" dirty="0"/>
              <a:t> </a:t>
            </a:r>
            <a:r>
              <a:rPr lang="en-US" sz="2000" b="1" i="1" dirty="0"/>
              <a:t>rocks…</a:t>
            </a:r>
            <a:r>
              <a:rPr lang="en-US" sz="1600" b="1" i="1" dirty="0"/>
              <a:t> </a:t>
            </a:r>
            <a:endParaRPr lang="en-NL" sz="16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FA353-A003-4719-9A5E-DF78A136AD8E}"/>
              </a:ext>
            </a:extLst>
          </p:cNvPr>
          <p:cNvSpPr txBox="1"/>
          <p:nvPr/>
        </p:nvSpPr>
        <p:spPr>
          <a:xfrm rot="20786126">
            <a:off x="2295822" y="4776623"/>
            <a:ext cx="4904602" cy="954107"/>
          </a:xfrm>
          <a:custGeom>
            <a:avLst/>
            <a:gdLst>
              <a:gd name="connsiteX0" fmla="*/ 0 w 4904602"/>
              <a:gd name="connsiteY0" fmla="*/ 0 h 954107"/>
              <a:gd name="connsiteX1" fmla="*/ 495910 w 4904602"/>
              <a:gd name="connsiteY1" fmla="*/ 0 h 954107"/>
              <a:gd name="connsiteX2" fmla="*/ 893727 w 4904602"/>
              <a:gd name="connsiteY2" fmla="*/ 0 h 954107"/>
              <a:gd name="connsiteX3" fmla="*/ 1536775 w 4904602"/>
              <a:gd name="connsiteY3" fmla="*/ 0 h 954107"/>
              <a:gd name="connsiteX4" fmla="*/ 2032685 w 4904602"/>
              <a:gd name="connsiteY4" fmla="*/ 0 h 954107"/>
              <a:gd name="connsiteX5" fmla="*/ 2528595 w 4904602"/>
              <a:gd name="connsiteY5" fmla="*/ 0 h 954107"/>
              <a:gd name="connsiteX6" fmla="*/ 3171643 w 4904602"/>
              <a:gd name="connsiteY6" fmla="*/ 0 h 954107"/>
              <a:gd name="connsiteX7" fmla="*/ 3618506 w 4904602"/>
              <a:gd name="connsiteY7" fmla="*/ 0 h 954107"/>
              <a:gd name="connsiteX8" fmla="*/ 4261554 w 4904602"/>
              <a:gd name="connsiteY8" fmla="*/ 0 h 954107"/>
              <a:gd name="connsiteX9" fmla="*/ 4904602 w 4904602"/>
              <a:gd name="connsiteY9" fmla="*/ 0 h 954107"/>
              <a:gd name="connsiteX10" fmla="*/ 4904602 w 4904602"/>
              <a:gd name="connsiteY10" fmla="*/ 477054 h 954107"/>
              <a:gd name="connsiteX11" fmla="*/ 4904602 w 4904602"/>
              <a:gd name="connsiteY11" fmla="*/ 954107 h 954107"/>
              <a:gd name="connsiteX12" fmla="*/ 4310600 w 4904602"/>
              <a:gd name="connsiteY12" fmla="*/ 954107 h 954107"/>
              <a:gd name="connsiteX13" fmla="*/ 3667552 w 4904602"/>
              <a:gd name="connsiteY13" fmla="*/ 954107 h 954107"/>
              <a:gd name="connsiteX14" fmla="*/ 3024505 w 4904602"/>
              <a:gd name="connsiteY14" fmla="*/ 954107 h 954107"/>
              <a:gd name="connsiteX15" fmla="*/ 2577641 w 4904602"/>
              <a:gd name="connsiteY15" fmla="*/ 954107 h 954107"/>
              <a:gd name="connsiteX16" fmla="*/ 2032685 w 4904602"/>
              <a:gd name="connsiteY16" fmla="*/ 954107 h 954107"/>
              <a:gd name="connsiteX17" fmla="*/ 1389637 w 4904602"/>
              <a:gd name="connsiteY17" fmla="*/ 954107 h 954107"/>
              <a:gd name="connsiteX18" fmla="*/ 844681 w 4904602"/>
              <a:gd name="connsiteY18" fmla="*/ 954107 h 954107"/>
              <a:gd name="connsiteX19" fmla="*/ 0 w 4904602"/>
              <a:gd name="connsiteY19" fmla="*/ 954107 h 954107"/>
              <a:gd name="connsiteX20" fmla="*/ 0 w 4904602"/>
              <a:gd name="connsiteY20" fmla="*/ 496136 h 954107"/>
              <a:gd name="connsiteX21" fmla="*/ 0 w 4904602"/>
              <a:gd name="connsiteY21" fmla="*/ 0 h 954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904602" h="954107" extrusionOk="0">
                <a:moveTo>
                  <a:pt x="0" y="0"/>
                </a:moveTo>
                <a:cubicBezTo>
                  <a:pt x="229063" y="-53451"/>
                  <a:pt x="379169" y="28218"/>
                  <a:pt x="495910" y="0"/>
                </a:cubicBezTo>
                <a:cubicBezTo>
                  <a:pt x="612651" y="-28218"/>
                  <a:pt x="695960" y="11864"/>
                  <a:pt x="893727" y="0"/>
                </a:cubicBezTo>
                <a:cubicBezTo>
                  <a:pt x="1091494" y="-11864"/>
                  <a:pt x="1339867" y="52810"/>
                  <a:pt x="1536775" y="0"/>
                </a:cubicBezTo>
                <a:cubicBezTo>
                  <a:pt x="1733683" y="-52810"/>
                  <a:pt x="1798631" y="37666"/>
                  <a:pt x="2032685" y="0"/>
                </a:cubicBezTo>
                <a:cubicBezTo>
                  <a:pt x="2266739" y="-37666"/>
                  <a:pt x="2324650" y="34280"/>
                  <a:pt x="2528595" y="0"/>
                </a:cubicBezTo>
                <a:cubicBezTo>
                  <a:pt x="2732540" y="-34280"/>
                  <a:pt x="2876112" y="40588"/>
                  <a:pt x="3171643" y="0"/>
                </a:cubicBezTo>
                <a:cubicBezTo>
                  <a:pt x="3467174" y="-40588"/>
                  <a:pt x="3491381" y="45019"/>
                  <a:pt x="3618506" y="0"/>
                </a:cubicBezTo>
                <a:cubicBezTo>
                  <a:pt x="3745631" y="-45019"/>
                  <a:pt x="4002542" y="7169"/>
                  <a:pt x="4261554" y="0"/>
                </a:cubicBezTo>
                <a:cubicBezTo>
                  <a:pt x="4520566" y="-7169"/>
                  <a:pt x="4638510" y="36720"/>
                  <a:pt x="4904602" y="0"/>
                </a:cubicBezTo>
                <a:cubicBezTo>
                  <a:pt x="4952455" y="209070"/>
                  <a:pt x="4900124" y="363359"/>
                  <a:pt x="4904602" y="477054"/>
                </a:cubicBezTo>
                <a:cubicBezTo>
                  <a:pt x="4909080" y="590749"/>
                  <a:pt x="4874312" y="748394"/>
                  <a:pt x="4904602" y="954107"/>
                </a:cubicBezTo>
                <a:cubicBezTo>
                  <a:pt x="4643889" y="976797"/>
                  <a:pt x="4488660" y="907071"/>
                  <a:pt x="4310600" y="954107"/>
                </a:cubicBezTo>
                <a:cubicBezTo>
                  <a:pt x="4132540" y="1001143"/>
                  <a:pt x="3907641" y="953693"/>
                  <a:pt x="3667552" y="954107"/>
                </a:cubicBezTo>
                <a:cubicBezTo>
                  <a:pt x="3427463" y="954521"/>
                  <a:pt x="3328302" y="915439"/>
                  <a:pt x="3024505" y="954107"/>
                </a:cubicBezTo>
                <a:cubicBezTo>
                  <a:pt x="2720708" y="992775"/>
                  <a:pt x="2759466" y="948694"/>
                  <a:pt x="2577641" y="954107"/>
                </a:cubicBezTo>
                <a:cubicBezTo>
                  <a:pt x="2395816" y="959520"/>
                  <a:pt x="2265527" y="939617"/>
                  <a:pt x="2032685" y="954107"/>
                </a:cubicBezTo>
                <a:cubicBezTo>
                  <a:pt x="1799843" y="968597"/>
                  <a:pt x="1692698" y="893829"/>
                  <a:pt x="1389637" y="954107"/>
                </a:cubicBezTo>
                <a:cubicBezTo>
                  <a:pt x="1086576" y="1014385"/>
                  <a:pt x="1019483" y="937993"/>
                  <a:pt x="844681" y="954107"/>
                </a:cubicBezTo>
                <a:cubicBezTo>
                  <a:pt x="669879" y="970221"/>
                  <a:pt x="305587" y="921460"/>
                  <a:pt x="0" y="954107"/>
                </a:cubicBezTo>
                <a:cubicBezTo>
                  <a:pt x="-1310" y="801830"/>
                  <a:pt x="3440" y="598040"/>
                  <a:pt x="0" y="496136"/>
                </a:cubicBezTo>
                <a:cubicBezTo>
                  <a:pt x="-3440" y="394232"/>
                  <a:pt x="53190" y="173598"/>
                  <a:pt x="0" y="0"/>
                </a:cubicBezTo>
                <a:close/>
              </a:path>
            </a:pathLst>
          </a:custGeom>
          <a:noFill/>
          <a:ln w="22225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/>
              <a:t>Kanava</a:t>
            </a:r>
            <a:r>
              <a:rPr lang="en-US" sz="2800" b="1" dirty="0"/>
              <a:t> stickers: FREE!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Book: €25 (sorry, cash only)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303603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EC415A-1753-49AB-AFDB-461D3814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XProc fundamentals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267C7A55-D10E-4B31-8EA1-A2862C5A74A4}"/>
              </a:ext>
            </a:extLst>
          </p:cNvPr>
          <p:cNvSpPr/>
          <p:nvPr/>
        </p:nvSpPr>
        <p:spPr>
          <a:xfrm>
            <a:off x="4443307" y="4016587"/>
            <a:ext cx="6570133" cy="1463040"/>
          </a:xfrm>
          <a:prstGeom prst="wedgeEllipseCallout">
            <a:avLst>
              <a:gd name="adj1" fmla="val 58136"/>
              <a:gd name="adj2" fmla="val 1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You need to understand this!</a:t>
            </a:r>
            <a:endParaRPr lang="en-NL" sz="28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4F4E14-D642-436F-BCD7-8C86DCC1E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62" y="1901681"/>
            <a:ext cx="2857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102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C6CD82-D952-433F-AEE5-6CE27B3AC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54" y="1773478"/>
            <a:ext cx="8095243" cy="356114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F46E14B-CD14-450C-A38D-FCC280DF5F23}"/>
              </a:ext>
            </a:extLst>
          </p:cNvPr>
          <p:cNvSpPr txBox="1"/>
          <p:nvPr/>
        </p:nvSpPr>
        <p:spPr>
          <a:xfrm>
            <a:off x="5161368" y="761688"/>
            <a:ext cx="7143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Document(s)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Process the data flowing through using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Produce output(s)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53DF9EDA-9C82-44FF-9505-8E5C36E8D839}"/>
              </a:ext>
            </a:extLst>
          </p:cNvPr>
          <p:cNvSpPr/>
          <p:nvPr/>
        </p:nvSpPr>
        <p:spPr>
          <a:xfrm>
            <a:off x="8589461" y="4702010"/>
            <a:ext cx="3149600" cy="1463040"/>
          </a:xfrm>
          <a:prstGeom prst="wedgeEllipseCallout">
            <a:avLst>
              <a:gd name="adj1" fmla="val 44650"/>
              <a:gd name="adj2" fmla="val 806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Documents can be of any type, not just XML!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198010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F01D3E-9B58-4C53-836D-EEC985D2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41" y="98907"/>
            <a:ext cx="10515600" cy="1325563"/>
          </a:xfrm>
        </p:spPr>
        <p:txBody>
          <a:bodyPr/>
          <a:lstStyle/>
          <a:p>
            <a:r>
              <a:rPr lang="en-US" dirty="0"/>
              <a:t>Pipelines, steps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C0A5AF0D-FD98-4C39-8A22-3CF32A2ABE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5" y="1882588"/>
            <a:ext cx="11297689" cy="3729318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B9362F13-7288-415F-8738-93EE24B2EC83}"/>
              </a:ext>
            </a:extLst>
          </p:cNvPr>
          <p:cNvSpPr/>
          <p:nvPr/>
        </p:nvSpPr>
        <p:spPr>
          <a:xfrm>
            <a:off x="626301" y="5110619"/>
            <a:ext cx="4803731" cy="1283917"/>
          </a:xfrm>
          <a:prstGeom prst="wedgeEllipseCallout">
            <a:avLst>
              <a:gd name="adj1" fmla="val 178149"/>
              <a:gd name="adj2" fmla="val 662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 XProc, a pipeline and a step are essentially the same. The terms can be used interchangeably!</a:t>
            </a:r>
            <a:endParaRPr lang="en-NL" b="1" dirty="0"/>
          </a:p>
        </p:txBody>
      </p:sp>
    </p:spTree>
    <p:extLst>
      <p:ext uri="{BB962C8B-B14F-4D97-AF65-F5344CB8AC3E}">
        <p14:creationId xmlns:p14="http://schemas.microsoft.com/office/powerpoint/2010/main" val="468116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8285296-C3D5-4994-9C0D-97EE250F3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613" y="833764"/>
            <a:ext cx="2293972" cy="274202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1448831-6ADD-4AB6-8BD5-B943A105415B}"/>
              </a:ext>
            </a:extLst>
          </p:cNvPr>
          <p:cNvSpPr/>
          <p:nvPr/>
        </p:nvSpPr>
        <p:spPr>
          <a:xfrm>
            <a:off x="3831874" y="2599666"/>
            <a:ext cx="2090441" cy="200869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i="1" dirty="0">
                <a:solidFill>
                  <a:schemeClr val="tx1"/>
                </a:solidFill>
              </a:rPr>
              <a:t>options:</a:t>
            </a:r>
            <a:endParaRPr lang="en-NL" sz="1400" b="1" i="1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9DC008-762F-4B21-B135-768916E1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34" y="101139"/>
            <a:ext cx="6838315" cy="7062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Steps/pipelines, ports, options</a:t>
            </a:r>
          </a:p>
        </p:txBody>
      </p:sp>
      <p:sp>
        <p:nvSpPr>
          <p:cNvPr id="4" name="Rechthoek: afgeronde hoeken 3">
            <a:extLst>
              <a:ext uri="{FF2B5EF4-FFF2-40B4-BE49-F238E27FC236}">
                <a16:creationId xmlns:a16="http://schemas.microsoft.com/office/drawing/2014/main" id="{1F3420FE-98A4-44D7-8566-ED3B2A1C01FC}"/>
              </a:ext>
            </a:extLst>
          </p:cNvPr>
          <p:cNvSpPr/>
          <p:nvPr/>
        </p:nvSpPr>
        <p:spPr>
          <a:xfrm>
            <a:off x="1666816" y="3063975"/>
            <a:ext cx="1913389" cy="10800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p:add-attribute</a:t>
            </a:r>
          </a:p>
        </p:txBody>
      </p:sp>
      <p:sp>
        <p:nvSpPr>
          <p:cNvPr id="9" name="Pijl: links 8">
            <a:extLst>
              <a:ext uri="{FF2B5EF4-FFF2-40B4-BE49-F238E27FC236}">
                <a16:creationId xmlns:a16="http://schemas.microsoft.com/office/drawing/2014/main" id="{498E1D22-727A-4B30-A05F-F3A43BE8AC63}"/>
              </a:ext>
            </a:extLst>
          </p:cNvPr>
          <p:cNvSpPr/>
          <p:nvPr/>
        </p:nvSpPr>
        <p:spPr>
          <a:xfrm>
            <a:off x="3521482" y="3265311"/>
            <a:ext cx="620785" cy="176169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jl: rechts 2">
            <a:extLst>
              <a:ext uri="{FF2B5EF4-FFF2-40B4-BE49-F238E27FC236}">
                <a16:creationId xmlns:a16="http://schemas.microsoft.com/office/drawing/2014/main" id="{1D3C9148-062A-4017-898F-093C3141194F}"/>
              </a:ext>
            </a:extLst>
          </p:cNvPr>
          <p:cNvSpPr/>
          <p:nvPr/>
        </p:nvSpPr>
        <p:spPr>
          <a:xfrm rot="5400000">
            <a:off x="1431507" y="2244934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</p:txBody>
      </p:sp>
      <p:sp>
        <p:nvSpPr>
          <p:cNvPr id="26" name="Pijl: rechts 25">
            <a:extLst>
              <a:ext uri="{FF2B5EF4-FFF2-40B4-BE49-F238E27FC236}">
                <a16:creationId xmlns:a16="http://schemas.microsoft.com/office/drawing/2014/main" id="{D3A01ED6-EC7B-4F8E-8384-946306D7BA7A}"/>
              </a:ext>
            </a:extLst>
          </p:cNvPr>
          <p:cNvSpPr/>
          <p:nvPr/>
        </p:nvSpPr>
        <p:spPr>
          <a:xfrm rot="5400000">
            <a:off x="1431506" y="4492729"/>
            <a:ext cx="1407385" cy="51592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6B751D12-D1AD-43B2-9795-36E40C77F828}"/>
              </a:ext>
            </a:extLst>
          </p:cNvPr>
          <p:cNvSpPr txBox="1"/>
          <p:nvPr/>
        </p:nvSpPr>
        <p:spPr>
          <a:xfrm>
            <a:off x="4142267" y="3160413"/>
            <a:ext cx="1451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match</a:t>
            </a:r>
          </a:p>
          <a:p>
            <a:r>
              <a:rPr lang="en-US" sz="1600" dirty="0"/>
              <a:t>attribute-name</a:t>
            </a:r>
          </a:p>
          <a:p>
            <a:r>
              <a:rPr lang="en-US" sz="1600" dirty="0"/>
              <a:t>attribute-value</a:t>
            </a:r>
          </a:p>
        </p:txBody>
      </p:sp>
      <p:sp>
        <p:nvSpPr>
          <p:cNvPr id="18" name="Rechthoek: ezelsoor 17">
            <a:extLst>
              <a:ext uri="{FF2B5EF4-FFF2-40B4-BE49-F238E27FC236}">
                <a16:creationId xmlns:a16="http://schemas.microsoft.com/office/drawing/2014/main" id="{9963F979-68F8-40A4-AE32-5A991CE3EEBB}"/>
              </a:ext>
            </a:extLst>
          </p:cNvPr>
          <p:cNvSpPr/>
          <p:nvPr/>
        </p:nvSpPr>
        <p:spPr>
          <a:xfrm>
            <a:off x="589881" y="1376148"/>
            <a:ext cx="1076936" cy="82862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21" name="Boog 20">
            <a:extLst>
              <a:ext uri="{FF2B5EF4-FFF2-40B4-BE49-F238E27FC236}">
                <a16:creationId xmlns:a16="http://schemas.microsoft.com/office/drawing/2014/main" id="{56F75DB6-9F84-4775-A3C9-A2E1096D07E5}"/>
              </a:ext>
            </a:extLst>
          </p:cNvPr>
          <p:cNvSpPr/>
          <p:nvPr/>
        </p:nvSpPr>
        <p:spPr>
          <a:xfrm>
            <a:off x="1298400" y="1281444"/>
            <a:ext cx="822121" cy="794722"/>
          </a:xfrm>
          <a:prstGeom prst="arc">
            <a:avLst>
              <a:gd name="adj1" fmla="val 14279023"/>
              <a:gd name="adj2" fmla="val 0"/>
            </a:avLst>
          </a:prstGeom>
          <a:ln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hoek: ezelsoor 34">
            <a:extLst>
              <a:ext uri="{FF2B5EF4-FFF2-40B4-BE49-F238E27FC236}">
                <a16:creationId xmlns:a16="http://schemas.microsoft.com/office/drawing/2014/main" id="{DA9A4229-2F2A-4C28-B49A-B778F3C41566}"/>
              </a:ext>
            </a:extLst>
          </p:cNvPr>
          <p:cNvSpPr/>
          <p:nvPr/>
        </p:nvSpPr>
        <p:spPr>
          <a:xfrm>
            <a:off x="533313" y="5404044"/>
            <a:ext cx="1147481" cy="873129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Transformed document</a:t>
            </a:r>
          </a:p>
        </p:txBody>
      </p:sp>
      <p:sp>
        <p:nvSpPr>
          <p:cNvPr id="38" name="Boog 37">
            <a:extLst>
              <a:ext uri="{FF2B5EF4-FFF2-40B4-BE49-F238E27FC236}">
                <a16:creationId xmlns:a16="http://schemas.microsoft.com/office/drawing/2014/main" id="{EE3B4183-E368-4B85-B8C7-FB5BF5C27AA4}"/>
              </a:ext>
            </a:extLst>
          </p:cNvPr>
          <p:cNvSpPr/>
          <p:nvPr/>
        </p:nvSpPr>
        <p:spPr>
          <a:xfrm flipV="1">
            <a:off x="1402557" y="5104565"/>
            <a:ext cx="725569" cy="828625"/>
          </a:xfrm>
          <a:prstGeom prst="arc">
            <a:avLst/>
          </a:prstGeom>
          <a:ln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43BF0DC0-5E48-40CF-B9AC-24DA6EE08E9E}"/>
              </a:ext>
            </a:extLst>
          </p:cNvPr>
          <p:cNvSpPr/>
          <p:nvPr/>
        </p:nvSpPr>
        <p:spPr>
          <a:xfrm>
            <a:off x="3671560" y="4890564"/>
            <a:ext cx="8235959" cy="1205435"/>
          </a:xfrm>
          <a:prstGeom prst="wedgeEllipseCallout">
            <a:avLst>
              <a:gd name="adj1" fmla="val 44601"/>
              <a:gd name="adj2" fmla="val 91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Have a look ate the step specification: http://spec.xproc.org/master/head/steps/#c.add-attribute</a:t>
            </a:r>
            <a:endParaRPr lang="en-NL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31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3" grpId="0" animBg="1"/>
      <p:bldP spid="26" grpId="0" animBg="1"/>
      <p:bldP spid="16" grpId="0"/>
      <p:bldP spid="18" grpId="0" animBg="1"/>
      <p:bldP spid="21" grpId="0" animBg="1"/>
      <p:bldP spid="35" grpId="0" animBg="1"/>
      <p:bldP spid="38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4635</Words>
  <Application>Microsoft Office PowerPoint</Application>
  <PresentationFormat>Widescreen</PresentationFormat>
  <Paragraphs>666</Paragraphs>
  <Slides>57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Calibri Light</vt:lpstr>
      <vt:lpstr>Courier New</vt:lpstr>
      <vt:lpstr>Kantoorthema</vt:lpstr>
      <vt:lpstr>Introduction to XProc 3.0</vt:lpstr>
      <vt:lpstr>XProc?</vt:lpstr>
      <vt:lpstr>Who Am I?</vt:lpstr>
      <vt:lpstr>Why should I bother?</vt:lpstr>
      <vt:lpstr>Hands-on: Installation and pre-flight check</vt:lpstr>
      <vt:lpstr>XProc fundamentals</vt:lpstr>
      <vt:lpstr>Pipelines, steps</vt:lpstr>
      <vt:lpstr>Pipelines, steps</vt:lpstr>
      <vt:lpstr>Steps/pipelines, ports, options</vt:lpstr>
      <vt:lpstr>The step libraries</vt:lpstr>
      <vt:lpstr>Step/pipeline that adds an attribute to the root</vt:lpstr>
      <vt:lpstr>Hands-on: Try it out</vt:lpstr>
      <vt:lpstr>Primary ports</vt:lpstr>
      <vt:lpstr>Primary ports, implicit connections </vt:lpstr>
      <vt:lpstr>Primary ports, implicit connections</vt:lpstr>
      <vt:lpstr>Hands-on: Add a second attribute</vt:lpstr>
      <vt:lpstr>Solution: Add a second attribute</vt:lpstr>
      <vt:lpstr>Ports and implicit connections</vt:lpstr>
      <vt:lpstr>Connect a port to an inline document</vt:lpstr>
      <vt:lpstr>The p:insert step</vt:lpstr>
      <vt:lpstr>Hands-on: Add an additional child element using an inline document with p:insert</vt:lpstr>
      <vt:lpstr>Insert inline document - solution</vt:lpstr>
      <vt:lpstr>Connect a port to an external document</vt:lpstr>
      <vt:lpstr>Insert external document - solution</vt:lpstr>
      <vt:lpstr>Add another port to our step and connect p:insert to it</vt:lpstr>
      <vt:lpstr>Add an additional input port to our step</vt:lpstr>
      <vt:lpstr>Connect a port to another port in the same pipeline</vt:lpstr>
      <vt:lpstr>Hands-on: Add an external document with p:insert</vt:lpstr>
      <vt:lpstr>Insert external document - solution</vt:lpstr>
      <vt:lpstr>Hands-on extra: Add the result in itself…</vt:lpstr>
      <vt:lpstr>Insert external document - solution</vt:lpstr>
      <vt:lpstr>Ports and implicit connections</vt:lpstr>
      <vt:lpstr>Options and variables</vt:lpstr>
      <vt:lpstr>Your own options</vt:lpstr>
      <vt:lpstr>Hands-on: Add options</vt:lpstr>
      <vt:lpstr>Add an option - solution</vt:lpstr>
      <vt:lpstr>Variables</vt:lpstr>
      <vt:lpstr>Variables values from the documents flowing through</vt:lpstr>
      <vt:lpstr>Hands-on: Use a variable</vt:lpstr>
      <vt:lpstr>Use a variable - solution</vt:lpstr>
      <vt:lpstr>How to set an option?</vt:lpstr>
      <vt:lpstr>Using &lt;p:with-option&gt;</vt:lpstr>
      <vt:lpstr>Hands-on: Use p:with-option</vt:lpstr>
      <vt:lpstr>Use p:with-option - solution</vt:lpstr>
      <vt:lpstr>When to use what for setting options?</vt:lpstr>
      <vt:lpstr>Options and variables</vt:lpstr>
      <vt:lpstr>Compound steps</vt:lpstr>
      <vt:lpstr>The core (or compound) steps</vt:lpstr>
      <vt:lpstr>Use p:for-each to split a document - Input</vt:lpstr>
      <vt:lpstr>Use p:for-each to split a document – Basic pipeline</vt:lpstr>
      <vt:lpstr>Hands-on: Use p:for-each to split a document - 1</vt:lpstr>
      <vt:lpstr>Use p:for-each to split a document 1 – Solution</vt:lpstr>
      <vt:lpstr>The p:wrap-sequence step</vt:lpstr>
      <vt:lpstr>Hands-on: Use p:for-each to split a document 2</vt:lpstr>
      <vt:lpstr>Use p:for-each to split a document 2 – Solution</vt:lpstr>
      <vt:lpstr>Wrap up</vt:lpstr>
      <vt:lpstr>Goodbye and thank the fish!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Erik Siegel</dc:creator>
  <cp:lastModifiedBy>Erik Siegel</cp:lastModifiedBy>
  <cp:revision>175</cp:revision>
  <dcterms:created xsi:type="dcterms:W3CDTF">2018-12-04T10:13:22Z</dcterms:created>
  <dcterms:modified xsi:type="dcterms:W3CDTF">2021-10-04T13:04:15Z</dcterms:modified>
</cp:coreProperties>
</file>