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92" r:id="rId3"/>
    <p:sldId id="406" r:id="rId4"/>
    <p:sldId id="290" r:id="rId5"/>
    <p:sldId id="375" r:id="rId6"/>
    <p:sldId id="294" r:id="rId7"/>
    <p:sldId id="376" r:id="rId8"/>
    <p:sldId id="260" r:id="rId9"/>
    <p:sldId id="377" r:id="rId10"/>
    <p:sldId id="378" r:id="rId11"/>
    <p:sldId id="379" r:id="rId12"/>
    <p:sldId id="334" r:id="rId13"/>
    <p:sldId id="380" r:id="rId14"/>
    <p:sldId id="392" r:id="rId15"/>
    <p:sldId id="388" r:id="rId16"/>
    <p:sldId id="394" r:id="rId17"/>
    <p:sldId id="382" r:id="rId18"/>
    <p:sldId id="395" r:id="rId19"/>
    <p:sldId id="384" r:id="rId20"/>
    <p:sldId id="396" r:id="rId21"/>
    <p:sldId id="386" r:id="rId22"/>
    <p:sldId id="397" r:id="rId23"/>
    <p:sldId id="398" r:id="rId24"/>
    <p:sldId id="400" r:id="rId25"/>
    <p:sldId id="401" r:id="rId26"/>
    <p:sldId id="402" r:id="rId27"/>
    <p:sldId id="403" r:id="rId28"/>
    <p:sldId id="404" r:id="rId29"/>
    <p:sldId id="405" r:id="rId30"/>
    <p:sldId id="407" r:id="rId31"/>
    <p:sldId id="408" r:id="rId32"/>
    <p:sldId id="409" r:id="rId33"/>
    <p:sldId id="410" r:id="rId34"/>
    <p:sldId id="411" r:id="rId35"/>
    <p:sldId id="389" r:id="rId36"/>
    <p:sldId id="269" r:id="rId37"/>
    <p:sldId id="270" r:id="rId38"/>
    <p:sldId id="272" r:id="rId39"/>
    <p:sldId id="274" r:id="rId40"/>
    <p:sldId id="275" r:id="rId41"/>
    <p:sldId id="276" r:id="rId42"/>
    <p:sldId id="278" r:id="rId43"/>
    <p:sldId id="279" r:id="rId44"/>
    <p:sldId id="399" r:id="rId45"/>
    <p:sldId id="277" r:id="rId46"/>
    <p:sldId id="356" r:id="rId47"/>
    <p:sldId id="273" r:id="rId48"/>
    <p:sldId id="28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406"/>
            <p14:sldId id="290"/>
            <p14:sldId id="375"/>
            <p14:sldId id="294"/>
            <p14:sldId id="376"/>
          </p14:sldIdLst>
        </p14:section>
        <p14:section name="Fundamentals" id="{82DB330A-5097-433E-B2CD-B4512A08BDF3}">
          <p14:sldIdLst>
            <p14:sldId id="260"/>
            <p14:sldId id="377"/>
            <p14:sldId id="378"/>
            <p14:sldId id="379"/>
            <p14:sldId id="334"/>
            <p14:sldId id="380"/>
            <p14:sldId id="392"/>
            <p14:sldId id="388"/>
            <p14:sldId id="394"/>
          </p14:sldIdLst>
        </p14:section>
        <p14:section name="Message enhancement: value-of" id="{90DF3072-C204-4054-B335-C127D9958FC0}">
          <p14:sldIdLst>
            <p14:sldId id="382"/>
            <p14:sldId id="395"/>
          </p14:sldIdLst>
        </p14:section>
        <p14:section name="Variables" id="{A365FFDB-3783-4755-A102-6023E69AA7FE}">
          <p14:sldIdLst>
            <p14:sldId id="384"/>
            <p14:sldId id="396"/>
          </p14:sldIdLst>
        </p14:section>
        <p14:section name="Namespaces" id="{F7E743D7-23E2-4B7C-95A9-21205C0DA71C}">
          <p14:sldIdLst>
            <p14:sldId id="386"/>
            <p14:sldId id="397"/>
            <p14:sldId id="398"/>
          </p14:sldIdLst>
        </p14:section>
        <p14:section name="Abstract patterns" id="{464F91F7-A206-411C-9981-FB9F6A3BBDAE}">
          <p14:sldIdLst>
            <p14:sldId id="400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</p14:sldIdLst>
        </p14:section>
        <p14:section name="QLB" id="{649F9382-6975-40E2-ABF7-F3BD28E8FFB6}">
          <p14:sldIdLst>
            <p14:sldId id="389"/>
            <p14:sldId id="269"/>
            <p14:sldId id="270"/>
            <p14:sldId id="272"/>
            <p14:sldId id="274"/>
            <p14:sldId id="275"/>
            <p14:sldId id="276"/>
            <p14:sldId id="278"/>
            <p14:sldId id="279"/>
            <p14:sldId id="399"/>
            <p14:sldId id="277"/>
          </p14:sldIdLst>
        </p14:section>
        <p14:section name="Finish" id="{193BEA4A-F351-419B-B2C0-399BC03DC4F8}">
          <p14:sldIdLst>
            <p14:sldId id="356"/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 autoAdjust="0"/>
    <p:restoredTop sz="96606" autoAdjust="0"/>
  </p:normalViewPr>
  <p:slideViewPr>
    <p:cSldViewPr snapToGrid="0">
      <p:cViewPr varScale="1">
        <p:scale>
          <a:sx n="85" d="100"/>
          <a:sy n="85" d="100"/>
        </p:scale>
        <p:origin x="106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06/11/2022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06/11/2022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540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75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0139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outdated: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exslt</a:t>
            </a:r>
            <a:r>
              <a:rPr lang="en-US" dirty="0"/>
              <a:t>: Allow </a:t>
            </a:r>
            <a:r>
              <a:rPr lang="en-US" dirty="0" err="1"/>
              <a:t>exslt</a:t>
            </a:r>
            <a:r>
              <a:rPr lang="en-US" dirty="0"/>
              <a:t> extension function from exslt.org (last updated: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stx</a:t>
            </a:r>
            <a:r>
              <a:rPr lang="en-US" dirty="0"/>
              <a:t> (Streaming Transformations for XML) an XML based language for transforming XML documents without building a tree in memory (last update: 2007)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Contrary to what you might expect: not case-sensitive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07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3199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1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25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82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13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024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5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https://da2022.xatapult.com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9049E28-C13B-EFE9-B905-3A06BCB264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950" y="6122847"/>
            <a:ext cx="305146" cy="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.xatapul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k@xatapult.n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linkedin.com/in/esiegel/" TargetMode="External"/><Relationship Id="rId4" Type="http://schemas.openxmlformats.org/officeDocument/2006/relationships/hyperlink" Target="http://www.xatapult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2022.xatapul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xatapult/da-2022-schematr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clc.org/dsdl/schematr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mlpress.net/publications/schematron/" TargetMode="External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2-schematr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6" y="285986"/>
            <a:ext cx="6407728" cy="1016145"/>
          </a:xfrm>
        </p:spPr>
        <p:txBody>
          <a:bodyPr/>
          <a:lstStyle/>
          <a:p>
            <a:r>
              <a:rPr lang="en-US" b="1" dirty="0"/>
              <a:t>Schematron Tutorial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93436"/>
              <a:gd name="adj2" fmla="val 43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7 and 8, 2022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76227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https://da2022.xatapult.com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83F3E63-834F-7CE8-CA37-D21D3642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31702"/>
            <a:ext cx="3095244" cy="6306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1DE14-072A-1687-6A8A-8000234851DA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B1F-53DD-3D4D-C19B-BA8419EE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" y="-96789"/>
            <a:ext cx="10515600" cy="1325563"/>
          </a:xfrm>
        </p:spPr>
        <p:txBody>
          <a:bodyPr/>
          <a:lstStyle/>
          <a:p>
            <a:r>
              <a:rPr lang="en-US" b="1" dirty="0"/>
              <a:t>Patterns and rules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477D-845C-356D-D290-87BF2449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46" y="1228774"/>
            <a:ext cx="10515600" cy="2349084"/>
          </a:xfrm>
        </p:spPr>
        <p:txBody>
          <a:bodyPr>
            <a:normAutofit/>
          </a:bodyPr>
          <a:lstStyle/>
          <a:p>
            <a:r>
              <a:rPr lang="en-US" dirty="0"/>
              <a:t>A Schematron schema consists of one or more </a:t>
            </a:r>
            <a:r>
              <a:rPr lang="en-US" i="1" dirty="0"/>
              <a:t>patterns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pPr lvl="1"/>
            <a:r>
              <a:rPr lang="en-US" dirty="0"/>
              <a:t>Every pattern is applied to every node in the document being validated</a:t>
            </a:r>
          </a:p>
          <a:p>
            <a:r>
              <a:rPr lang="en-US" dirty="0"/>
              <a:t>A </a:t>
            </a:r>
            <a:r>
              <a:rPr lang="en-US" i="1" dirty="0"/>
              <a:t>pattern</a:t>
            </a:r>
            <a:r>
              <a:rPr lang="en-US" dirty="0"/>
              <a:t> consists of zero or more </a:t>
            </a:r>
            <a:r>
              <a:rPr lang="en-US" i="1" dirty="0"/>
              <a:t>rules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 context="…"&gt;</a:t>
            </a:r>
          </a:p>
          <a:p>
            <a:pPr lvl="1"/>
            <a:r>
              <a:rPr lang="en-US" dirty="0"/>
              <a:t>A rule has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/>
              <a:t> attribute, containing an XSLT match pattern</a:t>
            </a:r>
          </a:p>
          <a:p>
            <a:pPr lvl="1"/>
            <a:r>
              <a:rPr lang="en-US" dirty="0"/>
              <a:t>Only the first rule that matches in a pattern fires</a:t>
            </a:r>
          </a:p>
          <a:p>
            <a:pPr marL="457200" lvl="1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A3FC-95AB-0C51-AFF3-CE6502FF71AC}"/>
              </a:ext>
            </a:extLst>
          </p:cNvPr>
          <p:cNvSpPr txBox="1"/>
          <p:nvPr/>
        </p:nvSpPr>
        <p:spPr>
          <a:xfrm>
            <a:off x="291339" y="3577858"/>
            <a:ext cx="10110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[@material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']"&gt;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716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B792-3B71-7992-1FD1-80E4B7E4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lang="en-US" b="1" dirty="0"/>
              <a:t>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D8FB-B9C3-3EF8-9714-3E203C92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59"/>
            <a:ext cx="10515600" cy="2232398"/>
          </a:xfrm>
        </p:spPr>
        <p:txBody>
          <a:bodyPr>
            <a:normAutofit fontScale="92500"/>
          </a:bodyPr>
          <a:lstStyle/>
          <a:p>
            <a:r>
              <a:rPr lang="en-US" dirty="0"/>
              <a:t>When a rule fires, the node fired upon becomes the context item</a:t>
            </a:r>
          </a:p>
          <a:p>
            <a:r>
              <a:rPr lang="en-US" dirty="0"/>
              <a:t>A rule consists of zero or more </a:t>
            </a:r>
          </a:p>
          <a:p>
            <a:pPr lvl="1"/>
            <a:r>
              <a:rPr lang="en-US" dirty="0"/>
              <a:t>asserts: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test="…"&gt; </a:t>
            </a:r>
            <a:r>
              <a:rPr lang="en-US" dirty="0"/>
              <a:t>- Activated when the test expression is false</a:t>
            </a:r>
          </a:p>
          <a:p>
            <a:pPr lvl="1"/>
            <a:r>
              <a:rPr lang="en-US" dirty="0"/>
              <a:t>reports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&lt;report test="…"&gt; </a:t>
            </a:r>
            <a:r>
              <a:rPr lang="en-US" dirty="0"/>
              <a:t>- Activated when the test expression is true</a:t>
            </a:r>
          </a:p>
          <a:p>
            <a:r>
              <a:rPr lang="en-US" dirty="0"/>
              <a:t>The contents of the element is issued as validation message</a:t>
            </a: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1172D-6E94-F730-A862-FB83D6008C3B}"/>
              </a:ext>
            </a:extLst>
          </p:cNvPr>
          <p:cNvSpPr txBox="1"/>
          <p:nvPr/>
        </p:nvSpPr>
        <p:spPr>
          <a:xfrm>
            <a:off x="443286" y="3891013"/>
            <a:ext cx="10524035" cy="2215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code="T12345" </a:t>
            </a:r>
            <a:r>
              <a:rPr lang="de-DE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="75.25"/&gt;</a:t>
            </a:r>
            <a:endParaRPr lang="de-DE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starts-with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(@code, 'T')"&gt;Codes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T&lt;/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100"&gt;High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1D869077-75A2-B896-64C1-D3F24E48A3C7}"/>
              </a:ext>
            </a:extLst>
          </p:cNvPr>
          <p:cNvSpPr/>
          <p:nvPr/>
        </p:nvSpPr>
        <p:spPr>
          <a:xfrm>
            <a:off x="8075222" y="4088771"/>
            <a:ext cx="731520" cy="1046830"/>
          </a:xfrm>
          <a:prstGeom prst="curvedLeftArrow">
            <a:avLst>
              <a:gd name="adj1" fmla="val 25000"/>
              <a:gd name="adj2" fmla="val 482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Fill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8F2-51DD-41D5-B697-3686EC0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0"/>
            <a:ext cx="10515600" cy="1325563"/>
          </a:xfrm>
        </p:spPr>
        <p:txBody>
          <a:bodyPr/>
          <a:lstStyle/>
          <a:p>
            <a:r>
              <a:rPr lang="en-US" b="1" dirty="0"/>
              <a:t>Rule processing revisited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3C0-2B52-2A74-F6FD-88515AF8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77" y="1087954"/>
            <a:ext cx="10515600" cy="1901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we have an XML document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&lt;book&gt; </a:t>
            </a:r>
            <a:r>
              <a:rPr lang="en-US" dirty="0"/>
              <a:t>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&lt;magazine&gt; </a:t>
            </a:r>
            <a:r>
              <a:rPr lang="en-US" dirty="0"/>
              <a:t>elements, underneath some root element</a:t>
            </a:r>
          </a:p>
          <a:p>
            <a:r>
              <a:rPr lang="en-US" dirty="0"/>
              <a:t>We have specific rules for books and magazines, but also rules that apply to </a:t>
            </a:r>
            <a:r>
              <a:rPr lang="en-US" i="1" dirty="0"/>
              <a:t>all</a:t>
            </a:r>
            <a:r>
              <a:rPr lang="en-US" dirty="0"/>
              <a:t> elements</a:t>
            </a:r>
          </a:p>
          <a:p>
            <a:r>
              <a:rPr lang="en-US" dirty="0"/>
              <a:t>Will this work?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A6F04-CA26-0A3C-553D-08B58A27170E}"/>
              </a:ext>
            </a:extLst>
          </p:cNvPr>
          <p:cNvSpPr txBox="1"/>
          <p:nvPr/>
        </p:nvSpPr>
        <p:spPr>
          <a:xfrm>
            <a:off x="1393145" y="2989141"/>
            <a:ext cx="734725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context="/*/book"&gt;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book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context="/*/magazine"&gt;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magazine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context="/*/*"&gt;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all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Question Marks - The Origins... - Creativelix.com ⦿ Expressing Concerns">
            <a:extLst>
              <a:ext uri="{FF2B5EF4-FFF2-40B4-BE49-F238E27FC236}">
                <a16:creationId xmlns:a16="http://schemas.microsoft.com/office/drawing/2014/main" id="{3D52F54E-52ED-C832-4D0F-6DB1AC5F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848">
            <a:off x="8544778" y="3501517"/>
            <a:ext cx="3011551" cy="19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rule processing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exercise-02-02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Improve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733-A9A9-EB68-6805-3EDCC0A9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6" y="0"/>
            <a:ext cx="10681355" cy="1325563"/>
          </a:xfrm>
        </p:spPr>
        <p:txBody>
          <a:bodyPr/>
          <a:lstStyle/>
          <a:p>
            <a:r>
              <a:rPr lang="en-US" b="1" dirty="0"/>
              <a:t>What's the result of a Schematron validation?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FF8-F8CE-7C5B-359F-2FB387E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" y="1956183"/>
            <a:ext cx="10515600" cy="3341030"/>
          </a:xfrm>
        </p:spPr>
        <p:txBody>
          <a:bodyPr/>
          <a:lstStyle/>
          <a:p>
            <a:r>
              <a:rPr lang="en-US" dirty="0"/>
              <a:t>Schematron has an XML reporting language called SVRL: </a:t>
            </a:r>
            <a:br>
              <a:rPr lang="en-US" dirty="0"/>
            </a:br>
            <a:r>
              <a:rPr lang="en-US" i="1" dirty="0"/>
              <a:t>Schematron Validation Reporting Language</a:t>
            </a:r>
          </a:p>
          <a:p>
            <a:r>
              <a:rPr lang="en-US" dirty="0"/>
              <a:t>In an IDE like oXygen, you don't see it</a:t>
            </a:r>
          </a:p>
          <a:p>
            <a:r>
              <a:rPr lang="en-US" dirty="0"/>
              <a:t>Using the command line, you will</a:t>
            </a:r>
          </a:p>
          <a:p>
            <a:r>
              <a:rPr lang="en-US" dirty="0"/>
              <a:t>Useful in toolchains and automated processing</a:t>
            </a:r>
          </a:p>
          <a:p>
            <a:pPr lvl="1"/>
            <a:r>
              <a:rPr lang="en-US" dirty="0"/>
              <a:t>For instance, create a custom report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68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EC6-293D-1209-33EF-B84BD09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-82616"/>
            <a:ext cx="10515600" cy="1325563"/>
          </a:xfrm>
        </p:spPr>
        <p:txBody>
          <a:bodyPr/>
          <a:lstStyle/>
          <a:p>
            <a:r>
              <a:rPr lang="en-US" b="1" dirty="0"/>
              <a:t>SVRL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BADF-2184-A9F2-B5B1-6FEEB05FC077}"/>
              </a:ext>
            </a:extLst>
          </p:cNvPr>
          <p:cNvSpPr txBox="1"/>
          <p:nvPr/>
        </p:nvSpPr>
        <p:spPr>
          <a:xfrm>
            <a:off x="197068" y="1496809"/>
            <a:ext cx="1199493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total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parcel's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-output&gt;</a:t>
            </a:r>
          </a:p>
        </p:txBody>
      </p:sp>
    </p:spTree>
    <p:extLst>
      <p:ext uri="{BB962C8B-B14F-4D97-AF65-F5344CB8AC3E}">
        <p14:creationId xmlns:p14="http://schemas.microsoft.com/office/powerpoint/2010/main" val="258628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641F-2988-A812-B69A-3E16A55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8" y="0"/>
            <a:ext cx="10515600" cy="1325563"/>
          </a:xfrm>
        </p:spPr>
        <p:txBody>
          <a:bodyPr/>
          <a:lstStyle/>
          <a:p>
            <a:r>
              <a:rPr lang="en-US" b="1" dirty="0"/>
              <a:t>More meaningful messages: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872-B6C4-BE38-9D50-2550DAF3C49D}"/>
              </a:ext>
            </a:extLst>
          </p:cNvPr>
          <p:cNvSpPr txBox="1"/>
          <p:nvPr/>
        </p:nvSpPr>
        <p:spPr>
          <a:xfrm>
            <a:off x="612587" y="2750647"/>
            <a:ext cx="1073999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4"&gt;A code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F3C5-9B6A-2BF4-A6CA-2CA59142BF27}"/>
              </a:ext>
            </a:extLst>
          </p:cNvPr>
          <p:cNvSpPr txBox="1"/>
          <p:nvPr/>
        </p:nvSpPr>
        <p:spPr>
          <a:xfrm>
            <a:off x="517730" y="4951329"/>
            <a:ext cx="107399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 code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value-of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="@code"/&gt;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invalid.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0B639E-F968-2492-1A54-6847403D1D8D}"/>
              </a:ext>
            </a:extLst>
          </p:cNvPr>
          <p:cNvSpPr/>
          <p:nvPr/>
        </p:nvSpPr>
        <p:spPr>
          <a:xfrm>
            <a:off x="4685608" y="3747989"/>
            <a:ext cx="832421" cy="1097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1C5DE-BE97-C4DC-CE1E-BE6C1B39EF01}"/>
              </a:ext>
            </a:extLst>
          </p:cNvPr>
          <p:cNvSpPr txBox="1"/>
          <p:nvPr/>
        </p:nvSpPr>
        <p:spPr>
          <a:xfrm>
            <a:off x="425302" y="1325563"/>
            <a:ext cx="1122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select="…"/&gt;</a:t>
            </a:r>
            <a:r>
              <a:rPr lang="en-US" dirty="0"/>
              <a:t> </a:t>
            </a:r>
            <a:r>
              <a:rPr lang="en-US" sz="2400" dirty="0"/>
              <a:t>element allows you to add values from the validated document to your messages 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4439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better messages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exercise-02-03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Solution for the additional changes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solution/solution-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9CD-7C67-2E78-DBF3-C19E393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8" y="-73221"/>
            <a:ext cx="10515600" cy="1325563"/>
          </a:xfrm>
        </p:spPr>
        <p:txBody>
          <a:bodyPr/>
          <a:lstStyle/>
          <a:p>
            <a:r>
              <a:rPr lang="en-US" b="1" dirty="0"/>
              <a:t>Variables: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797-B476-E2CE-EDAB-B4980801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605"/>
            <a:ext cx="10515600" cy="5073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a variable using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 </a:t>
            </a:r>
            <a:r>
              <a:rPr lang="en-US" dirty="0"/>
              <a:t>element: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name="code-value" value="@code"/&gt;</a:t>
            </a:r>
          </a:p>
          <a:p>
            <a:endParaRPr lang="en-US" dirty="0"/>
          </a:p>
          <a:p>
            <a:r>
              <a:rPr lang="en-US" dirty="0"/>
              <a:t>Allowed as children of: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</a:t>
            </a:r>
            <a:r>
              <a:rPr lang="en-US" dirty="0"/>
              <a:t> 	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  <a:r>
              <a:rPr lang="en-US" sz="2400" dirty="0"/>
              <a:t> 	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</a:t>
            </a:r>
            <a:r>
              <a:rPr lang="en-US" sz="2400" dirty="0"/>
              <a:t> 		(context item node matched upon)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Reference it (like in XSLT) with a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prefix: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test="$code-value eq 'IMPORTANT'"&gt;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select="$code-value"/&gt;</a:t>
            </a:r>
          </a:p>
        </p:txBody>
      </p:sp>
    </p:spTree>
    <p:extLst>
      <p:ext uri="{BB962C8B-B14F-4D97-AF65-F5344CB8AC3E}">
        <p14:creationId xmlns:p14="http://schemas.microsoft.com/office/powerpoint/2010/main" val="30865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90BBB5-3D38-8D10-AD66-D9EEC44E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365">
            <a:off x="5662274" y="3592161"/>
            <a:ext cx="1492673" cy="1758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2" y="1314028"/>
            <a:ext cx="8637659" cy="4351338"/>
          </a:xfrm>
        </p:spPr>
        <p:txBody>
          <a:bodyPr>
            <a:norm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Author of "Schematron – A language for validating XML"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erik@xatapult.nl</a:t>
            </a:r>
            <a:br>
              <a:rPr lang="en-US" dirty="0"/>
            </a:br>
            <a:r>
              <a:rPr lang="en-US" dirty="0">
                <a:hlinkClick r:id="rId4"/>
              </a:rPr>
              <a:t>www.xatapult.com</a:t>
            </a:r>
            <a:br>
              <a:rPr lang="en-US" dirty="0"/>
            </a:br>
            <a:r>
              <a:rPr lang="nl-NL" dirty="0">
                <a:hlinkClick r:id="rId5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257" y="778205"/>
            <a:ext cx="3304622" cy="247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variable usage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exercise-02-04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828-E092-D5A3-A411-64F0CAA1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77935"/>
            <a:ext cx="10515600" cy="1325563"/>
          </a:xfrm>
        </p:spPr>
        <p:txBody>
          <a:bodyPr/>
          <a:lstStyle/>
          <a:p>
            <a:r>
              <a:rPr lang="en-US" b="1" dirty="0"/>
              <a:t>Declaring namespaces: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03FB-DCB4-7B5F-AD97-D247D1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23" y="1636438"/>
            <a:ext cx="11559276" cy="4351338"/>
          </a:xfrm>
        </p:spPr>
        <p:txBody>
          <a:bodyPr/>
          <a:lstStyle/>
          <a:p>
            <a:r>
              <a:rPr lang="en-US" dirty="0"/>
              <a:t>Namespaces for expressions </a:t>
            </a:r>
            <a:r>
              <a:rPr lang="en-US" i="1" dirty="0"/>
              <a:t>must</a:t>
            </a:r>
            <a:r>
              <a:rPr lang="en-US" dirty="0"/>
              <a:t> be declared with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 </a:t>
            </a:r>
            <a:r>
              <a:rPr lang="en-US" dirty="0"/>
              <a:t>elements:</a:t>
            </a:r>
            <a:br>
              <a:rPr lang="en-US" dirty="0"/>
            </a:br>
            <a:br>
              <a:rPr lang="en-US" dirty="0"/>
            </a:b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uri="http://www.w3.org/1999/xhtml" prefix="xh"/&gt;</a:t>
            </a:r>
          </a:p>
          <a:p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The "normal" XML way of declaring namespaces will not work for expressions:</a:t>
            </a:r>
            <a:br>
              <a:rPr lang="en-US" dirty="0"/>
            </a:br>
            <a:br>
              <a:rPr lang="en-US" dirty="0"/>
            </a:b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xmlns:xh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3300EE-3660-03FF-269B-4D133E0EA8AE}"/>
              </a:ext>
            </a:extLst>
          </p:cNvPr>
          <p:cNvGrpSpPr/>
          <p:nvPr/>
        </p:nvGrpSpPr>
        <p:grpSpPr>
          <a:xfrm>
            <a:off x="4860636" y="4116907"/>
            <a:ext cx="2470727" cy="1219200"/>
            <a:chOff x="1145309" y="2059709"/>
            <a:chExt cx="2470727" cy="1219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2E4DA8-4D56-2CEC-FF05-1FC7B92CCB28}"/>
                </a:ext>
              </a:extLst>
            </p:cNvPr>
            <p:cNvCxnSpPr/>
            <p:nvPr/>
          </p:nvCxnSpPr>
          <p:spPr>
            <a:xfrm flipV="1">
              <a:off x="1145309" y="2059709"/>
              <a:ext cx="2470727" cy="1145309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E7F614-3B2C-8ED1-3EDE-4F2EC9654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618" y="2212109"/>
              <a:ext cx="1902691" cy="1066800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Vacancy Wrap Up - LoveHR">
            <a:extLst>
              <a:ext uri="{FF2B5EF4-FFF2-40B4-BE49-F238E27FC236}">
                <a16:creationId xmlns:a16="http://schemas.microsoft.com/office/drawing/2014/main" id="{53CAC7D0-5FE5-F5E7-15E3-0BE2325F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544" y="5030086"/>
            <a:ext cx="1561214" cy="23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8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Declaring and using a namespace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exercise-02-05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Write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D82-777E-1EFB-2DE1-30B76F26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5" y="216269"/>
            <a:ext cx="10515600" cy="1325563"/>
          </a:xfrm>
        </p:spPr>
        <p:txBody>
          <a:bodyPr/>
          <a:lstStyle/>
          <a:p>
            <a:r>
              <a:rPr lang="en-US" b="1" dirty="0"/>
              <a:t>Basic Schematron: 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1DB9-AE42-8621-DE7C-ED29162C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884" cy="4351338"/>
          </a:xfrm>
        </p:spPr>
        <p:txBody>
          <a:bodyPr>
            <a:normAutofit/>
          </a:bodyPr>
          <a:lstStyle/>
          <a:p>
            <a:r>
              <a:rPr lang="en-US" dirty="0"/>
              <a:t>Root element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 </a:t>
            </a:r>
            <a:r>
              <a:rPr lang="en-US" dirty="0"/>
              <a:t>with namespace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http://purl.oclc.org/dsdl/schematron</a:t>
            </a:r>
          </a:p>
          <a:p>
            <a:r>
              <a:rPr lang="en-US" dirty="0"/>
              <a:t>A Schematron schema consists of: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 </a:t>
            </a:r>
            <a:r>
              <a:rPr lang="en-US" dirty="0"/>
              <a:t>(checked for all nodes in the document)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 </a:t>
            </a:r>
            <a:r>
              <a:rPr lang="en-US" dirty="0"/>
              <a:t>(only the first on that matches fires)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test="…"&gt;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&lt;report test="…"&gt;</a:t>
            </a:r>
          </a:p>
          <a:p>
            <a:r>
              <a:rPr lang="en-US" dirty="0"/>
              <a:t>Enhance the messages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select="…"&gt; </a:t>
            </a:r>
            <a:r>
              <a:rPr lang="en-US" dirty="0"/>
              <a:t>elements</a:t>
            </a:r>
          </a:p>
          <a:p>
            <a:r>
              <a:rPr lang="en-US" dirty="0"/>
              <a:t>Create variables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name="…" value="…"&gt; </a:t>
            </a:r>
            <a:r>
              <a:rPr lang="en-US" dirty="0"/>
              <a:t>elements</a:t>
            </a:r>
          </a:p>
          <a:p>
            <a:r>
              <a:rPr lang="en-US" dirty="0"/>
              <a:t>Define a namespace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prefix="…"&gt; </a:t>
            </a:r>
            <a:r>
              <a:rPr lang="en-US" dirty="0"/>
              <a:t>elements</a:t>
            </a:r>
            <a:endParaRPr lang="en-NL" dirty="0"/>
          </a:p>
        </p:txBody>
      </p:sp>
      <p:pic>
        <p:nvPicPr>
          <p:cNvPr id="2050" name="Picture 2" descr="wrap-up – Escaping in Paper">
            <a:extLst>
              <a:ext uri="{FF2B5EF4-FFF2-40B4-BE49-F238E27FC236}">
                <a16:creationId xmlns:a16="http://schemas.microsoft.com/office/drawing/2014/main" id="{77C26278-6156-431D-2B8F-1A87D15A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9056">
            <a:off x="8073144" y="539156"/>
            <a:ext cx="4307663" cy="21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1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ulti colored papers">
            <a:extLst>
              <a:ext uri="{FF2B5EF4-FFF2-40B4-BE49-F238E27FC236}">
                <a16:creationId xmlns:a16="http://schemas.microsoft.com/office/drawing/2014/main" id="{E1F4AEFC-A4FF-9BD5-AD7A-CDCC3BB22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7428" y="-252247"/>
            <a:ext cx="12675476" cy="7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49B7C-CAF1-4E91-0DDE-2F695C57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9" y="366823"/>
            <a:ext cx="4934553" cy="9468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5400" b="1" dirty="0"/>
              <a:t>Abstract patterns</a:t>
            </a:r>
            <a:endParaRPr lang="en-NL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AAC709-DC04-CD0A-F03D-9A4BA600D327}"/>
              </a:ext>
            </a:extLst>
          </p:cNvPr>
          <p:cNvSpPr txBox="1">
            <a:spLocks/>
          </p:cNvSpPr>
          <p:nvPr/>
        </p:nvSpPr>
        <p:spPr>
          <a:xfrm>
            <a:off x="5388742" y="2052869"/>
            <a:ext cx="2192678" cy="9468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Phases</a:t>
            </a:r>
            <a:endParaRPr lang="en-NL" sz="5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448E6-273B-CD55-2C14-AF3706687AA5}"/>
              </a:ext>
            </a:extLst>
          </p:cNvPr>
          <p:cNvSpPr txBox="1">
            <a:spLocks/>
          </p:cNvSpPr>
          <p:nvPr/>
        </p:nvSpPr>
        <p:spPr>
          <a:xfrm>
            <a:off x="7219469" y="3953047"/>
            <a:ext cx="3301917" cy="9468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Diagnostics</a:t>
            </a:r>
            <a:endParaRPr lang="en-NL" sz="5400" b="1" dirty="0"/>
          </a:p>
        </p:txBody>
      </p:sp>
    </p:spTree>
    <p:extLst>
      <p:ext uri="{BB962C8B-B14F-4D97-AF65-F5344CB8AC3E}">
        <p14:creationId xmlns:p14="http://schemas.microsoft.com/office/powerpoint/2010/main" val="1990055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fundamentals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3B90-3318-C079-0296-4EB7F92B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2" y="1163473"/>
            <a:ext cx="10515600" cy="1232885"/>
          </a:xfrm>
        </p:spPr>
        <p:txBody>
          <a:bodyPr/>
          <a:lstStyle/>
          <a:p>
            <a:r>
              <a:rPr lang="en-US"/>
              <a:t>Abstract patterns are </a:t>
            </a:r>
            <a:r>
              <a:rPr lang="en-US" dirty="0">
                <a:highlight>
                  <a:srgbClr val="FFFF00"/>
                </a:highlight>
              </a:rPr>
              <a:t>macros</a:t>
            </a:r>
          </a:p>
          <a:p>
            <a:r>
              <a:rPr lang="en-US" dirty="0"/>
              <a:t>Parameters alter their instantiations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396765" y="2930293"/>
            <a:ext cx="1159816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-abstract-pattern"&gt;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-abstract-pattern"&gt;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-parameter"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869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input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4634538" y="1013208"/>
            <a:ext cx="594097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HTML table: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&lt;table&gt;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&lt;td&gt;Yes!&lt;/td&gt;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&lt;td&gt;No!&lt;/td&gt;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&lt;/table&gt;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Calendar table-like structure: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&lt;year&gt;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&lt;week&gt;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&lt;day&gt;Monday&lt;/day&gt;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&lt;day&gt;Tuesday&lt;/day&gt;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&lt;!-- Etc.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&lt;/week&gt;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&lt;/year&gt;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&lt;/tables&gt;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0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1116039" y="1044514"/>
            <a:ext cx="1051560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&lt;pattern abstract="true" id="table-pattern"&gt;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context="$table"&gt;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test="$row"&gt;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element &lt;value-of select="local-name()"/&gt; is a table structure.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Tables must contain the correct row elements.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context="$table/$row"&gt;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test="$entry"&gt;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element &lt;value-of select="local-name()"/&gt; is a table row.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Rows must contain the correct cell elements.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4368DD-2460-E31F-BD38-6BB13891AEBD}"/>
              </a:ext>
            </a:extLst>
          </p:cNvPr>
          <p:cNvSpPr/>
          <p:nvPr/>
        </p:nvSpPr>
        <p:spPr>
          <a:xfrm>
            <a:off x="3691475" y="1314091"/>
            <a:ext cx="1085936" cy="38034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5046AB-B701-9406-E47C-0CA6F5116170}"/>
              </a:ext>
            </a:extLst>
          </p:cNvPr>
          <p:cNvSpPr/>
          <p:nvPr/>
        </p:nvSpPr>
        <p:spPr>
          <a:xfrm>
            <a:off x="3804986" y="1594458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5A06F2-8504-B2D1-A8B8-FA387F9229DE}"/>
              </a:ext>
            </a:extLst>
          </p:cNvPr>
          <p:cNvSpPr/>
          <p:nvPr/>
        </p:nvSpPr>
        <p:spPr>
          <a:xfrm>
            <a:off x="3623157" y="2924301"/>
            <a:ext cx="101190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320F6-0D6A-096C-690E-8A8FED5A97EA}"/>
              </a:ext>
            </a:extLst>
          </p:cNvPr>
          <p:cNvSpPr/>
          <p:nvPr/>
        </p:nvSpPr>
        <p:spPr>
          <a:xfrm>
            <a:off x="4777410" y="2924301"/>
            <a:ext cx="883919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BC9770-E1ED-2B7E-4695-AE2A32E428A4}"/>
              </a:ext>
            </a:extLst>
          </p:cNvPr>
          <p:cNvSpPr/>
          <p:nvPr/>
        </p:nvSpPr>
        <p:spPr>
          <a:xfrm>
            <a:off x="3804986" y="3221450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EFB8-9693-9839-CFC6-A80F4A0EA863}"/>
              </a:ext>
            </a:extLst>
          </p:cNvPr>
          <p:cNvSpPr txBox="1"/>
          <p:nvPr/>
        </p:nvSpPr>
        <p:spPr>
          <a:xfrm>
            <a:off x="2314937" y="5330142"/>
            <a:ext cx="7708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pattern parameters share the $... syntax with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be replaced with </a:t>
            </a:r>
            <a:r>
              <a:rPr lang="en-US" sz="2000" i="1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pattern parameters are not declared in any way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2632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instantiation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1162338" y="1526404"/>
            <a:ext cx="777910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HTML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--&gt;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-pattern" 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-like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--&gt;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EFB8-9693-9839-CFC6-A80F4A0EA863}"/>
              </a:ext>
            </a:extLst>
          </p:cNvPr>
          <p:cNvSpPr txBox="1"/>
          <p:nvPr/>
        </p:nvSpPr>
        <p:spPr>
          <a:xfrm>
            <a:off x="1527858" y="5582653"/>
            <a:ext cx="770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The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highlight>
                  <a:srgbClr val="FFFF00"/>
                </a:highlight>
              </a:rPr>
              <a:t> attribute is </a:t>
            </a:r>
            <a:r>
              <a:rPr lang="en-US" sz="2400" i="1" dirty="0">
                <a:highlight>
                  <a:srgbClr val="FFFF00"/>
                </a:highlight>
              </a:rPr>
              <a:t>not</a:t>
            </a:r>
            <a:r>
              <a:rPr lang="en-US" sz="2400" dirty="0">
                <a:highlight>
                  <a:srgbClr val="FFFF00"/>
                </a:highlight>
              </a:rPr>
              <a:t> an XPath expression, just text!</a:t>
            </a:r>
            <a:endParaRPr lang="en-NL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900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an abstract pattern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exercise-03-01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50B2B3-B5D3-A677-5D50-2C4D0918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77698">
            <a:off x="9802575" y="4345867"/>
            <a:ext cx="2180380" cy="1626243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9A8E8328-BDAB-46B1-568C-F4B31C583FB2}"/>
              </a:ext>
            </a:extLst>
          </p:cNvPr>
          <p:cNvSpPr/>
          <p:nvPr/>
        </p:nvSpPr>
        <p:spPr>
          <a:xfrm flipV="1">
            <a:off x="8565930" y="3429000"/>
            <a:ext cx="1210865" cy="2287820"/>
          </a:xfrm>
          <a:prstGeom prst="bentArrow">
            <a:avLst>
              <a:gd name="adj1" fmla="val 8563"/>
              <a:gd name="adj2" fmla="val 15056"/>
              <a:gd name="adj3" fmla="val 26689"/>
              <a:gd name="adj4" fmla="val 3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6E960-A49E-7763-47BB-A1D405C5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 format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AA7E-CE4E-904F-0AFF-A4BD0955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3" y="1690688"/>
            <a:ext cx="11702005" cy="3576692"/>
          </a:xfrm>
        </p:spPr>
        <p:txBody>
          <a:bodyPr>
            <a:normAutofit/>
          </a:bodyPr>
          <a:lstStyle/>
          <a:p>
            <a:r>
              <a:rPr lang="en-US" dirty="0"/>
              <a:t>Bit of theory</a:t>
            </a:r>
          </a:p>
          <a:p>
            <a:r>
              <a:rPr lang="en-US" dirty="0"/>
              <a:t>Exercise!</a:t>
            </a:r>
          </a:p>
          <a:p>
            <a:pPr lvl="1"/>
            <a:r>
              <a:rPr lang="en-US" dirty="0"/>
              <a:t>Basic instructions: </a:t>
            </a:r>
            <a:r>
              <a:rPr lang="en-US" dirty="0">
                <a:hlinkClick r:id="rId3"/>
              </a:rPr>
              <a:t>http://da2022.xatapult.com/</a:t>
            </a:r>
            <a:endParaRPr lang="en-US" dirty="0"/>
          </a:p>
          <a:p>
            <a:pPr lvl="1"/>
            <a:r>
              <a:rPr lang="en-US" dirty="0"/>
              <a:t>Presentation, code and instructions: </a:t>
            </a:r>
            <a:r>
              <a:rPr lang="en-US" dirty="0">
                <a:hlinkClick r:id="rId4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Easiest to follow using oXygen, all prepared</a:t>
            </a:r>
          </a:p>
          <a:p>
            <a:pPr lvl="1"/>
            <a:r>
              <a:rPr lang="en-US" dirty="0"/>
              <a:t>All exercises contain instructions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Solution and explanations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dirty="0"/>
              <a:t> subfolder</a:t>
            </a:r>
          </a:p>
          <a:p>
            <a:r>
              <a:rPr lang="en-US" dirty="0"/>
              <a:t>Repeat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A09F6-D52C-6A03-A812-B54925910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47341">
            <a:off x="7964181" y="673152"/>
            <a:ext cx="3075220" cy="1330005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66C599B8-A119-2A1A-BA06-42019E0B211A}"/>
              </a:ext>
            </a:extLst>
          </p:cNvPr>
          <p:cNvSpPr/>
          <p:nvPr/>
        </p:nvSpPr>
        <p:spPr>
          <a:xfrm>
            <a:off x="5646470" y="1141179"/>
            <a:ext cx="3347060" cy="1472907"/>
          </a:xfrm>
          <a:prstGeom prst="bentArrow">
            <a:avLst>
              <a:gd name="adj1" fmla="val 13373"/>
              <a:gd name="adj2" fmla="val 13021"/>
              <a:gd name="adj3" fmla="val 27466"/>
              <a:gd name="adj4" fmla="val 3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0C712-B235-0C17-5FD7-59DFBF1963FA}"/>
              </a:ext>
            </a:extLst>
          </p:cNvPr>
          <p:cNvSpPr txBox="1"/>
          <p:nvPr/>
        </p:nvSpPr>
        <p:spPr>
          <a:xfrm>
            <a:off x="627992" y="5616834"/>
            <a:ext cx="861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instructions and explanations are collected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exercises/syllabus.pdf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8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Selecting active patterns: phases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703794" y="1361882"/>
            <a:ext cx="9406694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="normal-and-special"&gt;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="special-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"&gt;…&lt;/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="special-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"&gt;…&lt;/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-special-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"&gt;…&lt;/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628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73CD-D3EB-2247-2B07-5FFA135B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0" y="18255"/>
            <a:ext cx="10515600" cy="1325563"/>
          </a:xfrm>
        </p:spPr>
        <p:txBody>
          <a:bodyPr/>
          <a:lstStyle/>
          <a:p>
            <a:r>
              <a:rPr lang="en-US" b="1" dirty="0"/>
              <a:t>How to select a phase?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26D-8E52-43B4-2736-B06F556A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48" y="143787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a default phase with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defaultPhase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  <a:r>
              <a:rPr lang="en-US" dirty="0"/>
              <a:t>attribute (on the root element)</a:t>
            </a:r>
          </a:p>
          <a:p>
            <a:r>
              <a:rPr lang="en-US" dirty="0"/>
              <a:t>oXygen will automatically recognize that there are phases and show a dialog to choose one: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command line: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option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75C8-C2CF-5876-50C9-17FF7F26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76" y="2674886"/>
            <a:ext cx="2620723" cy="24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0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phases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exercise-03-02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12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Reusing messages: diagnostics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842690" y="1419756"/>
            <a:ext cx="9406694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="message-1"/&gt;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="message-1"/&gt;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="message-1"&gt; (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…) 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9086C-3745-472D-2186-539644EB17FF}"/>
              </a:ext>
            </a:extLst>
          </p:cNvPr>
          <p:cNvSpPr txBox="1"/>
          <p:nvPr/>
        </p:nvSpPr>
        <p:spPr>
          <a:xfrm>
            <a:off x="1122744" y="5266481"/>
            <a:ext cx="799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this mechanism, you can also issue multiple messages!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4144954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Reusing messages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exercise-03-03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E2AD538-B015-7AA9-7E24-D812084E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4" y="1203513"/>
            <a:ext cx="8947786" cy="5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D0ADBF-AB74-F415-DC9F-A6808747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455" y="1562393"/>
            <a:ext cx="2303930" cy="4783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F81C6-D311-E6B6-5D05-BE880426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111125"/>
            <a:ext cx="10515600" cy="1325563"/>
          </a:xfrm>
        </p:spPr>
        <p:txBody>
          <a:bodyPr/>
          <a:lstStyle/>
          <a:p>
            <a:r>
              <a:rPr lang="en-US" b="1" dirty="0"/>
              <a:t>Query Language Binding and using XSLT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24797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EB7ED-E936-2A18-5348-B35E13BA1900}"/>
              </a:ext>
            </a:extLst>
          </p:cNvPr>
          <p:cNvSpPr txBox="1"/>
          <p:nvPr/>
        </p:nvSpPr>
        <p:spPr>
          <a:xfrm>
            <a:off x="213620" y="2354156"/>
            <a:ext cx="1176475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http://purl.oclc.org/dsdl/Schematron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F4AA-EBB4-8C4E-C2C0-DBDD3912BCEF}"/>
              </a:ext>
            </a:extLst>
          </p:cNvPr>
          <p:cNvSpPr txBox="1"/>
          <p:nvPr/>
        </p:nvSpPr>
        <p:spPr>
          <a:xfrm>
            <a:off x="664000" y="591623"/>
            <a:ext cx="84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Schematron is a container language with a </a:t>
            </a:r>
            <a:r>
              <a:rPr lang="en-US" sz="3200" i="1" dirty="0"/>
              <a:t>configurable</a:t>
            </a:r>
            <a:r>
              <a:rPr lang="en-US" sz="3200" dirty="0"/>
              <a:t> query language for its expressions: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BA36-70A3-9E16-F8BA-01D4C67D5112}"/>
              </a:ext>
            </a:extLst>
          </p:cNvPr>
          <p:cNvSpPr txBox="1"/>
          <p:nvPr/>
        </p:nvSpPr>
        <p:spPr>
          <a:xfrm>
            <a:off x="4278206" y="5391458"/>
            <a:ext cx="889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Query Language Binding or QLB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31A397-86A4-5C08-3F3A-30A0F85BE7C7}"/>
              </a:ext>
            </a:extLst>
          </p:cNvPr>
          <p:cNvSpPr/>
          <p:nvPr/>
        </p:nvSpPr>
        <p:spPr>
          <a:xfrm>
            <a:off x="5093825" y="2766291"/>
            <a:ext cx="4050175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DF5686-8DF1-2096-DDBE-B02F81832402}"/>
              </a:ext>
            </a:extLst>
          </p:cNvPr>
          <p:cNvSpPr/>
          <p:nvPr/>
        </p:nvSpPr>
        <p:spPr>
          <a:xfrm>
            <a:off x="2683134" y="3319549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4795D-FFE3-E3D4-8079-B1C8EEB72030}"/>
              </a:ext>
            </a:extLst>
          </p:cNvPr>
          <p:cNvSpPr/>
          <p:nvPr/>
        </p:nvSpPr>
        <p:spPr>
          <a:xfrm>
            <a:off x="2897842" y="3596178"/>
            <a:ext cx="5276340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4527C-FD7F-9A4C-D1F9-E414CE08AA58}"/>
              </a:ext>
            </a:extLst>
          </p:cNvPr>
          <p:cNvSpPr/>
          <p:nvPr/>
        </p:nvSpPr>
        <p:spPr>
          <a:xfrm>
            <a:off x="6049789" y="3994727"/>
            <a:ext cx="1450140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0EE2D-1DBE-EC8E-EFBE-3978452EE0BC}"/>
              </a:ext>
            </a:extLst>
          </p:cNvPr>
          <p:cNvSpPr/>
          <p:nvPr/>
        </p:nvSpPr>
        <p:spPr>
          <a:xfrm>
            <a:off x="4685129" y="4237995"/>
            <a:ext cx="2662397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C10543-9549-15F0-F16D-C866918F9FD2}"/>
              </a:ext>
            </a:extLst>
          </p:cNvPr>
          <p:cNvSpPr/>
          <p:nvPr/>
        </p:nvSpPr>
        <p:spPr>
          <a:xfrm>
            <a:off x="10368896" y="4214090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2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E96-FC3E-2CB6-849B-7744784F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173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408BB-B72E-0E6E-10C0-EEED3270B2EC}"/>
              </a:ext>
            </a:extLst>
          </p:cNvPr>
          <p:cNvSpPr txBox="1"/>
          <p:nvPr/>
        </p:nvSpPr>
        <p:spPr>
          <a:xfrm>
            <a:off x="1871064" y="2290226"/>
            <a:ext cx="96968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=http://purl.oclc.org/dsdl/Schematron"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="…"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5564-EDA3-013B-DC68-556AF75756F7}"/>
              </a:ext>
            </a:extLst>
          </p:cNvPr>
          <p:cNvSpPr txBox="1"/>
          <p:nvPr/>
        </p:nvSpPr>
        <p:spPr>
          <a:xfrm>
            <a:off x="753036" y="1075294"/>
            <a:ext cx="959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Specify the Query Language Binding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 on the root element (default value: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800" dirty="0"/>
              <a:t>):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2AB6-43C7-D594-4837-034A490A45AA}"/>
              </a:ext>
            </a:extLst>
          </p:cNvPr>
          <p:cNvSpPr txBox="1"/>
          <p:nvPr/>
        </p:nvSpPr>
        <p:spPr>
          <a:xfrm>
            <a:off x="319393" y="3474382"/>
            <a:ext cx="6962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Reserved and </a:t>
            </a:r>
            <a:r>
              <a:rPr lang="en-US" sz="2400" b="1" dirty="0"/>
              <a:t>defined</a:t>
            </a:r>
            <a:r>
              <a:rPr lang="en-US" sz="2400" dirty="0"/>
              <a:t> Query Language Binding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xpath31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xquery3, xquery31</a:t>
            </a:r>
            <a:endParaRPr lang="en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2FF5-095C-680D-EAD6-1E95D1B33B80}"/>
              </a:ext>
            </a:extLst>
          </p:cNvPr>
          <p:cNvSpPr txBox="1"/>
          <p:nvPr/>
        </p:nvSpPr>
        <p:spPr>
          <a:xfrm>
            <a:off x="6792137" y="5414109"/>
            <a:ext cx="581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Supported Query Language Bindings (by oXygen and </a:t>
            </a:r>
            <a:r>
              <a:rPr lang="en-US" sz="2400" dirty="0" err="1"/>
              <a:t>SchXslt</a:t>
            </a:r>
            <a:r>
              <a:rPr lang="en-US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</p:txBody>
      </p:sp>
    </p:spTree>
    <p:extLst>
      <p:ext uri="{BB962C8B-B14F-4D97-AF65-F5344CB8AC3E}">
        <p14:creationId xmlns:p14="http://schemas.microsoft.com/office/powerpoint/2010/main" val="1771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1A-E4D9-0F08-107C-E9F74C5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Language Binding in practice… 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B735-418E-6F92-DF56-EEB8E50D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7" y="1903124"/>
            <a:ext cx="9755752" cy="4340658"/>
          </a:xfrm>
        </p:spPr>
        <p:txBody>
          <a:bodyPr>
            <a:normAutofit/>
          </a:bodyPr>
          <a:lstStyle/>
          <a:p>
            <a:r>
              <a:rPr lang="en-US" sz="3600" dirty="0"/>
              <a:t>Only for XSLT (and maybe XPath)</a:t>
            </a:r>
          </a:p>
          <a:p>
            <a:r>
              <a:rPr lang="en-US" sz="3600" dirty="0"/>
              <a:t>Advice: </a:t>
            </a:r>
          </a:p>
          <a:p>
            <a:pPr lvl="1"/>
            <a:r>
              <a:rPr lang="en-US" sz="2800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800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lvl="1"/>
            <a:r>
              <a:rPr lang="en-US" sz="2800" dirty="0"/>
              <a:t>Always specify the QLB (using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attribute)</a:t>
            </a:r>
          </a:p>
          <a:p>
            <a:pPr lvl="2"/>
            <a:r>
              <a:rPr lang="en-US" sz="2400" dirty="0"/>
              <a:t>Otherwise, you get the default value: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000" dirty="0"/>
              <a:t>which means XPath 1.0</a:t>
            </a:r>
          </a:p>
          <a:p>
            <a:pPr lvl="4"/>
            <a:r>
              <a:rPr lang="en-US" sz="2000" dirty="0"/>
              <a:t>which is rather limiting…</a:t>
            </a:r>
          </a:p>
          <a:p>
            <a:pPr marL="457200" lvl="1" indent="0">
              <a:buNone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1009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22A4-179C-DEBD-00EA-4F26B72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xslt2/xslt3 Query Language Binding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B33A-5D62-CD67-4AD7-41EC55C3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XPath 2.0 or 3.1 expressions</a:t>
            </a:r>
          </a:p>
          <a:p>
            <a:r>
              <a:rPr lang="en-US" dirty="0"/>
              <a:t>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define keys and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key() </a:t>
            </a:r>
            <a:r>
              <a:rPr lang="en-US" dirty="0"/>
              <a:t>function for lookups</a:t>
            </a:r>
          </a:p>
          <a:p>
            <a:r>
              <a:rPr lang="en-US" dirty="0"/>
              <a:t>Add your own XSLT functions with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use them in XPath expressions</a:t>
            </a:r>
          </a:p>
          <a:p>
            <a:endParaRPr lang="en-US" dirty="0"/>
          </a:p>
          <a:p>
            <a:r>
              <a:rPr lang="en-US" dirty="0"/>
              <a:t>Officially no other XSLT constructs, like: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xsl:include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xsl:import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Global XSLT variables</a:t>
            </a:r>
          </a:p>
          <a:p>
            <a:r>
              <a:rPr lang="en-US" dirty="0"/>
              <a:t>But this usually works fine…</a:t>
            </a:r>
          </a:p>
          <a:p>
            <a:pPr lvl="1"/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3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ematron | Schematron">
            <a:extLst>
              <a:ext uri="{FF2B5EF4-FFF2-40B4-BE49-F238E27FC236}">
                <a16:creationId xmlns:a16="http://schemas.microsoft.com/office/drawing/2014/main" id="{89AEA9ED-0CB1-C07D-F2A8-3C434149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92">
            <a:off x="5835473" y="1416911"/>
            <a:ext cx="65817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9" y="14123"/>
            <a:ext cx="10515600" cy="1325563"/>
          </a:xfrm>
        </p:spPr>
        <p:txBody>
          <a:bodyPr/>
          <a:lstStyle/>
          <a:p>
            <a:r>
              <a:rPr lang="en-US" b="1" dirty="0"/>
              <a:t>Schematron highlights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51" y="1601865"/>
            <a:ext cx="10515600" cy="37619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formal XML based schema language</a:t>
            </a:r>
          </a:p>
          <a:p>
            <a:r>
              <a:rPr lang="en-US" dirty="0"/>
              <a:t>Simple but powerful</a:t>
            </a:r>
          </a:p>
          <a:p>
            <a:r>
              <a:rPr lang="en-US" dirty="0"/>
              <a:t>Can go way beyond the "classic" validation languages</a:t>
            </a:r>
          </a:p>
          <a:p>
            <a:r>
              <a:rPr lang="en-US" dirty="0"/>
              <a:t>Two types of rules: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dirty="0"/>
              <a:t>Messages in your own words!</a:t>
            </a:r>
          </a:p>
          <a:p>
            <a:r>
              <a:rPr lang="en-US" dirty="0"/>
              <a:t>XPath based expressions</a:t>
            </a:r>
          </a:p>
          <a:p>
            <a:r>
              <a:rPr lang="en-US" dirty="0"/>
              <a:t>Incorporates XSLT keys and functions</a:t>
            </a:r>
          </a:p>
          <a:p>
            <a:r>
              <a:rPr lang="en-US" dirty="0"/>
              <a:t>Has a predefined XML based output format (SVRL)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672093" y="5475822"/>
            <a:ext cx="3368557" cy="951978"/>
          </a:xfrm>
          <a:prstGeom prst="wedgeEllipseCallout">
            <a:avLst>
              <a:gd name="adj1" fmla="val 71462"/>
              <a:gd name="adj2" fmla="val 60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I'm the </a:t>
            </a:r>
            <a:r>
              <a:rPr lang="en-US" dirty="0" err="1"/>
              <a:t>Schematroll</a:t>
            </a:r>
            <a:endParaRPr lang="en-US" dirty="0"/>
          </a:p>
          <a:p>
            <a:pPr algn="ctr"/>
            <a:r>
              <a:rPr lang="en-US" dirty="0"/>
              <a:t>I'm </a:t>
            </a:r>
            <a:r>
              <a:rPr lang="en-US" dirty="0" err="1"/>
              <a:t>Schematron's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69B-3305-EEC4-54B9-5BC22C9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610545"/>
            <a:ext cx="3673764" cy="1325563"/>
          </a:xfrm>
        </p:spPr>
        <p:txBody>
          <a:bodyPr/>
          <a:lstStyle/>
          <a:p>
            <a:r>
              <a:rPr lang="en-US" b="1" dirty="0"/>
              <a:t>Example of using </a:t>
            </a:r>
            <a:r>
              <a:rPr lang="en-US" b="1" dirty="0" err="1"/>
              <a:t>xsl:key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45E9-07B3-C801-30D1-4403E116EB2F}"/>
              </a:ext>
            </a:extLst>
          </p:cNvPr>
          <p:cNvSpPr txBox="1"/>
          <p:nvPr/>
        </p:nvSpPr>
        <p:spPr>
          <a:xfrm>
            <a:off x="187036" y="205268"/>
            <a:ext cx="7343677" cy="2646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&lt;orders&gt;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id="bolts" price="5.49"&gt;A box with 20 bolts&lt;/item&gt;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id="nuts" price="3.78"&gt;A box with 20 nuts&lt;/item&gt;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items…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id-ref="bolts" quantity="5"/&gt;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id-ref="nuts" quantity="10"/&gt;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orders…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&lt;/orders&gt;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FFE0B-6D09-58FF-AEDB-B37CAA5131F3}"/>
              </a:ext>
            </a:extLst>
          </p:cNvPr>
          <p:cNvSpPr txBox="1"/>
          <p:nvPr/>
        </p:nvSpPr>
        <p:spPr>
          <a:xfrm>
            <a:off x="2773219" y="3037646"/>
            <a:ext cx="931857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name="item-ids" match="/*/item" use="@id"/&gt;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context="ordered-item"&gt;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test="exists(key('item-ids', @id-ref))"&gt;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referenced item &lt;value-of select="@id-ref"/&gt; does not exist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31DD0-F46B-6755-6E8C-326649BACEA4}"/>
              </a:ext>
            </a:extLst>
          </p:cNvPr>
          <p:cNvSpPr/>
          <p:nvPr/>
        </p:nvSpPr>
        <p:spPr>
          <a:xfrm>
            <a:off x="9042370" y="3191163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CA1C3-2AE3-272C-B303-F5EA4DFAE9B0}"/>
              </a:ext>
            </a:extLst>
          </p:cNvPr>
          <p:cNvSpPr/>
          <p:nvPr/>
        </p:nvSpPr>
        <p:spPr>
          <a:xfrm>
            <a:off x="2937134" y="3177501"/>
            <a:ext cx="6063702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D7142-2BB5-50EB-CCD5-72BAF1B1E16B}"/>
              </a:ext>
            </a:extLst>
          </p:cNvPr>
          <p:cNvSpPr/>
          <p:nvPr/>
        </p:nvSpPr>
        <p:spPr>
          <a:xfrm>
            <a:off x="2844770" y="3634509"/>
            <a:ext cx="6918066" cy="655782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60575-9F2B-DFCE-B1AD-F3FE3C6FC40C}"/>
              </a:ext>
            </a:extLst>
          </p:cNvPr>
          <p:cNvSpPr/>
          <p:nvPr/>
        </p:nvSpPr>
        <p:spPr>
          <a:xfrm>
            <a:off x="5865416" y="4676059"/>
            <a:ext cx="3681858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0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5" y="205691"/>
            <a:ext cx="423181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Example of defining a function - 1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71EE-A7C2-BBA8-1191-96193584D47A}"/>
              </a:ext>
            </a:extLst>
          </p:cNvPr>
          <p:cNvSpPr txBox="1"/>
          <p:nvPr/>
        </p:nvSpPr>
        <p:spPr>
          <a:xfrm>
            <a:off x="6004273" y="3487729"/>
            <a:ext cx="56156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&lt;type-codes-and-prices default-price="10.0"&gt;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&lt;/type-codes-and-prices&gt;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72550" y="1507473"/>
            <a:ext cx="647965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&lt;things&gt;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1"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2" type="A125" price="17.26"/&gt;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3"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4" type="Y78" price="10.01"/&gt;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&lt;/things&gt;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608D946-3273-CA58-5F2D-4B379D4FA150}"/>
              </a:ext>
            </a:extLst>
          </p:cNvPr>
          <p:cNvSpPr/>
          <p:nvPr/>
        </p:nvSpPr>
        <p:spPr>
          <a:xfrm>
            <a:off x="2996418" y="1950720"/>
            <a:ext cx="6855656" cy="3498166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B643535-9B14-FCB9-3730-EA1CA51FD24B}"/>
              </a:ext>
            </a:extLst>
          </p:cNvPr>
          <p:cNvSpPr/>
          <p:nvPr/>
        </p:nvSpPr>
        <p:spPr>
          <a:xfrm>
            <a:off x="2876346" y="2195484"/>
            <a:ext cx="6855656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5F10D8C-A6EC-3F40-11B9-26E03C86ACA1}"/>
              </a:ext>
            </a:extLst>
          </p:cNvPr>
          <p:cNvSpPr/>
          <p:nvPr/>
        </p:nvSpPr>
        <p:spPr>
          <a:xfrm>
            <a:off x="2802454" y="2431010"/>
            <a:ext cx="6766419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5C20F0C-BC31-EFAE-18CD-9BE7AE872AEB}"/>
              </a:ext>
            </a:extLst>
          </p:cNvPr>
          <p:cNvSpPr/>
          <p:nvPr/>
        </p:nvSpPr>
        <p:spPr>
          <a:xfrm>
            <a:off x="1408545" y="2666536"/>
            <a:ext cx="9601199" cy="1726623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41822" y="994855"/>
            <a:ext cx="10676321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xsl:param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name="type"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name="prices-document" as="document-node()"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select="doc('type-codes-and-prices.xml')"/&gt;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name="data-element-for-type" as="element(data)?"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select="$prices-document//data[@type eq $type]"/&gt;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test="exists($data-element-for-type)"&gt;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($data-element-for-type/@price)"/&gt;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($prices-document/type-codes-and-prices/@default-price)"/&gt;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490" y="-159591"/>
            <a:ext cx="9320832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defining a function - 2</a:t>
            </a:r>
            <a:endParaRPr lang="en-NL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52BCED-A1B4-2438-D3F5-A9880E8A4E84}"/>
              </a:ext>
            </a:extLst>
          </p:cNvPr>
          <p:cNvSpPr/>
          <p:nvPr/>
        </p:nvSpPr>
        <p:spPr>
          <a:xfrm>
            <a:off x="6373061" y="1149927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74DBDA-7DDB-289F-E10B-C8ADD7B28576}"/>
              </a:ext>
            </a:extLst>
          </p:cNvPr>
          <p:cNvSpPr/>
          <p:nvPr/>
        </p:nvSpPr>
        <p:spPr>
          <a:xfrm>
            <a:off x="318625" y="1097607"/>
            <a:ext cx="60544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E6C3C7-7CEB-2343-5877-B2F348124E10}"/>
              </a:ext>
            </a:extLst>
          </p:cNvPr>
          <p:cNvSpPr/>
          <p:nvPr/>
        </p:nvSpPr>
        <p:spPr>
          <a:xfrm>
            <a:off x="318625" y="1607127"/>
            <a:ext cx="4719811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B238B-4442-E584-1AD1-EEF2C6CB35DC}"/>
              </a:ext>
            </a:extLst>
          </p:cNvPr>
          <p:cNvSpPr/>
          <p:nvPr/>
        </p:nvSpPr>
        <p:spPr>
          <a:xfrm>
            <a:off x="218875" y="2144340"/>
            <a:ext cx="10446357" cy="428336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78768" y="1336601"/>
            <a:ext cx="907171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context="thing"&gt;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&lt;let name="expected-price" value="f:get-price(@type)"/&gt;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test="$expected-price eq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price for &lt;value-of select="@name"/&gt; should be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&lt;value-of select="$expected-price"/&gt;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691" y="11038"/>
            <a:ext cx="8078541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using a function</a:t>
            </a:r>
            <a:endParaRPr lang="en-NL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9E3391-973C-636C-B303-D352EA8DBA9B}"/>
              </a:ext>
            </a:extLst>
          </p:cNvPr>
          <p:cNvSpPr/>
          <p:nvPr/>
        </p:nvSpPr>
        <p:spPr>
          <a:xfrm>
            <a:off x="4655098" y="3883891"/>
            <a:ext cx="331126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0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XSLT functions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exercise-04-01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5C8-BE18-DEF3-FFBC-5298E1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1" y="-41275"/>
            <a:ext cx="3091873" cy="1325563"/>
          </a:xfrm>
        </p:spPr>
        <p:txBody>
          <a:bodyPr/>
          <a:lstStyle/>
          <a:p>
            <a:r>
              <a:rPr lang="en-US" b="1" dirty="0"/>
              <a:t>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0D9A-F82D-1EBD-E4E8-B7041030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5" y="1825625"/>
            <a:ext cx="11012055" cy="4351338"/>
          </a:xfrm>
        </p:spPr>
        <p:txBody>
          <a:bodyPr>
            <a:normAutofit/>
          </a:bodyPr>
          <a:lstStyle/>
          <a:p>
            <a:r>
              <a:rPr lang="en-US" dirty="0"/>
              <a:t>Schematron is defined as flexible with regards to its query language</a:t>
            </a:r>
          </a:p>
          <a:p>
            <a:pPr lvl="1"/>
            <a:r>
              <a:rPr lang="en-US" dirty="0"/>
              <a:t>The Query Language Binding or QLB</a:t>
            </a:r>
          </a:p>
          <a:p>
            <a:r>
              <a:rPr lang="en-US" dirty="0"/>
              <a:t>In practice: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dirty="0"/>
              <a:t> (and therefore XPath) only</a:t>
            </a:r>
          </a:p>
          <a:p>
            <a:r>
              <a:rPr lang="en-US" dirty="0"/>
              <a:t>Set this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attribute. Recommended values: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="xslt2"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dirty="0"/>
              <a:t>Allows for XPath 2.0 or 3.1 expressions</a:t>
            </a:r>
          </a:p>
          <a:p>
            <a:r>
              <a:rPr lang="en-US" dirty="0"/>
              <a:t>XSLT2 and XSLT3 type query bindings also allow XSLT keys and functions</a:t>
            </a:r>
          </a:p>
          <a:p>
            <a:r>
              <a:rPr lang="en-US" dirty="0"/>
              <a:t>Other XSLT features are officially unsupported but usually work</a:t>
            </a:r>
          </a:p>
          <a:p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7545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21" y="76676"/>
            <a:ext cx="2340118" cy="19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10" y="158462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Wrap up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GB" dirty="0"/>
              <a:t>Schematron is a simple but powerful XML based </a:t>
            </a:r>
            <a:br>
              <a:rPr lang="en-GB" dirty="0"/>
            </a:br>
            <a:r>
              <a:rPr lang="en-GB" dirty="0"/>
              <a:t>validation language</a:t>
            </a:r>
          </a:p>
          <a:p>
            <a:r>
              <a:rPr lang="en-GB" dirty="0"/>
              <a:t>It consists mainly of patterns, rules, asserts and reports</a:t>
            </a:r>
          </a:p>
          <a:p>
            <a:r>
              <a:rPr lang="en-GB" dirty="0"/>
              <a:t>Messages can be tailored to your (or the user's) needs</a:t>
            </a:r>
          </a:p>
          <a:p>
            <a:r>
              <a:rPr lang="en-GB" dirty="0"/>
              <a:t>It has mechanisms for re-use of code, among which abstract patterns</a:t>
            </a:r>
          </a:p>
          <a:p>
            <a:r>
              <a:rPr lang="en-GB" dirty="0"/>
              <a:t>It can incorporate XSLT keys and functions (and, unofficially, more)</a:t>
            </a:r>
          </a:p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9755"/>
              <a:gd name="adj2" fmla="val 13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D8F7B-F402-D880-AB7C-9E6CD7DD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736">
            <a:off x="724349" y="310794"/>
            <a:ext cx="4955812" cy="608269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79481D-B6F7-D448-0E84-C78DA806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86" y="5190836"/>
            <a:ext cx="763075" cy="803563"/>
          </a:xfrm>
          <a:prstGeom prst="rect">
            <a:avLst/>
          </a:prstGeom>
        </p:spPr>
      </p:pic>
      <p:pic>
        <p:nvPicPr>
          <p:cNvPr id="1026" name="Picture 2" descr="eXist: A NoSQL Document Database and Application Platform (English Edition) van [Erik Siegel, Adam Retter]">
            <a:extLst>
              <a:ext uri="{FF2B5EF4-FFF2-40B4-BE49-F238E27FC236}">
                <a16:creationId xmlns:a16="http://schemas.microsoft.com/office/drawing/2014/main" id="{94A62E57-8548-A4B7-1BC5-E1070DB8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87" y="4124036"/>
            <a:ext cx="755374" cy="9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0D6F38DF-A9DC-2EC6-6F0A-17AB9CA3EF45}"/>
              </a:ext>
            </a:extLst>
          </p:cNvPr>
          <p:cNvSpPr/>
          <p:nvPr/>
        </p:nvSpPr>
        <p:spPr>
          <a:xfrm flipV="1">
            <a:off x="10598727" y="4839855"/>
            <a:ext cx="519245" cy="350981"/>
          </a:xfrm>
          <a:prstGeom prst="bentArrow">
            <a:avLst>
              <a:gd name="adj1" fmla="val 13433"/>
              <a:gd name="adj2" fmla="val 25000"/>
              <a:gd name="adj3" fmla="val 25000"/>
              <a:gd name="adj4" fmla="val 4540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F4EC-9390-C650-705B-8B6EB5861059}"/>
              </a:ext>
            </a:extLst>
          </p:cNvPr>
          <p:cNvSpPr txBox="1"/>
          <p:nvPr/>
        </p:nvSpPr>
        <p:spPr>
          <a:xfrm>
            <a:off x="9944954" y="4571835"/>
            <a:ext cx="19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other books</a:t>
            </a:r>
            <a:endParaRPr lang="en-NL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254B-B31C-097E-C143-7BEDFD2269C5}"/>
              </a:ext>
            </a:extLst>
          </p:cNvPr>
          <p:cNvSpPr txBox="1">
            <a:spLocks/>
          </p:cNvSpPr>
          <p:nvPr/>
        </p:nvSpPr>
        <p:spPr>
          <a:xfrm>
            <a:off x="6335996" y="407949"/>
            <a:ext cx="5693766" cy="495837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Schematron in context (of other validation languages)</a:t>
            </a:r>
          </a:p>
          <a:p>
            <a:r>
              <a:rPr lang="en-US" dirty="0"/>
              <a:t>How to apply Schematron (with </a:t>
            </a:r>
            <a:r>
              <a:rPr lang="en-US" dirty="0" err="1"/>
              <a:t>SchXslt</a:t>
            </a:r>
            <a:r>
              <a:rPr lang="en-US" dirty="0"/>
              <a:t>, in Oxygen, etc.)</a:t>
            </a:r>
          </a:p>
          <a:p>
            <a:r>
              <a:rPr lang="en-US" dirty="0"/>
              <a:t>Basics (patterns, rules, asserts/reports, value-of, variables, namespaces)</a:t>
            </a:r>
          </a:p>
          <a:p>
            <a:r>
              <a:rPr lang="en-US" dirty="0"/>
              <a:t>Advanced (diagnostics, phases, abstract rules/patterns, includes)</a:t>
            </a:r>
          </a:p>
          <a:p>
            <a:r>
              <a:rPr lang="en-US" dirty="0"/>
              <a:t>Query Language Binding</a:t>
            </a:r>
          </a:p>
          <a:p>
            <a:r>
              <a:rPr lang="en-US" dirty="0"/>
              <a:t>Additional features (markup, flags, roles, etc.) </a:t>
            </a:r>
          </a:p>
          <a:p>
            <a:r>
              <a:rPr lang="en-US" dirty="0"/>
              <a:t>Some further examples and recipes</a:t>
            </a:r>
          </a:p>
          <a:p>
            <a:r>
              <a:rPr lang="en-US" dirty="0"/>
              <a:t>Appendices:</a:t>
            </a:r>
          </a:p>
          <a:p>
            <a:pPr marL="742950" lvl="1" indent="-285750"/>
            <a:r>
              <a:rPr lang="en-US" dirty="0"/>
              <a:t>XPath technology primer</a:t>
            </a:r>
          </a:p>
          <a:p>
            <a:pPr marL="742950" lvl="1" indent="-285750"/>
            <a:r>
              <a:rPr lang="en-US" dirty="0"/>
              <a:t>Introduction to namespaces</a:t>
            </a:r>
          </a:p>
          <a:p>
            <a:pPr marL="742950" lvl="1" indent="-285750"/>
            <a:r>
              <a:rPr lang="en-US" dirty="0"/>
              <a:t>Schematron &amp; SVRL reference</a:t>
            </a:r>
          </a:p>
          <a:p>
            <a:pPr marL="742950" lvl="1" indent="-285750"/>
            <a:r>
              <a:rPr lang="en-US" dirty="0"/>
              <a:t>Introduction to SQF</a:t>
            </a:r>
          </a:p>
          <a:p>
            <a:pPr marL="742950" lvl="1" indent="-285750"/>
            <a:r>
              <a:rPr lang="en-US" dirty="0"/>
              <a:t>Additional reading</a:t>
            </a:r>
            <a:endParaRPr lang="en-NL" dirty="0"/>
          </a:p>
          <a:p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C10C4-0737-2F89-93CE-80C07C03EDDD}"/>
              </a:ext>
            </a:extLst>
          </p:cNvPr>
          <p:cNvSpPr txBox="1"/>
          <p:nvPr/>
        </p:nvSpPr>
        <p:spPr>
          <a:xfrm>
            <a:off x="5764192" y="5994399"/>
            <a:ext cx="524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hlinkClick r:id="rId5"/>
              </a:rPr>
              <a:t>https://xmlpress.net/publications/schematron/</a:t>
            </a:r>
            <a:endParaRPr lang="en-NL" sz="2000" b="1" dirty="0"/>
          </a:p>
        </p:txBody>
      </p:sp>
    </p:spTree>
    <p:extLst>
      <p:ext uri="{BB962C8B-B14F-4D97-AF65-F5344CB8AC3E}">
        <p14:creationId xmlns:p14="http://schemas.microsoft.com/office/powerpoint/2010/main" val="289002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58A0D9-7B44-4C2D-85EF-64F2E5ACA013}"/>
              </a:ext>
            </a:extLst>
          </p:cNvPr>
          <p:cNvSpPr/>
          <p:nvPr/>
        </p:nvSpPr>
        <p:spPr>
          <a:xfrm>
            <a:off x="9139027" y="1063342"/>
            <a:ext cx="283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www.xatapult.com</a:t>
            </a:r>
          </a:p>
          <a:p>
            <a:r>
              <a:rPr lang="en-US" dirty="0"/>
              <a:t>erik@xatapult.nl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90909-D048-43B5-8F50-62E2B655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7" y="471574"/>
            <a:ext cx="10997694" cy="10534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630742-EA2C-462A-AB63-FF40A13E0D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499" y="154959"/>
            <a:ext cx="2729945" cy="8433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097E2A8-DFEB-6399-6775-EF17F174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836" y="260065"/>
            <a:ext cx="2881203" cy="5981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9B41-978E-AC48-7AD5-D985248FBDF1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4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543E-E760-C1E6-837B-38AA5FB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Schematron in context</a:t>
            </a:r>
            <a:endParaRPr lang="en-N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B5FBDC-6462-C389-1CF7-D3C78F3A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4" y="1530289"/>
            <a:ext cx="8686799" cy="3722913"/>
          </a:xfrm>
        </p:spPr>
      </p:pic>
    </p:spTree>
    <p:extLst>
      <p:ext uri="{BB962C8B-B14F-4D97-AF65-F5344CB8AC3E}">
        <p14:creationId xmlns:p14="http://schemas.microsoft.com/office/powerpoint/2010/main" val="268522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" y="1094694"/>
            <a:ext cx="12075736" cy="3050103"/>
          </a:xfrm>
        </p:spPr>
        <p:txBody>
          <a:bodyPr>
            <a:normAutofit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Schematron processor ready? Preferably oXygen…</a:t>
            </a:r>
          </a:p>
          <a:p>
            <a:endParaRPr lang="en-US" dirty="0"/>
          </a:p>
          <a:p>
            <a:r>
              <a:rPr lang="en-US" dirty="0"/>
              <a:t>When using oXygen:</a:t>
            </a:r>
          </a:p>
          <a:p>
            <a:pPr lvl="1"/>
            <a:r>
              <a:rPr lang="en-GB" dirty="0"/>
              <a:t>Open the oXygen </a:t>
            </a:r>
            <a:r>
              <a:rPr lang="en-GB" i="1" dirty="0"/>
              <a:t>project</a:t>
            </a:r>
            <a:r>
              <a:rPr lang="en-GB" dirty="0"/>
              <a:t>: …/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exercises/da-2022-schematron-exercises.xpr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2AE39-AFDF-829B-0978-158109A5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4" y="4144797"/>
            <a:ext cx="4561420" cy="192708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B720CA83-2A72-2CB7-3556-BF91EFD04B07}"/>
              </a:ext>
            </a:extLst>
          </p:cNvPr>
          <p:cNvSpPr/>
          <p:nvPr/>
        </p:nvSpPr>
        <p:spPr>
          <a:xfrm>
            <a:off x="4916078" y="4844389"/>
            <a:ext cx="2026763" cy="263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059984"/>
            <a:ext cx="12075736" cy="54681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using oXygen:</a:t>
            </a:r>
          </a:p>
          <a:p>
            <a:pPr lvl="1"/>
            <a:r>
              <a:rPr lang="en-US" dirty="0"/>
              <a:t>Open the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…/exercises/exercise-01-01/input.xml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Validate it by pressing the      button on the toolbar</a:t>
            </a:r>
          </a:p>
          <a:p>
            <a:pPr lvl="2"/>
            <a:r>
              <a:rPr lang="en-US" dirty="0"/>
              <a:t>Or by using the menu option Document &gt; Validate &gt; Validate</a:t>
            </a:r>
          </a:p>
          <a:p>
            <a:pPr lvl="2"/>
            <a:r>
              <a:rPr lang="en-US" dirty="0"/>
              <a:t>Or by pressing ctrl-shift-V</a:t>
            </a:r>
          </a:p>
          <a:p>
            <a:pPr lvl="1"/>
            <a:r>
              <a:rPr lang="en-US" dirty="0"/>
              <a:t>You should see: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 a look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schema.sch</a:t>
            </a:r>
            <a:r>
              <a:rPr lang="en-US" dirty="0"/>
              <a:t>, the Schematron schema used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6ADB8-81DD-514D-98D0-A0C5D42FE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28" y="1781505"/>
            <a:ext cx="2031474" cy="127259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8DDAB4C-B62A-E0EE-363C-CF252BAEFFE2}"/>
              </a:ext>
            </a:extLst>
          </p:cNvPr>
          <p:cNvSpPr/>
          <p:nvPr/>
        </p:nvSpPr>
        <p:spPr>
          <a:xfrm>
            <a:off x="2306504" y="2423851"/>
            <a:ext cx="3473777" cy="287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621EB-162D-390C-F1CF-E4D65F5D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121" y="3008184"/>
            <a:ext cx="390580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02F6AF-8C41-0FA8-358E-88C1DD6A7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464" y="4086160"/>
            <a:ext cx="60968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Schematron fundamentals</a:t>
            </a:r>
          </a:p>
        </p:txBody>
      </p:sp>
      <p:pic>
        <p:nvPicPr>
          <p:cNvPr id="1030" name="Picture 6" descr="fundament">
            <a:extLst>
              <a:ext uri="{FF2B5EF4-FFF2-40B4-BE49-F238E27FC236}">
                <a16:creationId xmlns:a16="http://schemas.microsoft.com/office/drawing/2014/main" id="{95606823-75E7-21DB-EB4E-8E80FFB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5116">
            <a:off x="4905757" y="1443328"/>
            <a:ext cx="624078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2CC-1D2B-F521-44FD-CCFB846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3" y="-68508"/>
            <a:ext cx="10515600" cy="1325563"/>
          </a:xfrm>
        </p:spPr>
        <p:txBody>
          <a:bodyPr/>
          <a:lstStyle/>
          <a:p>
            <a:r>
              <a:rPr lang="en-US" b="1" dirty="0"/>
              <a:t>An empty Schematron schema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44CD-D467-D809-CC00-02CA781E86D3}"/>
              </a:ext>
            </a:extLst>
          </p:cNvPr>
          <p:cNvSpPr txBox="1"/>
          <p:nvPr/>
        </p:nvSpPr>
        <p:spPr>
          <a:xfrm>
            <a:off x="652041" y="2451360"/>
            <a:ext cx="1038617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="http://purl.oclc.org/dsdl/Schematron"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A8808C-4F70-4B17-CA02-D05290C7ACA0}"/>
              </a:ext>
            </a:extLst>
          </p:cNvPr>
          <p:cNvSpPr/>
          <p:nvPr/>
        </p:nvSpPr>
        <p:spPr>
          <a:xfrm>
            <a:off x="1737977" y="2286000"/>
            <a:ext cx="6214150" cy="67665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E09EF-85F5-6814-D58B-85C6EA9FFB78}"/>
              </a:ext>
            </a:extLst>
          </p:cNvPr>
          <p:cNvSpPr/>
          <p:nvPr/>
        </p:nvSpPr>
        <p:spPr>
          <a:xfrm>
            <a:off x="652042" y="2347698"/>
            <a:ext cx="10859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EF1CA-F83B-AE62-C0E8-F1126F518512}"/>
              </a:ext>
            </a:extLst>
          </p:cNvPr>
          <p:cNvSpPr/>
          <p:nvPr/>
        </p:nvSpPr>
        <p:spPr>
          <a:xfrm>
            <a:off x="7851543" y="2347698"/>
            <a:ext cx="307112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7425D9-5BAC-6C24-3C5D-9AAC684A7687}"/>
              </a:ext>
            </a:extLst>
          </p:cNvPr>
          <p:cNvSpPr/>
          <p:nvPr/>
        </p:nvSpPr>
        <p:spPr>
          <a:xfrm>
            <a:off x="652040" y="2921700"/>
            <a:ext cx="2042160" cy="10906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3957</Words>
  <Application>Microsoft Office PowerPoint</Application>
  <PresentationFormat>Widescreen</PresentationFormat>
  <Paragraphs>561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Kantoorthema</vt:lpstr>
      <vt:lpstr>Schematron Tutorial</vt:lpstr>
      <vt:lpstr>Who Am I?</vt:lpstr>
      <vt:lpstr>Tutorial format</vt:lpstr>
      <vt:lpstr>Schematron highlights</vt:lpstr>
      <vt:lpstr>Schematron in context</vt:lpstr>
      <vt:lpstr>Hands-on: Installation and pre-flight check #1</vt:lpstr>
      <vt:lpstr>Hands-on: Installation and pre-flight check #2</vt:lpstr>
      <vt:lpstr>Schematron fundamentals</vt:lpstr>
      <vt:lpstr>An empty Schematron schema</vt:lpstr>
      <vt:lpstr>Patterns and rules</vt:lpstr>
      <vt:lpstr>Assertions and reports</vt:lpstr>
      <vt:lpstr>Hands-on: Assertions and reports</vt:lpstr>
      <vt:lpstr>Rule processing revisited</vt:lpstr>
      <vt:lpstr>Hands-on: rule processing</vt:lpstr>
      <vt:lpstr>What's the result of a Schematron validation?</vt:lpstr>
      <vt:lpstr>SVRL example</vt:lpstr>
      <vt:lpstr>More meaningful messages: &lt;value-of&gt;</vt:lpstr>
      <vt:lpstr>Hands-on: better messages</vt:lpstr>
      <vt:lpstr>Variables: &lt;let&gt;</vt:lpstr>
      <vt:lpstr>Hands-on: variable usage</vt:lpstr>
      <vt:lpstr>Declaring namespaces: &lt;ns&gt;</vt:lpstr>
      <vt:lpstr>Hands-on: Declaring and using a namespace</vt:lpstr>
      <vt:lpstr>Basic Schematron: Wrap-up</vt:lpstr>
      <vt:lpstr>Abstract patterns</vt:lpstr>
      <vt:lpstr>Abstract pattern fundamentals</vt:lpstr>
      <vt:lpstr>Abstract pattern input example</vt:lpstr>
      <vt:lpstr>Abstract pattern example</vt:lpstr>
      <vt:lpstr>Abstract pattern instantiation example</vt:lpstr>
      <vt:lpstr>Hands-on: Using an abstract pattern</vt:lpstr>
      <vt:lpstr>Selecting active patterns: phases</vt:lpstr>
      <vt:lpstr>How to select a phase?</vt:lpstr>
      <vt:lpstr>Hands-on: Using phases</vt:lpstr>
      <vt:lpstr>Reusing messages: diagnostics</vt:lpstr>
      <vt:lpstr>Hands-on: Reusing messages</vt:lpstr>
      <vt:lpstr>Query Language Binding and using XSLT</vt:lpstr>
      <vt:lpstr>PowerPoint Presentation</vt:lpstr>
      <vt:lpstr>The queryBinding attribute</vt:lpstr>
      <vt:lpstr>Query Language Binding in practice… </vt:lpstr>
      <vt:lpstr>The xslt2/xslt3 Query Language Binding</vt:lpstr>
      <vt:lpstr>Example of using xsl:key</vt:lpstr>
      <vt:lpstr>Example of defining a function - 1</vt:lpstr>
      <vt:lpstr>Example of defining a function - 2</vt:lpstr>
      <vt:lpstr>Example of using a function</vt:lpstr>
      <vt:lpstr>Hands-on: Using XSLT functions</vt:lpstr>
      <vt:lpstr>Wrap-up</vt:lpstr>
      <vt:lpstr>Wrap up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219</cp:revision>
  <dcterms:created xsi:type="dcterms:W3CDTF">2018-12-04T10:13:22Z</dcterms:created>
  <dcterms:modified xsi:type="dcterms:W3CDTF">2022-11-06T20:06:20Z</dcterms:modified>
</cp:coreProperties>
</file>